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0"/>
  </p:notesMasterIdLst>
  <p:sldIdLst>
    <p:sldId id="273" r:id="rId5"/>
    <p:sldId id="274" r:id="rId6"/>
    <p:sldId id="275" r:id="rId7"/>
    <p:sldId id="276" r:id="rId8"/>
    <p:sldId id="280" r:id="rId9"/>
    <p:sldId id="296" r:id="rId10"/>
    <p:sldId id="293" r:id="rId11"/>
    <p:sldId id="297" r:id="rId12"/>
    <p:sldId id="295" r:id="rId13"/>
    <p:sldId id="278" r:id="rId14"/>
    <p:sldId id="294" r:id="rId15"/>
    <p:sldId id="279" r:id="rId16"/>
    <p:sldId id="281" r:id="rId17"/>
    <p:sldId id="282" r:id="rId18"/>
    <p:sldId id="283" r:id="rId19"/>
    <p:sldId id="287" r:id="rId20"/>
    <p:sldId id="284" r:id="rId21"/>
    <p:sldId id="285" r:id="rId22"/>
    <p:sldId id="286" r:id="rId23"/>
    <p:sldId id="288" r:id="rId24"/>
    <p:sldId id="289" r:id="rId25"/>
    <p:sldId id="292" r:id="rId26"/>
    <p:sldId id="291" r:id="rId27"/>
    <p:sldId id="298" r:id="rId28"/>
    <p:sldId id="27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1" autoAdjust="0"/>
    <p:restoredTop sz="94619" autoAdjust="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9E282C-3D06-470E-877F-A8918C9B25F4}" type="datetimeFigureOut">
              <a:rPr lang="en-US" smtClean="0"/>
              <a:t>10/18/2022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8712CE-8141-44A3-BDA7-9CEBA7816971}" type="slidenum">
              <a:rPr lang="en-US" smtClean="0"/>
              <a:t>‹#›</a:t>
            </a:fld>
            <a:endParaRPr lang="en-US"/>
          </a:p>
        </p:txBody>
      </p:sp>
    </p:spTree>
    <p:extLst>
      <p:ext uri="{BB962C8B-B14F-4D97-AF65-F5344CB8AC3E}">
        <p14:creationId xmlns:p14="http://schemas.microsoft.com/office/powerpoint/2010/main" val="2970501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5d5da2f3a7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5d5da2f3a7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10/18/2022</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2958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10/18/2022</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69906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10/18/2022</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1224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10/18/2022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784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10/18/2022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97556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10/18/2022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41461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10/18/2022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50599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10/18/2022</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020986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10/18/2022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89051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10/18/2022</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00824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hoover@Clarkson.edu"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www.pcrm.org/ethical-science/human-experimentation-an-introduction-to-the-ethical-issues" TargetMode="External"/><Relationship Id="rId1" Type="http://schemas.openxmlformats.org/officeDocument/2006/relationships/slideLayout" Target="../slideLayouts/slideLayout2.xml"/><Relationship Id="rId4" Type="http://schemas.openxmlformats.org/officeDocument/2006/relationships/hyperlink" Target="https://commons.wikimedia.org/wiki/File:Tuskegee-syphilis-study_doctor-injecting-subject.jp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hyperlink" Target="https://www.hopkinsmedicine.org/henriettalacks/" TargetMode="External"/><Relationship Id="rId4" Type="http://schemas.openxmlformats.org/officeDocument/2006/relationships/hyperlink" Target="https://www.smithsonianmag.com/science-nature/henrietta-lacks-immortal-cells-6421299/"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hhs.gov/ohrp/regulations-and-policy/belmont-report/index.html" TargetMode="External"/><Relationship Id="rId2" Type="http://schemas.openxmlformats.org/officeDocument/2006/relationships/hyperlink" Target="https://www.abs.gov.au/websitedbs/a3121120.nsf/home/statistical+language+-+confidentiality" TargetMode="External"/><Relationship Id="rId1" Type="http://schemas.openxmlformats.org/officeDocument/2006/relationships/slideLayout" Target="../slideLayouts/slideLayout2.xml"/><Relationship Id="rId4" Type="http://schemas.openxmlformats.org/officeDocument/2006/relationships/hyperlink" Target="https://www.clarkson.edu/institutional-review-board"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ted.com/talks/eli_pariser_beware_online_filter_bubbles/transcript?language=en#t-475822"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google.com/search/howsearchworks/algorithm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medium.com/ad-discovery-and-creativity-lab/un-women-the-autocomplete-truth-fab671227705" TargetMode="External"/><Relationship Id="rId2" Type="http://schemas.openxmlformats.org/officeDocument/2006/relationships/hyperlink" Target="https://www.ted.com/talks/markham_nolan_how_to_separate_fact_and_fiction_online/transcript?language=en" TargetMode="Externa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hyperlink" Target="https://en.wikipedia.org/wiki/Google_bombing" TargetMode="External"/><Relationship Id="rId2" Type="http://schemas.openxmlformats.org/officeDocument/2006/relationships/hyperlink" Target="https://www.theatlantic.com/technology/archive/2011/02/10-notorious-google-bombs/71731/"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adssettings.google.com/authenticated" TargetMode="External"/><Relationship Id="rId2" Type="http://schemas.openxmlformats.org/officeDocument/2006/relationships/hyperlink" Target="https://myaccount.google.com/" TargetMode="Externa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s://www.cnbc.com/2017/11/20/what-does-google-know-about-me.html"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amazon.com/dp/B01AFXZ2F4/ref=dp-kindle-redirect?_encoding=UTF8&amp;btkr=1" TargetMode="External"/><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en.unesco.org/themes/information-ethic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amazon.com/Seth-Stephens-Davidowitz/e/B072549W28?ref=sr_ntt_srch_lnk_1&amp;qid=1562868547&amp;sr=8-1"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amazon.com/Seth-Stephens-Davidowitz/e/B072549W28?ref=sr_ntt_srch_lnk_1&amp;qid=1562868547&amp;sr=8-1"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hyperlink" Target="https://www.amazon.com/Seth-Stephens-Davidowitz/e/B072549W28?ref=sr_ntt_srch_lnk_1&amp;qid=1562868547&amp;sr=8-1"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s://www.wipo.int/portal/en/" TargetMode="External"/><Relationship Id="rId13" Type="http://schemas.openxmlformats.org/officeDocument/2006/relationships/hyperlink" Target="https://clarksonuniversitylibrary.on.worldcat.org/oclc/1017736697" TargetMode="External"/><Relationship Id="rId3" Type="http://schemas.openxmlformats.org/officeDocument/2006/relationships/hyperlink" Target="https://www.hhs.gov/ohrp/regulations-and-policy/belmont-report/index.html" TargetMode="External"/><Relationship Id="rId7" Type="http://schemas.openxmlformats.org/officeDocument/2006/relationships/hyperlink" Target="https://www.clarkson.edu/institutional-review-board" TargetMode="External"/><Relationship Id="rId12" Type="http://schemas.openxmlformats.org/officeDocument/2006/relationships/hyperlink" Target="https://clarksonuniversitylibrary.on.worldcat.org/oclc/326529053" TargetMode="External"/><Relationship Id="rId2" Type="http://schemas.openxmlformats.org/officeDocument/2006/relationships/hyperlink" Target="http://libguides.library.clarkson.edu/c.php?g=741899&amp;p=5307608" TargetMode="External"/><Relationship Id="rId1" Type="http://schemas.openxmlformats.org/officeDocument/2006/relationships/slideLayout" Target="../slideLayouts/slideLayout2.xml"/><Relationship Id="rId6" Type="http://schemas.openxmlformats.org/officeDocument/2006/relationships/hyperlink" Target="https://sites.clarkson.edu/library/anti-discrimination-reading-list/" TargetMode="External"/><Relationship Id="rId11" Type="http://schemas.openxmlformats.org/officeDocument/2006/relationships/hyperlink" Target="https://clarksonuniversitylibrary.on.worldcat.org/oclc/1280396303" TargetMode="External"/><Relationship Id="rId5" Type="http://schemas.openxmlformats.org/officeDocument/2006/relationships/hyperlink" Target="https://sites.clarkson.edu/library/issues-in-scholarship/" TargetMode="External"/><Relationship Id="rId10" Type="http://schemas.openxmlformats.org/officeDocument/2006/relationships/hyperlink" Target="https://clarksonuniversitylibrary.on.worldcat.org/oclc/216941775" TargetMode="External"/><Relationship Id="rId4" Type="http://schemas.openxmlformats.org/officeDocument/2006/relationships/hyperlink" Target="https://sites.clarkson.edu/library/evaluating-sources/" TargetMode="External"/><Relationship Id="rId9" Type="http://schemas.openxmlformats.org/officeDocument/2006/relationships/hyperlink" Target="https://clarksonuniversitylibrary.on.worldcat.org/oclc/995764408"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lemelson.mit.edu/resources/chapter-1-what-intellectual-property"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lemelson.mit.edu/resources/chapter-1-what-intellectual-property"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lobenewswire.com/news-release/2019/04/25/1809954/0/en/Stevia-Market-To-Reach-USD-801-7-Million-By-2026-Reports-And-Data.html" TargetMode="External"/><Relationship Id="rId1" Type="http://schemas.openxmlformats.org/officeDocument/2006/relationships/slideLayout" Target="../slideLayouts/slideLayout2.xml"/><Relationship Id="rId4" Type="http://schemas.openxmlformats.org/officeDocument/2006/relationships/hyperlink" Target="https://www.atlasobscura.com/articles/where-is-stevia-from?utm_medium=atlas-page&amp;utm_source=facebook.com&amp;fbclid=IwAR2lmGlb00Q2YD5QU2-oI7guCcBTuLzUOLKirZShBWExlZm-8sa2ksJJ4pQ"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economictimes.indiatimes.com/news/science/heres-the-list-of-some-of-the-famous-living-creatures-that-were-patented/articleshow/59933467.cms?from=mdr"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s://www.smithsonianmag.com/smithsonian-institution/first-patented-animal-still-leading-way-cancer-research-180961149/" TargetMode="Externa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hyperlink" Target="https://www.wipo.int/wipo_magazine/en/2006/05/article_0008.html" TargetMode="External"/><Relationship Id="rId2" Type="http://schemas.openxmlformats.org/officeDocument/2006/relationships/hyperlink" Target="https://ghr.nlm.nih.gov/primer/testing/genepatents" TargetMode="External"/><Relationship Id="rId1" Type="http://schemas.openxmlformats.org/officeDocument/2006/relationships/slideLayout" Target="../slideLayouts/slideLayout2.xml"/><Relationship Id="rId5" Type="http://schemas.openxmlformats.org/officeDocument/2006/relationships/hyperlink" Target="https://www.google.com/url?sa=i&amp;url=https%3A%2F%2Fslate.com%2Fbusiness%2F2013%2F05%2Fgene-patents-the-case-of-myriad-genetics-shows-the-dangers-of-overly-protecting-intellectual-property-rights.html&amp;psig=AOvVaw2mpMSSUPwEoHf8feWenYv0&amp;ust=1666191832965000&amp;source=images&amp;cd=vfe&amp;ved=0CA0QjhxqFwoTCMiO07aG6voCFQAAAAAdAAAAABAE" TargetMode="Externa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hyperlink" Target="https://www.npr.org/2019/08/12/750549303/across-europe-museums-rethink-what-to-do-with-their-african-art-collections?utm_campaign=npr&amp;utm_source=facebook.com&amp;utm_term=nprnews&amp;utm_medium=social" TargetMode="External"/><Relationship Id="rId4" Type="http://schemas.openxmlformats.org/officeDocument/2006/relationships/hyperlink" Target="http://content.time.com/time/specials/packages/article/0,28804,1883142_1883129_1883001,00.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42D4960A-896E-4F6B-BF65-B4662AC9DE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panose="020B0502020104020203"/>
              <a:ea typeface="+mn-ea"/>
              <a:cs typeface="+mn-cs"/>
            </a:endParaRPr>
          </a:p>
        </p:txBody>
      </p:sp>
      <p:pic>
        <p:nvPicPr>
          <p:cNvPr id="6" name="Picture 5" descr="pipette dripping into a petri dish">
            <a:extLst>
              <a:ext uri="{FF2B5EF4-FFF2-40B4-BE49-F238E27FC236}">
                <a16:creationId xmlns:a16="http://schemas.microsoft.com/office/drawing/2014/main" id="{AD5EFA86-59D3-41A9-819E-C704FF32C5AD}"/>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53302" y="457200"/>
            <a:ext cx="7588885" cy="5899650"/>
          </a:xfrm>
          <a:prstGeom prst="rect">
            <a:avLst/>
          </a:prstGeom>
        </p:spPr>
      </p:pic>
      <p:sp>
        <p:nvSpPr>
          <p:cNvPr id="40" name="Rectangle 39">
            <a:extLst>
              <a:ext uri="{FF2B5EF4-FFF2-40B4-BE49-F238E27FC236}">
                <a16:creationId xmlns:a16="http://schemas.microsoft.com/office/drawing/2014/main" id="{5684944A-8803-462C-84C5-4576C56A77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457199"/>
            <a:ext cx="3618827" cy="48224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8372723" y="850791"/>
            <a:ext cx="3202016" cy="4198288"/>
          </a:xfrm>
        </p:spPr>
        <p:txBody>
          <a:bodyPr anchor="ctr">
            <a:normAutofit/>
          </a:bodyPr>
          <a:lstStyle/>
          <a:p>
            <a:r>
              <a:rPr lang="en-US" sz="3600" dirty="0">
                <a:solidFill>
                  <a:srgbClr val="FFFFFF"/>
                </a:solidFill>
              </a:rPr>
              <a:t>Ethics of Information</a:t>
            </a:r>
          </a:p>
        </p:txBody>
      </p:sp>
      <p:sp>
        <p:nvSpPr>
          <p:cNvPr id="42" name="Rectangle 41">
            <a:extLst>
              <a:ext uri="{FF2B5EF4-FFF2-40B4-BE49-F238E27FC236}">
                <a16:creationId xmlns:a16="http://schemas.microsoft.com/office/drawing/2014/main" id="{E07F3B49-8C20-42F5-831D-59306D05F6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5367338"/>
            <a:ext cx="3618828" cy="989513"/>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8372723" y="3720715"/>
            <a:ext cx="3202016" cy="1328364"/>
          </a:xfrm>
          <a:noFill/>
        </p:spPr>
        <p:txBody>
          <a:bodyPr anchor="ctr">
            <a:normAutofit fontScale="47500" lnSpcReduction="20000"/>
          </a:bodyPr>
          <a:lstStyle/>
          <a:p>
            <a:r>
              <a:rPr lang="en-US" sz="2000" dirty="0">
                <a:solidFill>
                  <a:schemeClr val="tx1"/>
                </a:solidFill>
              </a:rPr>
              <a:t>Lisa Hoover</a:t>
            </a:r>
          </a:p>
          <a:p>
            <a:r>
              <a:rPr lang="en-US" sz="2000" dirty="0">
                <a:solidFill>
                  <a:schemeClr val="tx1"/>
                </a:solidFill>
              </a:rPr>
              <a:t>ERC 1110</a:t>
            </a:r>
          </a:p>
          <a:p>
            <a:r>
              <a:rPr lang="en-US" sz="2000" dirty="0">
                <a:solidFill>
                  <a:schemeClr val="tx1"/>
                </a:solidFill>
              </a:rPr>
              <a:t>X3760</a:t>
            </a:r>
          </a:p>
          <a:p>
            <a:r>
              <a:rPr lang="en-US" sz="2000" dirty="0">
                <a:solidFill>
                  <a:schemeClr val="tx1"/>
                </a:solidFill>
                <a:hlinkClick r:id="rId3">
                  <a:extLst>
                    <a:ext uri="{A12FA001-AC4F-418D-AE19-62706E023703}">
                      <ahyp:hlinkClr xmlns:ahyp="http://schemas.microsoft.com/office/drawing/2018/hyperlinkcolor" val="tx"/>
                    </a:ext>
                  </a:extLst>
                </a:hlinkClick>
              </a:rPr>
              <a:t>Lhoover@Clarkson.edu</a:t>
            </a:r>
            <a:endParaRPr lang="en-US" sz="2000" dirty="0">
              <a:solidFill>
                <a:schemeClr val="tx1"/>
              </a:solidFill>
            </a:endParaRPr>
          </a:p>
          <a:p>
            <a:r>
              <a:rPr lang="en-US" sz="2000" dirty="0">
                <a:solidFill>
                  <a:schemeClr val="tx1"/>
                </a:solidFill>
              </a:rPr>
              <a:t>Calendly.com/</a:t>
            </a:r>
            <a:r>
              <a:rPr lang="en-US" sz="2000" dirty="0" err="1">
                <a:solidFill>
                  <a:schemeClr val="tx1"/>
                </a:solidFill>
              </a:rPr>
              <a:t>lisahoover</a:t>
            </a:r>
            <a:endParaRPr lang="en-US" sz="2000" dirty="0">
              <a:solidFill>
                <a:schemeClr val="tx1"/>
              </a:solidFill>
            </a:endParaRPr>
          </a:p>
          <a:p>
            <a:endParaRPr lang="en-US" sz="2000" dirty="0">
              <a:solidFill>
                <a:schemeClr val="tx1"/>
              </a:solidFill>
            </a:endParaRPr>
          </a:p>
        </p:txBody>
      </p:sp>
    </p:spTree>
    <p:extLst>
      <p:ext uri="{BB962C8B-B14F-4D97-AF65-F5344CB8AC3E}">
        <p14:creationId xmlns:p14="http://schemas.microsoft.com/office/powerpoint/2010/main" val="2424003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D56B1-7708-04BA-036C-704F5B7E1C15}"/>
              </a:ext>
            </a:extLst>
          </p:cNvPr>
          <p:cNvSpPr>
            <a:spLocks noGrp="1"/>
          </p:cNvSpPr>
          <p:nvPr>
            <p:ph type="title"/>
          </p:nvPr>
        </p:nvSpPr>
        <p:spPr/>
        <p:txBody>
          <a:bodyPr/>
          <a:lstStyle/>
          <a:p>
            <a:r>
              <a:rPr lang="en-US" cap="none" dirty="0"/>
              <a:t>Ethics in Research </a:t>
            </a:r>
          </a:p>
        </p:txBody>
      </p:sp>
      <p:sp>
        <p:nvSpPr>
          <p:cNvPr id="3" name="Content Placeholder 2">
            <a:extLst>
              <a:ext uri="{FF2B5EF4-FFF2-40B4-BE49-F238E27FC236}">
                <a16:creationId xmlns:a16="http://schemas.microsoft.com/office/drawing/2014/main" id="{EFD3958B-341E-A4DF-6CAE-1A7844CFF63A}"/>
              </a:ext>
            </a:extLst>
          </p:cNvPr>
          <p:cNvSpPr>
            <a:spLocks noGrp="1"/>
          </p:cNvSpPr>
          <p:nvPr>
            <p:ph idx="1"/>
          </p:nvPr>
        </p:nvSpPr>
        <p:spPr>
          <a:xfrm>
            <a:off x="581193" y="2066064"/>
            <a:ext cx="11029615" cy="3634486"/>
          </a:xfrm>
        </p:spPr>
        <p:txBody>
          <a:bodyPr>
            <a:normAutofit fontScale="85000" lnSpcReduction="20000"/>
          </a:bodyPr>
          <a:lstStyle/>
          <a:p>
            <a:r>
              <a:rPr lang="en-US" dirty="0">
                <a:solidFill>
                  <a:schemeClr val="tx1"/>
                </a:solidFill>
              </a:rPr>
              <a:t>Nathan </a:t>
            </a:r>
            <a:r>
              <a:rPr lang="en-US" dirty="0" err="1">
                <a:solidFill>
                  <a:schemeClr val="tx1"/>
                </a:solidFill>
              </a:rPr>
              <a:t>Schnurman</a:t>
            </a:r>
            <a:r>
              <a:rPr lang="en-US" dirty="0">
                <a:solidFill>
                  <a:schemeClr val="tx1"/>
                </a:solidFill>
              </a:rPr>
              <a:t> Navy testing</a:t>
            </a:r>
          </a:p>
          <a:p>
            <a:pPr lvl="1"/>
            <a:r>
              <a:rPr lang="en-US" dirty="0">
                <a:solidFill>
                  <a:schemeClr val="tx1"/>
                </a:solidFill>
              </a:rPr>
              <a:t>Protective clothing</a:t>
            </a:r>
          </a:p>
          <a:p>
            <a:pPr lvl="1"/>
            <a:r>
              <a:rPr lang="en-US" dirty="0">
                <a:solidFill>
                  <a:schemeClr val="tx1"/>
                </a:solidFill>
              </a:rPr>
              <a:t>Sulfur mustard and Lewisite </a:t>
            </a:r>
          </a:p>
          <a:p>
            <a:pPr lvl="1"/>
            <a:r>
              <a:rPr lang="en-US" dirty="0">
                <a:solidFill>
                  <a:schemeClr val="tx1"/>
                </a:solidFill>
              </a:rPr>
              <a:t>No medical treatment, ordered not to talk about </a:t>
            </a:r>
          </a:p>
          <a:p>
            <a:pPr lvl="1"/>
            <a:r>
              <a:rPr lang="en-US" dirty="0">
                <a:solidFill>
                  <a:schemeClr val="tx1"/>
                </a:solidFill>
              </a:rPr>
              <a:t>1993 National Academy of Sciences exposed tests from 1944 to 1975 on at least 4,000 GIs</a:t>
            </a:r>
          </a:p>
          <a:p>
            <a:pPr lvl="2"/>
            <a:r>
              <a:rPr lang="en-US" dirty="0">
                <a:solidFill>
                  <a:schemeClr val="tx1"/>
                </a:solidFill>
              </a:rPr>
              <a:t>Also radiation testing</a:t>
            </a:r>
          </a:p>
          <a:p>
            <a:r>
              <a:rPr lang="en-US" dirty="0">
                <a:solidFill>
                  <a:schemeClr val="tx1"/>
                </a:solidFill>
              </a:rPr>
              <a:t>Tuskegee </a:t>
            </a:r>
          </a:p>
          <a:p>
            <a:pPr lvl="1"/>
            <a:r>
              <a:rPr lang="en-US" dirty="0">
                <a:solidFill>
                  <a:schemeClr val="tx1"/>
                </a:solidFill>
              </a:rPr>
              <a:t>US Public Health Service &amp; Tuskegee Institute </a:t>
            </a:r>
          </a:p>
          <a:p>
            <a:pPr lvl="1"/>
            <a:r>
              <a:rPr lang="en-US" dirty="0">
                <a:solidFill>
                  <a:schemeClr val="tx1"/>
                </a:solidFill>
              </a:rPr>
              <a:t>“Untreated syphilis in the negro male” </a:t>
            </a:r>
          </a:p>
          <a:p>
            <a:pPr lvl="1"/>
            <a:r>
              <a:rPr lang="en-US" dirty="0">
                <a:solidFill>
                  <a:schemeClr val="tx1"/>
                </a:solidFill>
              </a:rPr>
              <a:t>600 men, 399 with syphilis </a:t>
            </a:r>
          </a:p>
          <a:p>
            <a:pPr lvl="1"/>
            <a:r>
              <a:rPr lang="en-US" dirty="0">
                <a:solidFill>
                  <a:schemeClr val="tx1"/>
                </a:solidFill>
              </a:rPr>
              <a:t>Started in 1932, penicillin not offered even after 1947 when it became standard of treatment</a:t>
            </a:r>
          </a:p>
          <a:p>
            <a:pPr lvl="1"/>
            <a:r>
              <a:rPr lang="en-US" dirty="0">
                <a:solidFill>
                  <a:schemeClr val="tx1"/>
                </a:solidFill>
              </a:rPr>
              <a:t>Study continued for 40 years </a:t>
            </a:r>
          </a:p>
          <a:p>
            <a:pPr marL="0" indent="0">
              <a:buNone/>
            </a:pPr>
            <a:r>
              <a:rPr lang="en-US" dirty="0">
                <a:solidFill>
                  <a:schemeClr val="tx1"/>
                </a:solidFill>
                <a:hlinkClick r:id="rId2"/>
              </a:rPr>
              <a:t>- Physicians Committee for Responsibly Medicine</a:t>
            </a:r>
            <a:endParaRPr lang="en-US" dirty="0">
              <a:solidFill>
                <a:schemeClr val="tx1"/>
              </a:solidFill>
            </a:endParaRPr>
          </a:p>
        </p:txBody>
      </p:sp>
      <p:pic>
        <p:nvPicPr>
          <p:cNvPr id="4" name="Picture 3">
            <a:extLst>
              <a:ext uri="{FF2B5EF4-FFF2-40B4-BE49-F238E27FC236}">
                <a16:creationId xmlns:a16="http://schemas.microsoft.com/office/drawing/2014/main" id="{81B14AF3-CF30-C114-8D72-DD62CCEC60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0489" y="1594286"/>
            <a:ext cx="5285535" cy="3832013"/>
          </a:xfrm>
          <a:prstGeom prst="rect">
            <a:avLst/>
          </a:prstGeom>
        </p:spPr>
      </p:pic>
      <p:sp>
        <p:nvSpPr>
          <p:cNvPr id="5" name="TextBox 4">
            <a:extLst>
              <a:ext uri="{FF2B5EF4-FFF2-40B4-BE49-F238E27FC236}">
                <a16:creationId xmlns:a16="http://schemas.microsoft.com/office/drawing/2014/main" id="{CE019E92-BC7E-3C87-6747-B7848AC3C472}"/>
              </a:ext>
            </a:extLst>
          </p:cNvPr>
          <p:cNvSpPr txBox="1"/>
          <p:nvPr/>
        </p:nvSpPr>
        <p:spPr>
          <a:xfrm>
            <a:off x="7650489" y="5454329"/>
            <a:ext cx="3364523" cy="246221"/>
          </a:xfrm>
          <a:prstGeom prst="rect">
            <a:avLst/>
          </a:prstGeom>
          <a:noFill/>
        </p:spPr>
        <p:txBody>
          <a:bodyPr wrap="square" rtlCol="0">
            <a:spAutoFit/>
          </a:bodyPr>
          <a:lstStyle/>
          <a:p>
            <a:r>
              <a:rPr lang="en-US" sz="1000" dirty="0">
                <a:hlinkClick r:id="rId4"/>
              </a:rPr>
              <a:t>From National Archives, via Wikimedia Commons</a:t>
            </a:r>
            <a:endParaRPr lang="en-US" sz="1000" dirty="0"/>
          </a:p>
        </p:txBody>
      </p:sp>
    </p:spTree>
    <p:extLst>
      <p:ext uri="{BB962C8B-B14F-4D97-AF65-F5344CB8AC3E}">
        <p14:creationId xmlns:p14="http://schemas.microsoft.com/office/powerpoint/2010/main" val="1137517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210;p35">
            <a:extLst>
              <a:ext uri="{FF2B5EF4-FFF2-40B4-BE49-F238E27FC236}">
                <a16:creationId xmlns:a16="http://schemas.microsoft.com/office/drawing/2014/main" id="{F347F339-CCEE-BF43-6558-8922CF4F746C}"/>
              </a:ext>
            </a:extLst>
          </p:cNvPr>
          <p:cNvPicPr preferRelativeResize="0"/>
          <p:nvPr/>
        </p:nvPicPr>
        <p:blipFill>
          <a:blip r:embed="rId2">
            <a:alphaModFix/>
          </a:blip>
          <a:stretch>
            <a:fillRect/>
          </a:stretch>
        </p:blipFill>
        <p:spPr>
          <a:xfrm>
            <a:off x="1382086" y="1211967"/>
            <a:ext cx="6577610" cy="3127225"/>
          </a:xfrm>
          <a:prstGeom prst="rect">
            <a:avLst/>
          </a:prstGeom>
          <a:noFill/>
          <a:ln>
            <a:noFill/>
          </a:ln>
        </p:spPr>
      </p:pic>
      <p:pic>
        <p:nvPicPr>
          <p:cNvPr id="5" name="Google Shape;211;p35">
            <a:extLst>
              <a:ext uri="{FF2B5EF4-FFF2-40B4-BE49-F238E27FC236}">
                <a16:creationId xmlns:a16="http://schemas.microsoft.com/office/drawing/2014/main" id="{BA5DFEBE-4277-6909-EF6D-91E2BABB011D}"/>
              </a:ext>
            </a:extLst>
          </p:cNvPr>
          <p:cNvPicPr preferRelativeResize="0"/>
          <p:nvPr/>
        </p:nvPicPr>
        <p:blipFill rotWithShape="1">
          <a:blip r:embed="rId3">
            <a:alphaModFix/>
          </a:blip>
          <a:srcRect r="9950"/>
          <a:stretch/>
        </p:blipFill>
        <p:spPr>
          <a:xfrm>
            <a:off x="6503511" y="2981467"/>
            <a:ext cx="3870175" cy="3000125"/>
          </a:xfrm>
          <a:prstGeom prst="rect">
            <a:avLst/>
          </a:prstGeom>
          <a:noFill/>
          <a:ln>
            <a:noFill/>
          </a:ln>
        </p:spPr>
      </p:pic>
      <p:sp>
        <p:nvSpPr>
          <p:cNvPr id="6" name="Google Shape;212;p35">
            <a:extLst>
              <a:ext uri="{FF2B5EF4-FFF2-40B4-BE49-F238E27FC236}">
                <a16:creationId xmlns:a16="http://schemas.microsoft.com/office/drawing/2014/main" id="{AE51F50C-301C-2985-151A-DE0F34113D35}"/>
              </a:ext>
            </a:extLst>
          </p:cNvPr>
          <p:cNvSpPr txBox="1"/>
          <p:nvPr/>
        </p:nvSpPr>
        <p:spPr>
          <a:xfrm>
            <a:off x="8128186" y="2126967"/>
            <a:ext cx="2065500" cy="472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a:t>Henrietta Lacks (left) and her cells (bottom). From </a:t>
            </a:r>
            <a:r>
              <a:rPr lang="en" u="sng">
                <a:solidFill>
                  <a:schemeClr val="hlink"/>
                </a:solidFill>
                <a:hlinkClick r:id="rId4"/>
              </a:rPr>
              <a:t>Smithsonian</a:t>
            </a:r>
            <a:endParaRPr/>
          </a:p>
        </p:txBody>
      </p:sp>
      <p:sp>
        <p:nvSpPr>
          <p:cNvPr id="8" name="TextBox 7">
            <a:extLst>
              <a:ext uri="{FF2B5EF4-FFF2-40B4-BE49-F238E27FC236}">
                <a16:creationId xmlns:a16="http://schemas.microsoft.com/office/drawing/2014/main" id="{A0522862-BD1D-F2AC-78F9-8A23A184BC96}"/>
              </a:ext>
            </a:extLst>
          </p:cNvPr>
          <p:cNvSpPr txBox="1"/>
          <p:nvPr/>
        </p:nvSpPr>
        <p:spPr>
          <a:xfrm>
            <a:off x="408909" y="4547710"/>
            <a:ext cx="6094602" cy="1815882"/>
          </a:xfrm>
          <a:prstGeom prst="rect">
            <a:avLst/>
          </a:prstGeom>
          <a:noFill/>
        </p:spPr>
        <p:txBody>
          <a:bodyPr wrap="square">
            <a:spAutoFit/>
          </a:bodyPr>
          <a:lstStyle/>
          <a:p>
            <a:pPr fontAlgn="base">
              <a:spcBef>
                <a:spcPts val="0"/>
              </a:spcBef>
              <a:spcAft>
                <a:spcPts val="0"/>
              </a:spcAft>
            </a:pPr>
            <a:r>
              <a:rPr lang="en-US" sz="1400" b="0" i="0" u="none" strike="noStrike" dirty="0">
                <a:solidFill>
                  <a:srgbClr val="595959"/>
                </a:solidFill>
                <a:effectLst/>
                <a:latin typeface="Arial" panose="020B0604020202020204" pitchFamily="34" charset="0"/>
              </a:rPr>
              <a:t>In 1951 Henrietta Lacks (an African American woman) visited Johns Hopkins for treatment of a tumor on her cervix. Her doctors had been trying to cultivate </a:t>
            </a:r>
            <a:r>
              <a:rPr lang="en-US" sz="1400" b="0" i="0" u="none" strike="noStrike" dirty="0" err="1">
                <a:solidFill>
                  <a:srgbClr val="595959"/>
                </a:solidFill>
                <a:effectLst/>
                <a:latin typeface="Arial" panose="020B0604020202020204" pitchFamily="34" charset="0"/>
              </a:rPr>
              <a:t>certical</a:t>
            </a:r>
            <a:r>
              <a:rPr lang="en-US" sz="1400" b="0" i="0" u="none" strike="noStrike" dirty="0">
                <a:solidFill>
                  <a:srgbClr val="595959"/>
                </a:solidFill>
                <a:effectLst/>
                <a:latin typeface="Arial" panose="020B0604020202020204" pitchFamily="34" charset="0"/>
              </a:rPr>
              <a:t> cancer cells in the lab, but other patients’ cells had all died. Henrietta’s cells, nicknamed HeLa, thrived. They are still used to study toxins, drugs, hormones, viruses, etc. (</a:t>
            </a:r>
            <a:r>
              <a:rPr lang="en-US" sz="1400" b="0" i="0" u="sng" strike="noStrike" dirty="0">
                <a:solidFill>
                  <a:srgbClr val="0097A7"/>
                </a:solidFill>
                <a:effectLst/>
                <a:latin typeface="Arial" panose="020B0604020202020204" pitchFamily="34" charset="0"/>
                <a:hlinkClick r:id="rId5"/>
              </a:rPr>
              <a:t>Johns Hopkins</a:t>
            </a:r>
            <a:r>
              <a:rPr lang="en-US" sz="1400" b="0" i="0" u="none" strike="noStrike" dirty="0">
                <a:solidFill>
                  <a:srgbClr val="595959"/>
                </a:solidFill>
                <a:effectLst/>
                <a:latin typeface="Arial" panose="020B0604020202020204" pitchFamily="34" charset="0"/>
              </a:rPr>
              <a:t>) This later led to confusion and controversy on the part of Lacks’ family, along with anger at the medical community, especially given that her family was poor and often could not include medical insurance. (</a:t>
            </a:r>
            <a:r>
              <a:rPr lang="en-US" sz="1400" b="0" i="0" u="sng" strike="noStrike" dirty="0">
                <a:solidFill>
                  <a:srgbClr val="0097A7"/>
                </a:solidFill>
                <a:effectLst/>
                <a:latin typeface="Arial" panose="020B0604020202020204" pitchFamily="34" charset="0"/>
                <a:hlinkClick r:id="rId4"/>
              </a:rPr>
              <a:t>Smithsonian</a:t>
            </a:r>
            <a:r>
              <a:rPr lang="en-US" sz="1400" b="0" i="0" u="none" strike="noStrike" dirty="0">
                <a:solidFill>
                  <a:srgbClr val="595959"/>
                </a:solidFill>
                <a:effectLst/>
                <a:latin typeface="Arial" panose="020B0604020202020204" pitchFamily="34" charset="0"/>
              </a:rPr>
              <a:t>)</a:t>
            </a:r>
          </a:p>
        </p:txBody>
      </p:sp>
    </p:spTree>
    <p:extLst>
      <p:ext uri="{BB962C8B-B14F-4D97-AF65-F5344CB8AC3E}">
        <p14:creationId xmlns:p14="http://schemas.microsoft.com/office/powerpoint/2010/main" val="192744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D56B1-7708-04BA-036C-704F5B7E1C15}"/>
              </a:ext>
            </a:extLst>
          </p:cNvPr>
          <p:cNvSpPr>
            <a:spLocks noGrp="1"/>
          </p:cNvSpPr>
          <p:nvPr>
            <p:ph type="title"/>
          </p:nvPr>
        </p:nvSpPr>
        <p:spPr/>
        <p:txBody>
          <a:bodyPr/>
          <a:lstStyle/>
          <a:p>
            <a:r>
              <a:rPr lang="en-US" cap="none" dirty="0"/>
              <a:t>Ethics in Research </a:t>
            </a:r>
          </a:p>
        </p:txBody>
      </p:sp>
      <p:sp>
        <p:nvSpPr>
          <p:cNvPr id="3" name="Content Placeholder 2">
            <a:extLst>
              <a:ext uri="{FF2B5EF4-FFF2-40B4-BE49-F238E27FC236}">
                <a16:creationId xmlns:a16="http://schemas.microsoft.com/office/drawing/2014/main" id="{EFD3958B-341E-A4DF-6CAE-1A7844CFF63A}"/>
              </a:ext>
            </a:extLst>
          </p:cNvPr>
          <p:cNvSpPr>
            <a:spLocks noGrp="1"/>
          </p:cNvSpPr>
          <p:nvPr>
            <p:ph idx="1"/>
          </p:nvPr>
        </p:nvSpPr>
        <p:spPr>
          <a:xfrm>
            <a:off x="581193" y="2066064"/>
            <a:ext cx="11029615" cy="3634486"/>
          </a:xfrm>
        </p:spPr>
        <p:txBody>
          <a:bodyPr>
            <a:normAutofit/>
          </a:bodyPr>
          <a:lstStyle/>
          <a:p>
            <a:r>
              <a:rPr lang="en-US" dirty="0">
                <a:solidFill>
                  <a:schemeClr val="tx1"/>
                </a:solidFill>
              </a:rPr>
              <a:t>Confidentiality</a:t>
            </a:r>
          </a:p>
          <a:p>
            <a:pPr lvl="1"/>
            <a:r>
              <a:rPr lang="en-US" dirty="0">
                <a:solidFill>
                  <a:schemeClr val="tx1"/>
                </a:solidFill>
              </a:rPr>
              <a:t>Confidentiality refers to the obligation of organizations that collect information to ensure that no person or organization is likely to be identified from any data released. </a:t>
            </a:r>
            <a:r>
              <a:rPr lang="en-US" dirty="0">
                <a:hlinkClick r:id="rId2"/>
              </a:rPr>
              <a:t>- Australian Bureau of Statistics</a:t>
            </a:r>
            <a:endParaRPr lang="en-US" dirty="0"/>
          </a:p>
          <a:p>
            <a:r>
              <a:rPr lang="en-US" dirty="0">
                <a:solidFill>
                  <a:schemeClr val="tx1"/>
                </a:solidFill>
              </a:rPr>
              <a:t>Consent </a:t>
            </a:r>
          </a:p>
          <a:p>
            <a:pPr lvl="1"/>
            <a:r>
              <a:rPr lang="en-US" dirty="0">
                <a:solidFill>
                  <a:schemeClr val="tx1"/>
                </a:solidFill>
              </a:rPr>
              <a:t>Voluntary</a:t>
            </a:r>
          </a:p>
          <a:p>
            <a:pPr lvl="1"/>
            <a:r>
              <a:rPr lang="en-US" dirty="0">
                <a:solidFill>
                  <a:schemeClr val="tx1"/>
                </a:solidFill>
              </a:rPr>
              <a:t>Informed </a:t>
            </a:r>
          </a:p>
          <a:p>
            <a:r>
              <a:rPr lang="en-US" dirty="0">
                <a:solidFill>
                  <a:schemeClr val="tx1"/>
                </a:solidFill>
              </a:rPr>
              <a:t>Human Subjects Testing</a:t>
            </a:r>
            <a:endParaRPr lang="en-US" dirty="0">
              <a:solidFill>
                <a:schemeClr val="tx1"/>
              </a:solidFill>
              <a:hlinkClick r:id="rId3"/>
            </a:endParaRPr>
          </a:p>
          <a:p>
            <a:pPr lvl="1"/>
            <a:r>
              <a:rPr lang="en-US" dirty="0">
                <a:solidFill>
                  <a:schemeClr val="tx1"/>
                </a:solidFill>
                <a:hlinkClick r:id="rId3"/>
              </a:rPr>
              <a:t>Belmont Report</a:t>
            </a:r>
            <a:endParaRPr lang="en-US" dirty="0">
              <a:solidFill>
                <a:schemeClr val="tx1"/>
              </a:solidFill>
            </a:endParaRPr>
          </a:p>
          <a:p>
            <a:pPr lvl="1"/>
            <a:r>
              <a:rPr lang="en-US" dirty="0">
                <a:solidFill>
                  <a:schemeClr val="tx1"/>
                </a:solidFill>
              </a:rPr>
              <a:t>Institutional Review Boards</a:t>
            </a:r>
          </a:p>
          <a:p>
            <a:pPr lvl="2"/>
            <a:r>
              <a:rPr lang="en-US" dirty="0">
                <a:solidFill>
                  <a:schemeClr val="tx1"/>
                </a:solidFill>
                <a:hlinkClick r:id="rId4"/>
              </a:rPr>
              <a:t>Clarkson’s IRB</a:t>
            </a:r>
            <a:endParaRPr lang="en-US" dirty="0">
              <a:solidFill>
                <a:schemeClr val="tx1"/>
              </a:solidFill>
            </a:endParaRPr>
          </a:p>
        </p:txBody>
      </p:sp>
    </p:spTree>
    <p:extLst>
      <p:ext uri="{BB962C8B-B14F-4D97-AF65-F5344CB8AC3E}">
        <p14:creationId xmlns:p14="http://schemas.microsoft.com/office/powerpoint/2010/main" val="1054756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D56B1-7708-04BA-036C-704F5B7E1C15}"/>
              </a:ext>
            </a:extLst>
          </p:cNvPr>
          <p:cNvSpPr>
            <a:spLocks noGrp="1"/>
          </p:cNvSpPr>
          <p:nvPr>
            <p:ph type="title"/>
          </p:nvPr>
        </p:nvSpPr>
        <p:spPr/>
        <p:txBody>
          <a:bodyPr/>
          <a:lstStyle/>
          <a:p>
            <a:r>
              <a:rPr lang="en-US" cap="none" dirty="0"/>
              <a:t>Ethics in Research </a:t>
            </a:r>
          </a:p>
        </p:txBody>
      </p:sp>
      <p:sp>
        <p:nvSpPr>
          <p:cNvPr id="3" name="Content Placeholder 2">
            <a:extLst>
              <a:ext uri="{FF2B5EF4-FFF2-40B4-BE49-F238E27FC236}">
                <a16:creationId xmlns:a16="http://schemas.microsoft.com/office/drawing/2014/main" id="{EFD3958B-341E-A4DF-6CAE-1A7844CFF63A}"/>
              </a:ext>
            </a:extLst>
          </p:cNvPr>
          <p:cNvSpPr>
            <a:spLocks noGrp="1"/>
          </p:cNvSpPr>
          <p:nvPr>
            <p:ph idx="1"/>
          </p:nvPr>
        </p:nvSpPr>
        <p:spPr>
          <a:xfrm>
            <a:off x="581193" y="2066064"/>
            <a:ext cx="11029615" cy="3634486"/>
          </a:xfrm>
        </p:spPr>
        <p:txBody>
          <a:bodyPr>
            <a:normAutofit/>
          </a:bodyPr>
          <a:lstStyle/>
          <a:p>
            <a:r>
              <a:rPr lang="en-US" dirty="0">
                <a:solidFill>
                  <a:schemeClr val="tx1"/>
                </a:solidFill>
              </a:rPr>
              <a:t>Belmont Report</a:t>
            </a:r>
          </a:p>
          <a:p>
            <a:pPr lvl="1"/>
            <a:r>
              <a:rPr lang="en-US" dirty="0"/>
              <a:t>1968 – ethical concerns raised </a:t>
            </a:r>
          </a:p>
          <a:p>
            <a:pPr lvl="1"/>
            <a:r>
              <a:rPr lang="en-US" dirty="0"/>
              <a:t>1973 Congress holds hearings, class-action lawsuit filed</a:t>
            </a:r>
          </a:p>
          <a:p>
            <a:pPr lvl="1"/>
            <a:r>
              <a:rPr lang="en-US" dirty="0"/>
              <a:t>National Research Act of 1974 is passed – creates the National Commission for the Protection of Human Subjects of Biomedical and Behavioral Research – the Commission writes The Belmont Report</a:t>
            </a:r>
          </a:p>
          <a:p>
            <a:pPr lvl="1"/>
            <a:r>
              <a:rPr lang="en-US" dirty="0"/>
              <a:t>Report sets ethical principles and guidelines for protections of human subjects research </a:t>
            </a:r>
          </a:p>
          <a:p>
            <a:pPr lvl="1"/>
            <a:r>
              <a:rPr lang="en-US" dirty="0"/>
              <a:t>$10 million out of court settlement, plus medical benefits and burial services for all living participants </a:t>
            </a:r>
          </a:p>
          <a:p>
            <a:pPr lvl="1"/>
            <a:r>
              <a:rPr lang="en-US" dirty="0"/>
              <a:t>2001 – President’s Council on Bioethics formed </a:t>
            </a:r>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2960595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D56B1-7708-04BA-036C-704F5B7E1C15}"/>
              </a:ext>
            </a:extLst>
          </p:cNvPr>
          <p:cNvSpPr>
            <a:spLocks noGrp="1"/>
          </p:cNvSpPr>
          <p:nvPr>
            <p:ph type="title"/>
          </p:nvPr>
        </p:nvSpPr>
        <p:spPr/>
        <p:txBody>
          <a:bodyPr/>
          <a:lstStyle/>
          <a:p>
            <a:r>
              <a:rPr lang="en-US" cap="none" dirty="0"/>
              <a:t>Filter Bubbles</a:t>
            </a:r>
          </a:p>
        </p:txBody>
      </p:sp>
      <p:sp>
        <p:nvSpPr>
          <p:cNvPr id="3" name="Content Placeholder 2">
            <a:extLst>
              <a:ext uri="{FF2B5EF4-FFF2-40B4-BE49-F238E27FC236}">
                <a16:creationId xmlns:a16="http://schemas.microsoft.com/office/drawing/2014/main" id="{EFD3958B-341E-A4DF-6CAE-1A7844CFF63A}"/>
              </a:ext>
            </a:extLst>
          </p:cNvPr>
          <p:cNvSpPr>
            <a:spLocks noGrp="1"/>
          </p:cNvSpPr>
          <p:nvPr>
            <p:ph idx="1"/>
          </p:nvPr>
        </p:nvSpPr>
        <p:spPr>
          <a:xfrm>
            <a:off x="581193" y="2066064"/>
            <a:ext cx="11029615" cy="3634486"/>
          </a:xfrm>
        </p:spPr>
        <p:txBody>
          <a:bodyPr>
            <a:normAutofit/>
          </a:bodyPr>
          <a:lstStyle/>
          <a:p>
            <a:r>
              <a:rPr lang="en-US" dirty="0"/>
              <a:t>“A squirrel dying in your front yard may be more relevant to your interests right now than people dying in Africa.” – Mark Zuckerberg</a:t>
            </a:r>
          </a:p>
          <a:p>
            <a:pPr marL="0" indent="0">
              <a:buNone/>
            </a:pPr>
            <a:endParaRPr lang="en-US" dirty="0"/>
          </a:p>
          <a:p>
            <a:r>
              <a:rPr lang="en-US" dirty="0"/>
              <a:t>“And the thing is, we've actually been here before as a society. In 1915, it's not like newspapers were sweating a lot about their civic responsibilities. Then people noticed that they were doing something really important. That, in fact, you couldn't have a functioning democracy if citizens didn't get a good flow of information.”  </a:t>
            </a:r>
          </a:p>
          <a:p>
            <a:r>
              <a:rPr lang="en-US" dirty="0"/>
              <a:t>Today, “we need the new gatekeepers to encode that kind of responsibility into the code that they're writing.”</a:t>
            </a:r>
          </a:p>
          <a:p>
            <a:pPr marL="0" indent="0">
              <a:buNone/>
            </a:pPr>
            <a:r>
              <a:rPr lang="en-US" dirty="0"/>
              <a:t>- </a:t>
            </a:r>
            <a:r>
              <a:rPr lang="en-US" dirty="0">
                <a:hlinkClick r:id="rId2"/>
              </a:rPr>
              <a:t>Beware Online “Filter Bubbles” Ted Talk</a:t>
            </a:r>
            <a:endParaRPr lang="en-US" dirty="0"/>
          </a:p>
          <a:p>
            <a:endParaRPr lang="en-US" dirty="0"/>
          </a:p>
        </p:txBody>
      </p:sp>
    </p:spTree>
    <p:extLst>
      <p:ext uri="{BB962C8B-B14F-4D97-AF65-F5344CB8AC3E}">
        <p14:creationId xmlns:p14="http://schemas.microsoft.com/office/powerpoint/2010/main" val="2697212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D56B1-7708-04BA-036C-704F5B7E1C15}"/>
              </a:ext>
            </a:extLst>
          </p:cNvPr>
          <p:cNvSpPr>
            <a:spLocks noGrp="1"/>
          </p:cNvSpPr>
          <p:nvPr>
            <p:ph type="title"/>
          </p:nvPr>
        </p:nvSpPr>
        <p:spPr/>
        <p:txBody>
          <a:bodyPr/>
          <a:lstStyle/>
          <a:p>
            <a:r>
              <a:rPr lang="en-US" cap="none" dirty="0"/>
              <a:t>Algorithms </a:t>
            </a:r>
          </a:p>
        </p:txBody>
      </p:sp>
      <p:sp>
        <p:nvSpPr>
          <p:cNvPr id="3" name="Content Placeholder 2">
            <a:extLst>
              <a:ext uri="{FF2B5EF4-FFF2-40B4-BE49-F238E27FC236}">
                <a16:creationId xmlns:a16="http://schemas.microsoft.com/office/drawing/2014/main" id="{EFD3958B-341E-A4DF-6CAE-1A7844CFF63A}"/>
              </a:ext>
            </a:extLst>
          </p:cNvPr>
          <p:cNvSpPr>
            <a:spLocks noGrp="1"/>
          </p:cNvSpPr>
          <p:nvPr>
            <p:ph idx="1"/>
          </p:nvPr>
        </p:nvSpPr>
        <p:spPr>
          <a:xfrm>
            <a:off x="581193" y="2066064"/>
            <a:ext cx="11029615" cy="3634486"/>
          </a:xfrm>
        </p:spPr>
        <p:txBody>
          <a:bodyPr>
            <a:normAutofit fontScale="77500" lnSpcReduction="20000"/>
          </a:bodyPr>
          <a:lstStyle/>
          <a:p>
            <a:r>
              <a:rPr lang="en-US" dirty="0"/>
              <a:t>“To give you the most useful information, Search algorithms look at many factors, including the words of your query, relevance and usability of pages, expertise of sources, and your location and settings. The weight applied to each factor varies depending on the nature of your query—for example, the freshness of the content plays a bigger role in answering queries about current news topics than it does about dictionary definitions.” – From </a:t>
            </a:r>
            <a:r>
              <a:rPr lang="en-US" dirty="0">
                <a:hlinkClick r:id="rId2"/>
              </a:rPr>
              <a:t>Google</a:t>
            </a:r>
            <a:endParaRPr lang="en-US" dirty="0"/>
          </a:p>
          <a:p>
            <a:r>
              <a:rPr lang="en-US" dirty="0"/>
              <a:t>Factors considered by Google:</a:t>
            </a:r>
          </a:p>
          <a:p>
            <a:pPr lvl="1"/>
            <a:r>
              <a:rPr lang="en-US" dirty="0"/>
              <a:t>Meaning of your query</a:t>
            </a:r>
          </a:p>
          <a:p>
            <a:pPr lvl="1"/>
            <a:r>
              <a:rPr lang="en-US" dirty="0"/>
              <a:t>Relevance of webpages</a:t>
            </a:r>
          </a:p>
          <a:p>
            <a:pPr lvl="1"/>
            <a:r>
              <a:rPr lang="en-US" dirty="0"/>
              <a:t>Quality of the content</a:t>
            </a:r>
          </a:p>
          <a:p>
            <a:pPr lvl="1"/>
            <a:r>
              <a:rPr lang="en-US" dirty="0"/>
              <a:t>Usability of webpages</a:t>
            </a:r>
          </a:p>
          <a:p>
            <a:pPr lvl="1"/>
            <a:r>
              <a:rPr lang="en-US" dirty="0"/>
              <a:t>Context and settings </a:t>
            </a:r>
          </a:p>
          <a:p>
            <a:r>
              <a:rPr lang="en-US" dirty="0"/>
              <a:t>Relevance of Webpages</a:t>
            </a:r>
          </a:p>
          <a:p>
            <a:pPr lvl="1"/>
            <a:r>
              <a:rPr lang="en-US" dirty="0"/>
              <a:t>Matches keywords </a:t>
            </a:r>
          </a:p>
          <a:p>
            <a:pPr lvl="1"/>
            <a:r>
              <a:rPr lang="en-US" dirty="0"/>
              <a:t>Uses “aggregated and anonymized data to assess whether search results are relevant” </a:t>
            </a:r>
          </a:p>
          <a:p>
            <a:pPr lvl="1"/>
            <a:r>
              <a:rPr lang="en-US" dirty="0"/>
              <a:t>The algorithms “are not designed to analyze subjective concepts such as the viewpoint or political leaning of a page’s content”</a:t>
            </a:r>
          </a:p>
          <a:p>
            <a:r>
              <a:rPr lang="en-US" dirty="0"/>
              <a:t>Tries to weed out “manipulative” behavior </a:t>
            </a:r>
          </a:p>
        </p:txBody>
      </p:sp>
    </p:spTree>
    <p:extLst>
      <p:ext uri="{BB962C8B-B14F-4D97-AF65-F5344CB8AC3E}">
        <p14:creationId xmlns:p14="http://schemas.microsoft.com/office/powerpoint/2010/main" val="188075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D56B1-7708-04BA-036C-704F5B7E1C15}"/>
              </a:ext>
            </a:extLst>
          </p:cNvPr>
          <p:cNvSpPr>
            <a:spLocks noGrp="1"/>
          </p:cNvSpPr>
          <p:nvPr>
            <p:ph type="title"/>
          </p:nvPr>
        </p:nvSpPr>
        <p:spPr/>
        <p:txBody>
          <a:bodyPr/>
          <a:lstStyle/>
          <a:p>
            <a:r>
              <a:rPr lang="en-US" cap="none" dirty="0"/>
              <a:t>Algorithms </a:t>
            </a:r>
          </a:p>
        </p:txBody>
      </p:sp>
      <p:sp>
        <p:nvSpPr>
          <p:cNvPr id="3" name="Content Placeholder 2">
            <a:extLst>
              <a:ext uri="{FF2B5EF4-FFF2-40B4-BE49-F238E27FC236}">
                <a16:creationId xmlns:a16="http://schemas.microsoft.com/office/drawing/2014/main" id="{EFD3958B-341E-A4DF-6CAE-1A7844CFF63A}"/>
              </a:ext>
            </a:extLst>
          </p:cNvPr>
          <p:cNvSpPr>
            <a:spLocks noGrp="1"/>
          </p:cNvSpPr>
          <p:nvPr>
            <p:ph idx="1"/>
          </p:nvPr>
        </p:nvSpPr>
        <p:spPr>
          <a:xfrm>
            <a:off x="524403" y="1474703"/>
            <a:ext cx="5748068" cy="3634486"/>
          </a:xfrm>
        </p:spPr>
        <p:txBody>
          <a:bodyPr>
            <a:normAutofit/>
          </a:bodyPr>
          <a:lstStyle/>
          <a:p>
            <a:pPr marL="0" indent="0" algn="ctr" rtl="0">
              <a:spcBef>
                <a:spcPts val="0"/>
              </a:spcBef>
              <a:spcAft>
                <a:spcPts val="0"/>
              </a:spcAft>
              <a:buNone/>
            </a:pPr>
            <a:r>
              <a:rPr lang="en-US" sz="1800" b="0" i="0" u="none" strike="noStrike" dirty="0">
                <a:solidFill>
                  <a:srgbClr val="000000"/>
                </a:solidFill>
                <a:effectLst/>
                <a:latin typeface="Arial" panose="020B0604020202020204" pitchFamily="34" charset="0"/>
              </a:rPr>
              <a:t>“Algorithms are rules, they're binary.… truth is never binary. Truth is a value. Truth is emotional it is fluid and above all it’s human.” </a:t>
            </a:r>
            <a:r>
              <a:rPr lang="en-US" sz="1800" b="0" i="0" u="sng" strike="noStrike" dirty="0">
                <a:solidFill>
                  <a:srgbClr val="0097A7"/>
                </a:solidFill>
                <a:effectLst/>
                <a:latin typeface="Arial" panose="020B0604020202020204" pitchFamily="34" charset="0"/>
                <a:hlinkClick r:id="rId2"/>
              </a:rPr>
              <a:t>- Markham Nolan</a:t>
            </a:r>
            <a:endParaRPr lang="en-US" b="0" dirty="0">
              <a:effectLst/>
            </a:endParaRPr>
          </a:p>
        </p:txBody>
      </p:sp>
      <p:sp>
        <p:nvSpPr>
          <p:cNvPr id="4" name="Rectangle 1">
            <a:extLst>
              <a:ext uri="{FF2B5EF4-FFF2-40B4-BE49-F238E27FC236}">
                <a16:creationId xmlns:a16="http://schemas.microsoft.com/office/drawing/2014/main" id="{759DB8AA-B63D-74F1-214C-CD2E06F26764}"/>
              </a:ext>
            </a:extLst>
          </p:cNvPr>
          <p:cNvSpPr>
            <a:spLocks noChangeArrowheads="1"/>
          </p:cNvSpPr>
          <p:nvPr/>
        </p:nvSpPr>
        <p:spPr bwMode="auto">
          <a:xfrm>
            <a:off x="5600700" y="26050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50700" b="0" i="0" u="none" strike="noStrike" cap="none" normalizeH="0" baseline="0" dirty="0">
                <a:ln>
                  <a:noFill/>
                </a:ln>
                <a:solidFill>
                  <a:schemeClr val="tx1"/>
                </a:solidFill>
                <a:effectLst/>
                <a:latin typeface="Arial" panose="020B0604020202020204" pitchFamily="34" charset="0"/>
              </a:rPr>
              <a:t>    </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sng" strike="noStrike" cap="none" normalizeH="0" baseline="0" dirty="0">
                <a:ln>
                  <a:noFill/>
                </a:ln>
                <a:solidFill>
                  <a:srgbClr val="0097A7"/>
                </a:solidFill>
                <a:effectLst/>
                <a:latin typeface="Arial" panose="020B0604020202020204" pitchFamily="34" charset="0"/>
                <a:cs typeface="Arial" panose="020B0604020202020204" pitchFamily="34" charset="0"/>
                <a:hlinkClick r:id="rId3"/>
              </a:rPr>
              <a:t>From Medium</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050" name="Picture 2">
            <a:extLst>
              <a:ext uri="{FF2B5EF4-FFF2-40B4-BE49-F238E27FC236}">
                <a16:creationId xmlns:a16="http://schemas.microsoft.com/office/drawing/2014/main" id="{5C5E25F0-DA67-D217-4252-D35A389014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4241" y="1384218"/>
            <a:ext cx="4107933" cy="511977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0A50444B-377D-0121-607B-4280B3D0D1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3935" y="1757363"/>
            <a:ext cx="5610225" cy="4076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4007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1000"/>
                                        <p:tgtEl>
                                          <p:spTgt spid="2052"/>
                                        </p:tgtEl>
                                      </p:cBhvr>
                                    </p:animEffect>
                                    <p:anim calcmode="lin" valueType="num">
                                      <p:cBhvr>
                                        <p:cTn id="8" dur="1000" fill="hold"/>
                                        <p:tgtEl>
                                          <p:spTgt spid="2052"/>
                                        </p:tgtEl>
                                        <p:attrNameLst>
                                          <p:attrName>ppt_x</p:attrName>
                                        </p:attrNameLst>
                                      </p:cBhvr>
                                      <p:tavLst>
                                        <p:tav tm="0">
                                          <p:val>
                                            <p:strVal val="#ppt_x"/>
                                          </p:val>
                                        </p:tav>
                                        <p:tav tm="100000">
                                          <p:val>
                                            <p:strVal val="#ppt_x"/>
                                          </p:val>
                                        </p:tav>
                                      </p:tavLst>
                                    </p:anim>
                                    <p:anim calcmode="lin" valueType="num">
                                      <p:cBhvr>
                                        <p:cTn id="9"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D56B1-7708-04BA-036C-704F5B7E1C15}"/>
              </a:ext>
            </a:extLst>
          </p:cNvPr>
          <p:cNvSpPr>
            <a:spLocks noGrp="1"/>
          </p:cNvSpPr>
          <p:nvPr>
            <p:ph type="title"/>
          </p:nvPr>
        </p:nvSpPr>
        <p:spPr/>
        <p:txBody>
          <a:bodyPr/>
          <a:lstStyle/>
          <a:p>
            <a:r>
              <a:rPr lang="en-US" cap="none" dirty="0"/>
              <a:t>Manipulation – Google Bombs</a:t>
            </a:r>
          </a:p>
        </p:txBody>
      </p:sp>
      <p:sp>
        <p:nvSpPr>
          <p:cNvPr id="3" name="Content Placeholder 2">
            <a:extLst>
              <a:ext uri="{FF2B5EF4-FFF2-40B4-BE49-F238E27FC236}">
                <a16:creationId xmlns:a16="http://schemas.microsoft.com/office/drawing/2014/main" id="{EFD3958B-341E-A4DF-6CAE-1A7844CFF63A}"/>
              </a:ext>
            </a:extLst>
          </p:cNvPr>
          <p:cNvSpPr>
            <a:spLocks noGrp="1"/>
          </p:cNvSpPr>
          <p:nvPr>
            <p:ph idx="1"/>
          </p:nvPr>
        </p:nvSpPr>
        <p:spPr>
          <a:xfrm>
            <a:off x="581193" y="2066064"/>
            <a:ext cx="11029615" cy="3634486"/>
          </a:xfrm>
        </p:spPr>
        <p:txBody>
          <a:bodyPr>
            <a:normAutofit/>
          </a:bodyPr>
          <a:lstStyle/>
          <a:p>
            <a:r>
              <a:rPr lang="en-US" dirty="0"/>
              <a:t>From </a:t>
            </a:r>
            <a:r>
              <a:rPr lang="en-US" dirty="0">
                <a:hlinkClick r:id="rId2"/>
              </a:rPr>
              <a:t>The Atlantic</a:t>
            </a:r>
            <a:r>
              <a:rPr lang="en-US" dirty="0"/>
              <a:t> &amp; </a:t>
            </a:r>
            <a:r>
              <a:rPr lang="en-US" dirty="0">
                <a:hlinkClick r:id="rId3"/>
              </a:rPr>
              <a:t>Wikipedia</a:t>
            </a:r>
            <a:endParaRPr lang="en-US" dirty="0"/>
          </a:p>
          <a:p>
            <a:pPr lvl="1"/>
            <a:r>
              <a:rPr lang="en-US" dirty="0"/>
              <a:t>A Google search for “murder” redirected to the Wikipedia page about abortion</a:t>
            </a:r>
          </a:p>
          <a:p>
            <a:pPr lvl="1"/>
            <a:r>
              <a:rPr lang="en-US" dirty="0"/>
              <a:t>A search for “miserable failure” returned George W. Bush’s official White House bio (similar campaigns directed at President Obama and Donald Trump) </a:t>
            </a:r>
          </a:p>
          <a:p>
            <a:pPr lvl="1"/>
            <a:r>
              <a:rPr lang="en-US" dirty="0"/>
              <a:t>Searching “more evil than Satan himself” returned the Microsoft homepage</a:t>
            </a:r>
          </a:p>
          <a:p>
            <a:pPr lvl="1"/>
            <a:r>
              <a:rPr lang="en-US" dirty="0"/>
              <a:t>Effort to push the anti-Semitic website Jew Watch down the results list by bumping the Wikipedia entry for Jews up the rankings </a:t>
            </a:r>
          </a:p>
          <a:p>
            <a:pPr lvl="1"/>
            <a:r>
              <a:rPr lang="en-US" dirty="0"/>
              <a:t>Waffles re-directed to Senator John Kerry </a:t>
            </a:r>
          </a:p>
          <a:p>
            <a:pPr lvl="1"/>
            <a:r>
              <a:rPr lang="en-US" dirty="0"/>
              <a:t>Steven Lerner created a webpage which asked users who searched French military victories if they meant French military defeats </a:t>
            </a:r>
          </a:p>
          <a:p>
            <a:pPr lvl="1"/>
            <a:r>
              <a:rPr lang="en-US" dirty="0"/>
              <a:t>Searching bad writers or Dumb &amp; Dumber returned results on David Benioff &amp; DB Weiss during season 8 of Game of Thrones </a:t>
            </a:r>
          </a:p>
          <a:p>
            <a:pPr lvl="1"/>
            <a:r>
              <a:rPr lang="en-US" dirty="0"/>
              <a:t>Has also been used commercially, known as “spamdexing” </a:t>
            </a:r>
          </a:p>
        </p:txBody>
      </p:sp>
    </p:spTree>
    <p:extLst>
      <p:ext uri="{BB962C8B-B14F-4D97-AF65-F5344CB8AC3E}">
        <p14:creationId xmlns:p14="http://schemas.microsoft.com/office/powerpoint/2010/main" val="47031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D56B1-7708-04BA-036C-704F5B7E1C15}"/>
              </a:ext>
            </a:extLst>
          </p:cNvPr>
          <p:cNvSpPr>
            <a:spLocks noGrp="1"/>
          </p:cNvSpPr>
          <p:nvPr>
            <p:ph type="title"/>
          </p:nvPr>
        </p:nvSpPr>
        <p:spPr/>
        <p:txBody>
          <a:bodyPr/>
          <a:lstStyle/>
          <a:p>
            <a:r>
              <a:rPr lang="en-US" cap="none" dirty="0"/>
              <a:t>Privacy – What Does Google Know? </a:t>
            </a:r>
          </a:p>
        </p:txBody>
      </p:sp>
      <p:sp>
        <p:nvSpPr>
          <p:cNvPr id="3" name="Content Placeholder 2">
            <a:extLst>
              <a:ext uri="{FF2B5EF4-FFF2-40B4-BE49-F238E27FC236}">
                <a16:creationId xmlns:a16="http://schemas.microsoft.com/office/drawing/2014/main" id="{EFD3958B-341E-A4DF-6CAE-1A7844CFF63A}"/>
              </a:ext>
            </a:extLst>
          </p:cNvPr>
          <p:cNvSpPr>
            <a:spLocks noGrp="1"/>
          </p:cNvSpPr>
          <p:nvPr>
            <p:ph idx="1"/>
          </p:nvPr>
        </p:nvSpPr>
        <p:spPr>
          <a:xfrm>
            <a:off x="581193" y="2066064"/>
            <a:ext cx="11029615" cy="3634486"/>
          </a:xfrm>
        </p:spPr>
        <p:txBody>
          <a:bodyPr>
            <a:normAutofit fontScale="47500" lnSpcReduction="20000"/>
          </a:bodyPr>
          <a:lstStyle/>
          <a:p>
            <a:r>
              <a:rPr lang="en-US" dirty="0"/>
              <a:t>Name</a:t>
            </a:r>
          </a:p>
          <a:p>
            <a:r>
              <a:rPr lang="en-US" dirty="0"/>
              <a:t>Gender</a:t>
            </a:r>
          </a:p>
          <a:p>
            <a:r>
              <a:rPr lang="en-US" dirty="0"/>
              <a:t>Birthdate</a:t>
            </a:r>
          </a:p>
          <a:p>
            <a:r>
              <a:rPr lang="en-US" dirty="0"/>
              <a:t>Phone numbers </a:t>
            </a:r>
          </a:p>
          <a:p>
            <a:r>
              <a:rPr lang="en-US" dirty="0"/>
              <a:t>Recent Google searches </a:t>
            </a:r>
          </a:p>
          <a:p>
            <a:r>
              <a:rPr lang="en-US" dirty="0"/>
              <a:t>Websites I have visited </a:t>
            </a:r>
          </a:p>
          <a:p>
            <a:r>
              <a:rPr lang="en-US" dirty="0"/>
              <a:t>Where I have been </a:t>
            </a:r>
          </a:p>
          <a:p>
            <a:r>
              <a:rPr lang="en-US" dirty="0"/>
              <a:t>What I like</a:t>
            </a:r>
          </a:p>
          <a:p>
            <a:r>
              <a:rPr lang="en-US" dirty="0"/>
              <a:t>Where I work </a:t>
            </a:r>
          </a:p>
          <a:p>
            <a:r>
              <a:rPr lang="en-US" dirty="0"/>
              <a:t>Where I live </a:t>
            </a:r>
          </a:p>
          <a:p>
            <a:r>
              <a:rPr lang="en-US" dirty="0"/>
              <a:t>YouTube videos I have watched </a:t>
            </a:r>
          </a:p>
          <a:p>
            <a:r>
              <a:rPr lang="en-US" dirty="0"/>
              <a:t>What I have said to my Google assistant </a:t>
            </a:r>
          </a:p>
          <a:p>
            <a:r>
              <a:rPr lang="en-US" dirty="0"/>
              <a:t>NOTE: You can control what Search activity is used to improve your Search experience, including adjusting what data is saved to your Google account, at </a:t>
            </a:r>
            <a:r>
              <a:rPr lang="en-US" dirty="0">
                <a:hlinkClick r:id="rId2"/>
              </a:rPr>
              <a:t>myaccount.google.com</a:t>
            </a:r>
            <a:r>
              <a:rPr lang="en-US" dirty="0"/>
              <a:t>. To disable Search personalization based on activity in your account, turn off Web &amp; App Activity.</a:t>
            </a:r>
          </a:p>
          <a:p>
            <a:r>
              <a:rPr lang="en-US" dirty="0"/>
              <a:t>NOTE: Visit </a:t>
            </a:r>
            <a:r>
              <a:rPr lang="en-US" dirty="0">
                <a:hlinkClick r:id="rId3"/>
              </a:rPr>
              <a:t>Manage Ad Settings </a:t>
            </a:r>
            <a:r>
              <a:rPr lang="en-US" dirty="0"/>
              <a:t>while logged in to Google, then toggle off Ads Personalization to stop ad customization </a:t>
            </a:r>
          </a:p>
          <a:p>
            <a:pPr marL="0" indent="0">
              <a:buNone/>
            </a:pPr>
            <a:endParaRPr lang="en-US" dirty="0"/>
          </a:p>
          <a:p>
            <a:pPr marL="0" indent="0">
              <a:buNone/>
            </a:pPr>
            <a:r>
              <a:rPr lang="en-US" dirty="0"/>
              <a:t>- </a:t>
            </a:r>
            <a:r>
              <a:rPr lang="en-US" dirty="0">
                <a:hlinkClick r:id="rId4"/>
              </a:rPr>
              <a:t>How to find out what Google knows about you and limit the data it collects, CNBC</a:t>
            </a:r>
            <a:endParaRPr lang="en-US" dirty="0"/>
          </a:p>
        </p:txBody>
      </p:sp>
      <p:pic>
        <p:nvPicPr>
          <p:cNvPr id="1026" name="Picture 2">
            <a:extLst>
              <a:ext uri="{FF2B5EF4-FFF2-40B4-BE49-F238E27FC236}">
                <a16:creationId xmlns:a16="http://schemas.microsoft.com/office/drawing/2014/main" id="{A899462B-9358-5754-7297-C770E807D5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2650" y="2066064"/>
            <a:ext cx="5048250" cy="230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521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5122" y="282471"/>
            <a:ext cx="4192598" cy="6301527"/>
          </a:xfrm>
        </p:spPr>
      </p:pic>
      <p:sp>
        <p:nvSpPr>
          <p:cNvPr id="5" name="TextBox 4"/>
          <p:cNvSpPr txBox="1"/>
          <p:nvPr/>
        </p:nvSpPr>
        <p:spPr>
          <a:xfrm>
            <a:off x="4720590" y="6214666"/>
            <a:ext cx="6915150" cy="369332"/>
          </a:xfrm>
          <a:prstGeom prst="rect">
            <a:avLst/>
          </a:prstGeom>
          <a:noFill/>
        </p:spPr>
        <p:txBody>
          <a:bodyPr wrap="square" rtlCol="0">
            <a:spAutoFit/>
          </a:bodyPr>
          <a:lstStyle/>
          <a:p>
            <a:r>
              <a:rPr lang="en-US" b="1" dirty="0"/>
              <a:t>Main Campus Library Book Collection - 006.3 S8354e</a:t>
            </a:r>
            <a:endParaRPr lang="en-US" dirty="0"/>
          </a:p>
        </p:txBody>
      </p:sp>
      <p:sp>
        <p:nvSpPr>
          <p:cNvPr id="2" name="TextBox 1"/>
          <p:cNvSpPr txBox="1"/>
          <p:nvPr/>
        </p:nvSpPr>
        <p:spPr>
          <a:xfrm>
            <a:off x="5074920" y="731520"/>
            <a:ext cx="6560820" cy="5078313"/>
          </a:xfrm>
          <a:prstGeom prst="rect">
            <a:avLst/>
          </a:prstGeom>
          <a:noFill/>
        </p:spPr>
        <p:txBody>
          <a:bodyPr wrap="square" rtlCol="0">
            <a:spAutoFit/>
          </a:bodyPr>
          <a:lstStyle/>
          <a:p>
            <a:r>
              <a:rPr lang="en-US" dirty="0"/>
              <a:t>“In this groundbreaking work, Seth Stephens-</a:t>
            </a:r>
            <a:r>
              <a:rPr lang="en-US" dirty="0" err="1"/>
              <a:t>Davidowitz</a:t>
            </a:r>
            <a:r>
              <a:rPr lang="en-US" dirty="0"/>
              <a:t>, a Harvard-trained economist, former Google data scientist, and </a:t>
            </a:r>
            <a:r>
              <a:rPr lang="en-US" i="1" dirty="0"/>
              <a:t>New York Times</a:t>
            </a:r>
            <a:r>
              <a:rPr lang="en-US" dirty="0"/>
              <a:t> writer, argues that much of what we thought about people has been dead wrong. The reason? People lie, to friends, lovers, doctors, surveys—and themselves. However, we no longer need to rely on what people tell us. New data from the internet—the traces of information that billions of people leave on Google, social media, dating, and even pornography sites—finally reveals the truth.</a:t>
            </a:r>
          </a:p>
          <a:p>
            <a:r>
              <a:rPr lang="en-US" i="1" dirty="0"/>
              <a:t>Everybody Lies</a:t>
            </a:r>
            <a:r>
              <a:rPr lang="en-US" dirty="0"/>
              <a:t> combines the informed analysis of Nate Silver’s </a:t>
            </a:r>
            <a:r>
              <a:rPr lang="en-US" i="1" dirty="0"/>
              <a:t>The Signal and the Noise,</a:t>
            </a:r>
            <a:r>
              <a:rPr lang="en-US" dirty="0"/>
              <a:t> the storytelling of Malcolm Gladwell’s </a:t>
            </a:r>
            <a:r>
              <a:rPr lang="en-US" i="1" dirty="0"/>
              <a:t>Outliers,</a:t>
            </a:r>
            <a:r>
              <a:rPr lang="en-US" dirty="0"/>
              <a:t> and the wit and fun of Stephen Dubner and Steven Levitt’s </a:t>
            </a:r>
            <a:r>
              <a:rPr lang="en-US" i="1" dirty="0"/>
              <a:t>Freakonomics</a:t>
            </a:r>
            <a:r>
              <a:rPr lang="en-US" dirty="0"/>
              <a:t> in a book that will change the way you view the world. There is almost no limit to what can be learned about human nature from Big Data—provided, that is, you ask the right questions.” – </a:t>
            </a:r>
            <a:r>
              <a:rPr lang="en-US" dirty="0">
                <a:hlinkClick r:id="rId3"/>
              </a:rPr>
              <a:t>From Amazon</a:t>
            </a:r>
            <a:endParaRPr lang="en-US" dirty="0"/>
          </a:p>
        </p:txBody>
      </p:sp>
    </p:spTree>
    <p:extLst>
      <p:ext uri="{BB962C8B-B14F-4D97-AF65-F5344CB8AC3E}">
        <p14:creationId xmlns:p14="http://schemas.microsoft.com/office/powerpoint/2010/main" val="2802951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D56B1-7708-04BA-036C-704F5B7E1C15}"/>
              </a:ext>
            </a:extLst>
          </p:cNvPr>
          <p:cNvSpPr>
            <a:spLocks noGrp="1"/>
          </p:cNvSpPr>
          <p:nvPr>
            <p:ph type="title"/>
          </p:nvPr>
        </p:nvSpPr>
        <p:spPr/>
        <p:txBody>
          <a:bodyPr/>
          <a:lstStyle/>
          <a:p>
            <a:r>
              <a:rPr lang="en-US" cap="none" dirty="0"/>
              <a:t>What </a:t>
            </a:r>
            <a:r>
              <a:rPr lang="en-US" i="1" cap="none" dirty="0"/>
              <a:t>Is</a:t>
            </a:r>
            <a:r>
              <a:rPr lang="en-US" cap="none" dirty="0"/>
              <a:t> Information Ethics?</a:t>
            </a:r>
          </a:p>
        </p:txBody>
      </p:sp>
      <p:sp>
        <p:nvSpPr>
          <p:cNvPr id="3" name="Content Placeholder 2">
            <a:extLst>
              <a:ext uri="{FF2B5EF4-FFF2-40B4-BE49-F238E27FC236}">
                <a16:creationId xmlns:a16="http://schemas.microsoft.com/office/drawing/2014/main" id="{EFD3958B-341E-A4DF-6CAE-1A7844CFF63A}"/>
              </a:ext>
            </a:extLst>
          </p:cNvPr>
          <p:cNvSpPr>
            <a:spLocks noGrp="1"/>
          </p:cNvSpPr>
          <p:nvPr>
            <p:ph idx="1"/>
          </p:nvPr>
        </p:nvSpPr>
        <p:spPr>
          <a:xfrm>
            <a:off x="581193" y="1332639"/>
            <a:ext cx="11029615" cy="3634486"/>
          </a:xfrm>
        </p:spPr>
        <p:txBody>
          <a:bodyPr/>
          <a:lstStyle/>
          <a:p>
            <a:r>
              <a:rPr lang="en-US" dirty="0"/>
              <a:t>“</a:t>
            </a:r>
            <a:r>
              <a:rPr lang="en-US" b="0" i="0" dirty="0">
                <a:solidFill>
                  <a:srgbClr val="333333"/>
                </a:solidFill>
                <a:effectLst/>
                <a:latin typeface="Arial" panose="020B0604020202020204" pitchFamily="34" charset="0"/>
              </a:rPr>
              <a:t>Information ethics is concerned with ethical, legal and societal aspects of using information and information and communication technologies.” – </a:t>
            </a:r>
            <a:r>
              <a:rPr lang="en-US" b="0" i="0" dirty="0">
                <a:solidFill>
                  <a:srgbClr val="333333"/>
                </a:solidFill>
                <a:effectLst/>
                <a:latin typeface="Arial" panose="020B0604020202020204" pitchFamily="34" charset="0"/>
                <a:hlinkClick r:id="rId2"/>
              </a:rPr>
              <a:t>UNESCO</a:t>
            </a:r>
            <a:endParaRPr lang="en-US" b="0" i="0" dirty="0">
              <a:solidFill>
                <a:srgbClr val="333333"/>
              </a:solidFill>
              <a:effectLst/>
              <a:latin typeface="Arial" panose="020B0604020202020204" pitchFamily="34" charset="0"/>
            </a:endParaRPr>
          </a:p>
          <a:p>
            <a:r>
              <a:rPr lang="en-US" dirty="0">
                <a:solidFill>
                  <a:srgbClr val="333333"/>
                </a:solidFill>
                <a:latin typeface="Arial" panose="020B0604020202020204" pitchFamily="34" charset="0"/>
              </a:rPr>
              <a:t>Responsible creation of use and information </a:t>
            </a:r>
          </a:p>
          <a:p>
            <a:r>
              <a:rPr lang="en-US" dirty="0">
                <a:solidFill>
                  <a:srgbClr val="333333"/>
                </a:solidFill>
                <a:latin typeface="Arial" panose="020B0604020202020204" pitchFamily="34" charset="0"/>
              </a:rPr>
              <a:t>Freedom of expression, access to information, access to education, right to privacy, right to participate in cultural life (UNESCO) </a:t>
            </a:r>
            <a:endParaRPr lang="en-US" dirty="0"/>
          </a:p>
        </p:txBody>
      </p:sp>
    </p:spTree>
    <p:extLst>
      <p:ext uri="{BB962C8B-B14F-4D97-AF65-F5344CB8AC3E}">
        <p14:creationId xmlns:p14="http://schemas.microsoft.com/office/powerpoint/2010/main" val="3551508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4FCF6E42-0AAD-3313-6CC2-EEE73F61BB74}"/>
              </a:ext>
            </a:extLst>
          </p:cNvPr>
          <p:cNvSpPr>
            <a:spLocks noChangeArrowheads="1"/>
          </p:cNvSpPr>
          <p:nvPr/>
        </p:nvSpPr>
        <p:spPr bwMode="auto">
          <a:xfrm>
            <a:off x="4587875" y="14160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274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6900" b="0" i="0" u="none" strike="noStrike" cap="none" normalizeH="0" baseline="0" dirty="0">
                <a:ln>
                  <a:noFill/>
                </a:ln>
                <a:solidFill>
                  <a:schemeClr val="tx1"/>
                </a:solidFill>
                <a:effectLst/>
                <a:latin typeface="Arial" panose="020B0604020202020204" pitchFamily="34" charset="0"/>
              </a:rPr>
              <a:t>     </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Which combination got the most clicks? Why?</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Activity borrowed from Everybody Lies, </a:t>
            </a:r>
            <a:r>
              <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hlinkClick r:id="rId2"/>
              </a:rPr>
              <a:t>Seth Stephens-</a:t>
            </a:r>
            <a:r>
              <a:rPr kumimoji="0" lang="en-US" altLang="en-US" sz="18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hlinkClick r:id="rId2"/>
              </a:rPr>
              <a:t>Davidowitz</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074" name="Picture 2">
            <a:extLst>
              <a:ext uri="{FF2B5EF4-FFF2-40B4-BE49-F238E27FC236}">
                <a16:creationId xmlns:a16="http://schemas.microsoft.com/office/drawing/2014/main" id="{37EE4D35-12CC-CAC6-D006-D97794232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1400" y="777875"/>
            <a:ext cx="2886075" cy="435292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a:extLst>
              <a:ext uri="{FF2B5EF4-FFF2-40B4-BE49-F238E27FC236}">
                <a16:creationId xmlns:a16="http://schemas.microsoft.com/office/drawing/2014/main" id="{50ED53B5-B33B-9E61-7399-BAFD0C1CB0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8763" y="777875"/>
            <a:ext cx="1038225" cy="1095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0318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4FCF6E42-0AAD-3313-6CC2-EEE73F61BB74}"/>
              </a:ext>
            </a:extLst>
          </p:cNvPr>
          <p:cNvSpPr>
            <a:spLocks noChangeArrowheads="1"/>
          </p:cNvSpPr>
          <p:nvPr/>
        </p:nvSpPr>
        <p:spPr bwMode="auto">
          <a:xfrm>
            <a:off x="4441960" y="2226637"/>
            <a:ext cx="5519163"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rtl="0">
              <a:spcBef>
                <a:spcPts val="0"/>
              </a:spcBef>
              <a:spcAft>
                <a:spcPts val="0"/>
              </a:spcAft>
            </a:pPr>
            <a:r>
              <a:rPr lang="en-US" sz="1800" b="0" i="0" u="none" strike="noStrike">
                <a:solidFill>
                  <a:srgbClr val="000000"/>
                </a:solidFill>
                <a:effectLst/>
                <a:latin typeface="Arial" panose="020B0604020202020204" pitchFamily="34" charset="0"/>
              </a:rPr>
              <a:t>The winner? The Obama family + the “Learn More” button, by an estimated 40% more sign ups, roughly $60 million in funding. </a:t>
            </a:r>
            <a:endParaRPr lang="en-US" b="0">
              <a:effectLst/>
            </a:endParaRPr>
          </a:p>
          <a:p>
            <a:pPr rtl="0">
              <a:spcBef>
                <a:spcPts val="0"/>
              </a:spcBef>
              <a:spcAft>
                <a:spcPts val="0"/>
              </a:spcAft>
            </a:pPr>
            <a:r>
              <a:rPr lang="en-US" sz="1800" b="0" i="0" u="none" strike="noStrike">
                <a:solidFill>
                  <a:srgbClr val="000000"/>
                </a:solidFill>
                <a:effectLst/>
                <a:latin typeface="Arial" panose="020B0604020202020204" pitchFamily="34" charset="0"/>
              </a:rPr>
              <a:t>- Everybody Lies, </a:t>
            </a:r>
            <a:r>
              <a:rPr lang="en-US" sz="1800" b="0" i="0" u="none" strike="noStrike">
                <a:solidFill>
                  <a:srgbClr val="000000"/>
                </a:solidFill>
                <a:effectLst/>
                <a:latin typeface="Arial" panose="020B0604020202020204" pitchFamily="34" charset="0"/>
                <a:hlinkClick r:id="rId2"/>
              </a:rPr>
              <a:t>Seth Stephens-Davidowitz</a:t>
            </a:r>
            <a:endParaRPr lang="en-US" b="0">
              <a:effectLst/>
            </a:endParaRPr>
          </a:p>
          <a:p>
            <a:br>
              <a:rPr lang="en-US"/>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074" name="Picture 2">
            <a:extLst>
              <a:ext uri="{FF2B5EF4-FFF2-40B4-BE49-F238E27FC236}">
                <a16:creationId xmlns:a16="http://schemas.microsoft.com/office/drawing/2014/main" id="{37EE4D35-12CC-CAC6-D006-D97794232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1400" y="777875"/>
            <a:ext cx="2886075" cy="435292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a:extLst>
              <a:ext uri="{FF2B5EF4-FFF2-40B4-BE49-F238E27FC236}">
                <a16:creationId xmlns:a16="http://schemas.microsoft.com/office/drawing/2014/main" id="{50ED53B5-B33B-9E61-7399-BAFD0C1CB0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8763" y="777875"/>
            <a:ext cx="1038225" cy="1095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22821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6DB9C61-D845-98AC-87AC-97217019C2FF}"/>
              </a:ext>
            </a:extLst>
          </p:cNvPr>
          <p:cNvGraphicFramePr>
            <a:graphicFrameLocks noGrp="1"/>
          </p:cNvGraphicFramePr>
          <p:nvPr>
            <p:extLst>
              <p:ext uri="{D42A27DB-BD31-4B8C-83A1-F6EECF244321}">
                <p14:modId xmlns:p14="http://schemas.microsoft.com/office/powerpoint/2010/main" val="2716085309"/>
              </p:ext>
            </p:extLst>
          </p:nvPr>
        </p:nvGraphicFramePr>
        <p:xfrm>
          <a:off x="302790" y="158440"/>
          <a:ext cx="8597934" cy="6541120"/>
        </p:xfrm>
        <a:graphic>
          <a:graphicData uri="http://schemas.openxmlformats.org/drawingml/2006/table">
            <a:tbl>
              <a:tblPr>
                <a:noFill/>
              </a:tblPr>
              <a:tblGrid>
                <a:gridCol w="4298967">
                  <a:extLst>
                    <a:ext uri="{9D8B030D-6E8A-4147-A177-3AD203B41FA5}">
                      <a16:colId xmlns:a16="http://schemas.microsoft.com/office/drawing/2014/main" val="1188894617"/>
                    </a:ext>
                  </a:extLst>
                </a:gridCol>
                <a:gridCol w="4298967">
                  <a:extLst>
                    <a:ext uri="{9D8B030D-6E8A-4147-A177-3AD203B41FA5}">
                      <a16:colId xmlns:a16="http://schemas.microsoft.com/office/drawing/2014/main" val="108124046"/>
                    </a:ext>
                  </a:extLst>
                </a:gridCol>
              </a:tblGrid>
              <a:tr h="477480">
                <a:tc>
                  <a:txBody>
                    <a:bodyPr/>
                    <a:lstStyle/>
                    <a:p>
                      <a:pPr marL="0" lvl="0" indent="0" algn="l" rtl="0">
                        <a:spcBef>
                          <a:spcPts val="0"/>
                        </a:spcBef>
                        <a:spcAft>
                          <a:spcPts val="0"/>
                        </a:spcAft>
                        <a:buNone/>
                      </a:pPr>
                      <a:r>
                        <a:rPr lang="en" sz="1500" b="1"/>
                        <a:t>Headline A</a:t>
                      </a:r>
                      <a:endParaRPr sz="1500" b="1"/>
                    </a:p>
                  </a:txBody>
                  <a:tcPr marL="121900" marR="121900" marT="121900" marB="121900">
                    <a:solidFill>
                      <a:srgbClr val="FFFFFF"/>
                    </a:solidFill>
                  </a:tcPr>
                </a:tc>
                <a:tc>
                  <a:txBody>
                    <a:bodyPr/>
                    <a:lstStyle/>
                    <a:p>
                      <a:pPr marL="0" lvl="0" indent="0" algn="l" rtl="0">
                        <a:spcBef>
                          <a:spcPts val="0"/>
                        </a:spcBef>
                        <a:spcAft>
                          <a:spcPts val="0"/>
                        </a:spcAft>
                        <a:buNone/>
                      </a:pPr>
                      <a:r>
                        <a:rPr lang="en" sz="1500" b="1"/>
                        <a:t>Headline B</a:t>
                      </a:r>
                      <a:endParaRPr sz="1500" b="1"/>
                    </a:p>
                  </a:txBody>
                  <a:tcPr marL="121900" marR="121900" marT="121900" marB="121900">
                    <a:solidFill>
                      <a:srgbClr val="FFFFFF"/>
                    </a:solidFill>
                  </a:tcPr>
                </a:tc>
                <a:extLst>
                  <a:ext uri="{0D108BD9-81ED-4DB2-BD59-A6C34878D82A}">
                    <a16:rowId xmlns:a16="http://schemas.microsoft.com/office/drawing/2014/main" val="3011372870"/>
                  </a:ext>
                </a:extLst>
              </a:tr>
              <a:tr h="521000">
                <a:tc>
                  <a:txBody>
                    <a:bodyPr/>
                    <a:lstStyle/>
                    <a:p>
                      <a:pPr marL="0" lvl="0" indent="0" algn="l" rtl="0">
                        <a:spcBef>
                          <a:spcPts val="0"/>
                        </a:spcBef>
                        <a:spcAft>
                          <a:spcPts val="0"/>
                        </a:spcAft>
                        <a:buNone/>
                      </a:pPr>
                      <a:r>
                        <a:rPr lang="en" sz="1500"/>
                        <a:t>Can the SnotBot drone save the whales?</a:t>
                      </a:r>
                      <a:endParaRPr sz="1500"/>
                    </a:p>
                  </a:txBody>
                  <a:tcPr marL="121900" marR="121900" marT="121900" marB="121900">
                    <a:solidFill>
                      <a:srgbClr val="FFFFFF"/>
                    </a:solidFill>
                  </a:tcPr>
                </a:tc>
                <a:tc>
                  <a:txBody>
                    <a:bodyPr/>
                    <a:lstStyle/>
                    <a:p>
                      <a:pPr marL="0" lvl="0" indent="0" algn="l" rtl="0">
                        <a:spcBef>
                          <a:spcPts val="0"/>
                        </a:spcBef>
                        <a:spcAft>
                          <a:spcPts val="0"/>
                        </a:spcAft>
                        <a:buNone/>
                      </a:pPr>
                      <a:r>
                        <a:rPr lang="en" sz="1500"/>
                        <a:t>Can this drone help save the whales?</a:t>
                      </a:r>
                      <a:endParaRPr sz="1500"/>
                    </a:p>
                  </a:txBody>
                  <a:tcPr marL="121900" marR="121900" marT="121900" marB="121900">
                    <a:solidFill>
                      <a:srgbClr val="FFFFFF"/>
                    </a:solidFill>
                  </a:tcPr>
                </a:tc>
                <a:extLst>
                  <a:ext uri="{0D108BD9-81ED-4DB2-BD59-A6C34878D82A}">
                    <a16:rowId xmlns:a16="http://schemas.microsoft.com/office/drawing/2014/main" val="2055437016"/>
                  </a:ext>
                </a:extLst>
              </a:tr>
              <a:tr h="711160">
                <a:tc>
                  <a:txBody>
                    <a:bodyPr/>
                    <a:lstStyle/>
                    <a:p>
                      <a:pPr marL="0" lvl="0" indent="0" algn="l" rtl="0">
                        <a:spcBef>
                          <a:spcPts val="0"/>
                        </a:spcBef>
                        <a:spcAft>
                          <a:spcPts val="0"/>
                        </a:spcAft>
                        <a:buNone/>
                      </a:pPr>
                      <a:r>
                        <a:rPr lang="en" sz="1500"/>
                        <a:t>Of course “deflated balls” is a top search term in Massachusetts</a:t>
                      </a:r>
                      <a:endParaRPr sz="1500"/>
                    </a:p>
                  </a:txBody>
                  <a:tcPr marL="121900" marR="121900" marT="121900" marB="121900">
                    <a:solidFill>
                      <a:srgbClr val="FFFFFF"/>
                    </a:solidFill>
                  </a:tcPr>
                </a:tc>
                <a:tc>
                  <a:txBody>
                    <a:bodyPr/>
                    <a:lstStyle/>
                    <a:p>
                      <a:pPr marL="0" lvl="0" indent="0" algn="l" rtl="0">
                        <a:spcBef>
                          <a:spcPts val="0"/>
                        </a:spcBef>
                        <a:spcAft>
                          <a:spcPts val="0"/>
                        </a:spcAft>
                        <a:buNone/>
                      </a:pPr>
                      <a:r>
                        <a:rPr lang="en" sz="1500" dirty="0"/>
                        <a:t>This top Mass. Google search term is pretty embarrassing </a:t>
                      </a:r>
                      <a:endParaRPr sz="1500" dirty="0"/>
                    </a:p>
                  </a:txBody>
                  <a:tcPr marL="121900" marR="121900" marT="121900" marB="121900">
                    <a:solidFill>
                      <a:srgbClr val="FFFFFF"/>
                    </a:solidFill>
                  </a:tcPr>
                </a:tc>
                <a:extLst>
                  <a:ext uri="{0D108BD9-81ED-4DB2-BD59-A6C34878D82A}">
                    <a16:rowId xmlns:a16="http://schemas.microsoft.com/office/drawing/2014/main" val="2025562901"/>
                  </a:ext>
                </a:extLst>
              </a:tr>
              <a:tr h="521000">
                <a:tc>
                  <a:txBody>
                    <a:bodyPr/>
                    <a:lstStyle/>
                    <a:p>
                      <a:pPr marL="0" lvl="0" indent="0" algn="l" rtl="0">
                        <a:spcBef>
                          <a:spcPts val="0"/>
                        </a:spcBef>
                        <a:spcAft>
                          <a:spcPts val="0"/>
                        </a:spcAft>
                        <a:buNone/>
                      </a:pPr>
                      <a:r>
                        <a:rPr lang="en" sz="1500"/>
                        <a:t>Hookup contest at heart of St. Paul rape trial</a:t>
                      </a:r>
                      <a:endParaRPr sz="1500"/>
                    </a:p>
                  </a:txBody>
                  <a:tcPr marL="121900" marR="121900" marT="121900" marB="121900">
                    <a:solidFill>
                      <a:srgbClr val="FFFFFF"/>
                    </a:solidFill>
                  </a:tcPr>
                </a:tc>
                <a:tc>
                  <a:txBody>
                    <a:bodyPr/>
                    <a:lstStyle/>
                    <a:p>
                      <a:pPr marL="0" lvl="0" indent="0" algn="l" rtl="0">
                        <a:spcBef>
                          <a:spcPts val="0"/>
                        </a:spcBef>
                        <a:spcAft>
                          <a:spcPts val="0"/>
                        </a:spcAft>
                        <a:buNone/>
                      </a:pPr>
                      <a:r>
                        <a:rPr lang="en" sz="1500"/>
                        <a:t>No charges in prep school sex scandal</a:t>
                      </a:r>
                      <a:endParaRPr sz="1500"/>
                    </a:p>
                  </a:txBody>
                  <a:tcPr marL="121900" marR="121900" marT="121900" marB="121900">
                    <a:solidFill>
                      <a:srgbClr val="FFFFFF"/>
                    </a:solidFill>
                  </a:tcPr>
                </a:tc>
                <a:extLst>
                  <a:ext uri="{0D108BD9-81ED-4DB2-BD59-A6C34878D82A}">
                    <a16:rowId xmlns:a16="http://schemas.microsoft.com/office/drawing/2014/main" val="2156360389"/>
                  </a:ext>
                </a:extLst>
              </a:tr>
              <a:tr h="521000">
                <a:tc>
                  <a:txBody>
                    <a:bodyPr/>
                    <a:lstStyle/>
                    <a:p>
                      <a:pPr marL="0" lvl="0" indent="0" algn="l" rtl="0">
                        <a:spcBef>
                          <a:spcPts val="0"/>
                        </a:spcBef>
                        <a:spcAft>
                          <a:spcPts val="0"/>
                        </a:spcAft>
                        <a:buNone/>
                      </a:pPr>
                      <a:r>
                        <a:rPr lang="en" sz="1500"/>
                        <a:t>Woman makes bank off rare baseball card</a:t>
                      </a:r>
                      <a:endParaRPr sz="1500"/>
                    </a:p>
                  </a:txBody>
                  <a:tcPr marL="121900" marR="121900" marT="121900" marB="121900">
                    <a:solidFill>
                      <a:srgbClr val="FFFFFF"/>
                    </a:solidFill>
                  </a:tcPr>
                </a:tc>
                <a:tc>
                  <a:txBody>
                    <a:bodyPr/>
                    <a:lstStyle/>
                    <a:p>
                      <a:pPr marL="0" lvl="0" indent="0" algn="l" rtl="0">
                        <a:spcBef>
                          <a:spcPts val="0"/>
                        </a:spcBef>
                        <a:spcAft>
                          <a:spcPts val="0"/>
                        </a:spcAft>
                        <a:buNone/>
                      </a:pPr>
                      <a:r>
                        <a:rPr lang="en" sz="1500"/>
                        <a:t>Woman makes $179,000 off rare baseball card</a:t>
                      </a:r>
                      <a:endParaRPr sz="1500"/>
                    </a:p>
                  </a:txBody>
                  <a:tcPr marL="121900" marR="121900" marT="121900" marB="121900">
                    <a:solidFill>
                      <a:srgbClr val="FFFFFF"/>
                    </a:solidFill>
                  </a:tcPr>
                </a:tc>
                <a:extLst>
                  <a:ext uri="{0D108BD9-81ED-4DB2-BD59-A6C34878D82A}">
                    <a16:rowId xmlns:a16="http://schemas.microsoft.com/office/drawing/2014/main" val="2671944553"/>
                  </a:ext>
                </a:extLst>
              </a:tr>
              <a:tr h="711160">
                <a:tc>
                  <a:txBody>
                    <a:bodyPr/>
                    <a:lstStyle/>
                    <a:p>
                      <a:pPr marL="0" lvl="0" indent="0" algn="l" rtl="0">
                        <a:spcBef>
                          <a:spcPts val="0"/>
                        </a:spcBef>
                        <a:spcAft>
                          <a:spcPts val="0"/>
                        </a:spcAft>
                        <a:buNone/>
                      </a:pPr>
                      <a:r>
                        <a:rPr lang="en" sz="1500"/>
                        <a:t>MBTA projects annual operating deficit will double by 2020</a:t>
                      </a:r>
                      <a:endParaRPr sz="1500"/>
                    </a:p>
                  </a:txBody>
                  <a:tcPr marL="121900" marR="121900" marT="121900" marB="121900">
                    <a:solidFill>
                      <a:srgbClr val="FFFFFF"/>
                    </a:solidFill>
                  </a:tcPr>
                </a:tc>
                <a:tc>
                  <a:txBody>
                    <a:bodyPr/>
                    <a:lstStyle/>
                    <a:p>
                      <a:pPr marL="0" lvl="0" indent="0" algn="l" rtl="0">
                        <a:spcBef>
                          <a:spcPts val="0"/>
                        </a:spcBef>
                        <a:spcAft>
                          <a:spcPts val="0"/>
                        </a:spcAft>
                        <a:buNone/>
                      </a:pPr>
                      <a:r>
                        <a:rPr lang="en" sz="1500" dirty="0"/>
                        <a:t>Get ready: the MBTA’s deficit is about to double</a:t>
                      </a:r>
                      <a:endParaRPr sz="1500" dirty="0"/>
                    </a:p>
                  </a:txBody>
                  <a:tcPr marL="121900" marR="121900" marT="121900" marB="121900">
                    <a:solidFill>
                      <a:srgbClr val="FFFFFF"/>
                    </a:solidFill>
                  </a:tcPr>
                </a:tc>
                <a:extLst>
                  <a:ext uri="{0D108BD9-81ED-4DB2-BD59-A6C34878D82A}">
                    <a16:rowId xmlns:a16="http://schemas.microsoft.com/office/drawing/2014/main" val="3777909002"/>
                  </a:ext>
                </a:extLst>
              </a:tr>
              <a:tr h="711160">
                <a:tc>
                  <a:txBody>
                    <a:bodyPr/>
                    <a:lstStyle/>
                    <a:p>
                      <a:pPr marL="0" lvl="0" indent="0" algn="l" rtl="0">
                        <a:spcBef>
                          <a:spcPts val="0"/>
                        </a:spcBef>
                        <a:spcAft>
                          <a:spcPts val="0"/>
                        </a:spcAft>
                        <a:buNone/>
                      </a:pPr>
                      <a:r>
                        <a:rPr lang="en" sz="1500"/>
                        <a:t>How Massachusetts helped win you the right to birth control access</a:t>
                      </a:r>
                      <a:endParaRPr sz="1500"/>
                    </a:p>
                  </a:txBody>
                  <a:tcPr marL="121900" marR="121900" marT="121900" marB="121900">
                    <a:solidFill>
                      <a:srgbClr val="FFFFFF"/>
                    </a:solidFill>
                  </a:tcPr>
                </a:tc>
                <a:tc>
                  <a:txBody>
                    <a:bodyPr/>
                    <a:lstStyle/>
                    <a:p>
                      <a:pPr marL="0" lvl="0" indent="0" algn="l" rtl="0">
                        <a:spcBef>
                          <a:spcPts val="0"/>
                        </a:spcBef>
                        <a:spcAft>
                          <a:spcPts val="0"/>
                        </a:spcAft>
                        <a:buNone/>
                      </a:pPr>
                      <a:r>
                        <a:rPr lang="en" sz="1500" dirty="0"/>
                        <a:t>How Boston University helped end “crimes against chastity”</a:t>
                      </a:r>
                      <a:endParaRPr sz="1500" dirty="0"/>
                    </a:p>
                  </a:txBody>
                  <a:tcPr marL="121900" marR="121900" marT="121900" marB="121900">
                    <a:solidFill>
                      <a:srgbClr val="FFFFFF"/>
                    </a:solidFill>
                  </a:tcPr>
                </a:tc>
                <a:extLst>
                  <a:ext uri="{0D108BD9-81ED-4DB2-BD59-A6C34878D82A}">
                    <a16:rowId xmlns:a16="http://schemas.microsoft.com/office/drawing/2014/main" val="2791630945"/>
                  </a:ext>
                </a:extLst>
              </a:tr>
              <a:tr h="711160">
                <a:tc>
                  <a:txBody>
                    <a:bodyPr/>
                    <a:lstStyle/>
                    <a:p>
                      <a:pPr marL="0" lvl="0" indent="0" algn="l" rtl="0">
                        <a:spcBef>
                          <a:spcPts val="0"/>
                        </a:spcBef>
                        <a:spcAft>
                          <a:spcPts val="0"/>
                        </a:spcAft>
                        <a:buNone/>
                      </a:pPr>
                      <a:r>
                        <a:rPr lang="en" sz="1500"/>
                        <a:t>When the first subway opened in Boston</a:t>
                      </a:r>
                      <a:endParaRPr sz="1500"/>
                    </a:p>
                  </a:txBody>
                  <a:tcPr marL="121900" marR="121900" marT="121900" marB="121900">
                    <a:solidFill>
                      <a:srgbClr val="FFFFFF"/>
                    </a:solidFill>
                  </a:tcPr>
                </a:tc>
                <a:tc>
                  <a:txBody>
                    <a:bodyPr/>
                    <a:lstStyle/>
                    <a:p>
                      <a:pPr marL="0" lvl="0" indent="0" algn="l" rtl="0">
                        <a:spcBef>
                          <a:spcPts val="0"/>
                        </a:spcBef>
                        <a:spcAft>
                          <a:spcPts val="0"/>
                        </a:spcAft>
                        <a:buNone/>
                      </a:pPr>
                      <a:r>
                        <a:rPr lang="en" sz="1500"/>
                        <a:t>Cartoons from when the first subway opened in Boston</a:t>
                      </a:r>
                      <a:endParaRPr sz="1500"/>
                    </a:p>
                  </a:txBody>
                  <a:tcPr marL="121900" marR="121900" marT="121900" marB="121900">
                    <a:solidFill>
                      <a:srgbClr val="FFFFFF"/>
                    </a:solidFill>
                  </a:tcPr>
                </a:tc>
                <a:extLst>
                  <a:ext uri="{0D108BD9-81ED-4DB2-BD59-A6C34878D82A}">
                    <a16:rowId xmlns:a16="http://schemas.microsoft.com/office/drawing/2014/main" val="8620802"/>
                  </a:ext>
                </a:extLst>
              </a:tr>
              <a:tr h="711160">
                <a:tc>
                  <a:txBody>
                    <a:bodyPr/>
                    <a:lstStyle/>
                    <a:p>
                      <a:pPr marL="0" lvl="0" indent="0" algn="l" rtl="0">
                        <a:spcBef>
                          <a:spcPts val="0"/>
                        </a:spcBef>
                        <a:spcAft>
                          <a:spcPts val="0"/>
                        </a:spcAft>
                        <a:buNone/>
                      </a:pPr>
                      <a:r>
                        <a:rPr lang="en" sz="1500"/>
                        <a:t>Victim and family in prep-school rape trial blame toxic culture</a:t>
                      </a:r>
                      <a:endParaRPr sz="1500"/>
                    </a:p>
                  </a:txBody>
                  <a:tcPr marL="121900" marR="121900" marT="121900" marB="121900">
                    <a:solidFill>
                      <a:srgbClr val="FFFFFF"/>
                    </a:solidFill>
                  </a:tcPr>
                </a:tc>
                <a:tc>
                  <a:txBody>
                    <a:bodyPr/>
                    <a:lstStyle/>
                    <a:p>
                      <a:pPr marL="0" lvl="0" indent="0" algn="l" rtl="0">
                        <a:spcBef>
                          <a:spcPts val="0"/>
                        </a:spcBef>
                        <a:spcAft>
                          <a:spcPts val="0"/>
                        </a:spcAft>
                        <a:buNone/>
                      </a:pPr>
                      <a:r>
                        <a:rPr lang="en" sz="1500"/>
                        <a:t>Victim and family in prep-school rape trial release statement</a:t>
                      </a:r>
                      <a:endParaRPr sz="1500"/>
                    </a:p>
                  </a:txBody>
                  <a:tcPr marL="121900" marR="121900" marT="121900" marB="121900">
                    <a:solidFill>
                      <a:srgbClr val="FFFFFF"/>
                    </a:solidFill>
                  </a:tcPr>
                </a:tc>
                <a:extLst>
                  <a:ext uri="{0D108BD9-81ED-4DB2-BD59-A6C34878D82A}">
                    <a16:rowId xmlns:a16="http://schemas.microsoft.com/office/drawing/2014/main" val="480585212"/>
                  </a:ext>
                </a:extLst>
              </a:tr>
              <a:tr h="944840">
                <a:tc>
                  <a:txBody>
                    <a:bodyPr/>
                    <a:lstStyle/>
                    <a:p>
                      <a:pPr marL="0" lvl="0" indent="0" algn="l" rtl="0">
                        <a:spcBef>
                          <a:spcPts val="0"/>
                        </a:spcBef>
                        <a:spcAft>
                          <a:spcPts val="0"/>
                        </a:spcAft>
                        <a:buNone/>
                      </a:pPr>
                      <a:r>
                        <a:rPr lang="en" sz="1500"/>
                        <a:t>Guy in “Free Brady” hat is only one able to foil Miley Cyrus prank</a:t>
                      </a:r>
                      <a:endParaRPr sz="1500"/>
                    </a:p>
                  </a:txBody>
                  <a:tcPr marL="121900" marR="121900" marT="121900" marB="121900">
                    <a:solidFill>
                      <a:srgbClr val="FFFFFF"/>
                    </a:solidFill>
                  </a:tcPr>
                </a:tc>
                <a:tc>
                  <a:txBody>
                    <a:bodyPr/>
                    <a:lstStyle/>
                    <a:p>
                      <a:pPr marL="0" lvl="0" indent="0" algn="l" rtl="0">
                        <a:spcBef>
                          <a:spcPts val="0"/>
                        </a:spcBef>
                        <a:spcAft>
                          <a:spcPts val="0"/>
                        </a:spcAft>
                        <a:buNone/>
                      </a:pPr>
                      <a:endParaRPr sz="1500" dirty="0"/>
                    </a:p>
                    <a:p>
                      <a:pPr marL="0" lvl="0" indent="0" algn="l" rtl="0">
                        <a:spcBef>
                          <a:spcPts val="0"/>
                        </a:spcBef>
                        <a:spcAft>
                          <a:spcPts val="0"/>
                        </a:spcAft>
                        <a:buNone/>
                      </a:pPr>
                      <a:r>
                        <a:rPr lang="en" sz="1500" dirty="0"/>
                        <a:t>Pats fan gets an eyeful for recognizing an undercover Miley Cyrus</a:t>
                      </a:r>
                      <a:endParaRPr sz="1500" dirty="0"/>
                    </a:p>
                  </a:txBody>
                  <a:tcPr marL="121900" marR="121900" marT="121900" marB="121900">
                    <a:solidFill>
                      <a:srgbClr val="FFFFFF"/>
                    </a:solidFill>
                  </a:tcPr>
                </a:tc>
                <a:extLst>
                  <a:ext uri="{0D108BD9-81ED-4DB2-BD59-A6C34878D82A}">
                    <a16:rowId xmlns:a16="http://schemas.microsoft.com/office/drawing/2014/main" val="3987036014"/>
                  </a:ext>
                </a:extLst>
              </a:tr>
            </a:tbl>
          </a:graphicData>
        </a:graphic>
      </p:graphicFrame>
      <p:sp>
        <p:nvSpPr>
          <p:cNvPr id="5" name="Google Shape;191;p33">
            <a:extLst>
              <a:ext uri="{FF2B5EF4-FFF2-40B4-BE49-F238E27FC236}">
                <a16:creationId xmlns:a16="http://schemas.microsoft.com/office/drawing/2014/main" id="{50F26AB5-3F54-AC8D-8A0C-526BB0C62D88}"/>
              </a:ext>
            </a:extLst>
          </p:cNvPr>
          <p:cNvSpPr txBox="1"/>
          <p:nvPr/>
        </p:nvSpPr>
        <p:spPr>
          <a:xfrm>
            <a:off x="9233000" y="6088304"/>
            <a:ext cx="2895600" cy="1284800"/>
          </a:xfrm>
          <a:prstGeom prst="rect">
            <a:avLst/>
          </a:prstGeom>
          <a:noFill/>
          <a:ln>
            <a:noFill/>
          </a:ln>
        </p:spPr>
        <p:txBody>
          <a:bodyPr spcFirstLastPara="1" wrap="square" lIns="121900" tIns="121900" rIns="121900" bIns="121900" anchor="t" anchorCtr="0">
            <a:noAutofit/>
          </a:bodyPr>
          <a:lstStyle/>
          <a:p>
            <a:r>
              <a:rPr lang="en" sz="1600"/>
              <a:t>Borrowed from </a:t>
            </a:r>
            <a:r>
              <a:rPr lang="en" sz="1600">
                <a:solidFill>
                  <a:schemeClr val="dk1"/>
                </a:solidFill>
              </a:rPr>
              <a:t>Everybody Lies, </a:t>
            </a:r>
            <a:r>
              <a:rPr lang="en" sz="1600">
                <a:solidFill>
                  <a:schemeClr val="dk1"/>
                </a:solidFill>
                <a:uFill>
                  <a:noFill/>
                </a:uFill>
                <a:hlinkClick r:id="rId2">
                  <a:extLst>
                    <a:ext uri="{A12FA001-AC4F-418D-AE19-62706E023703}">
                      <ahyp:hlinkClr xmlns:ahyp="http://schemas.microsoft.com/office/drawing/2018/hyperlinkcolor" val="tx"/>
                    </a:ext>
                  </a:extLst>
                </a:hlinkClick>
              </a:rPr>
              <a:t>Seth Stephens-Davidowitz</a:t>
            </a:r>
            <a:endParaRPr sz="1600"/>
          </a:p>
        </p:txBody>
      </p:sp>
      <p:sp>
        <p:nvSpPr>
          <p:cNvPr id="6" name="Google Shape;192;p33">
            <a:extLst>
              <a:ext uri="{FF2B5EF4-FFF2-40B4-BE49-F238E27FC236}">
                <a16:creationId xmlns:a16="http://schemas.microsoft.com/office/drawing/2014/main" id="{90383BE8-11A8-4F15-8343-96C5AAAA486C}"/>
              </a:ext>
            </a:extLst>
          </p:cNvPr>
          <p:cNvSpPr txBox="1"/>
          <p:nvPr/>
        </p:nvSpPr>
        <p:spPr>
          <a:xfrm>
            <a:off x="9055000" y="445082"/>
            <a:ext cx="2895600" cy="929200"/>
          </a:xfrm>
          <a:prstGeom prst="rect">
            <a:avLst/>
          </a:prstGeom>
          <a:noFill/>
          <a:ln>
            <a:noFill/>
          </a:ln>
        </p:spPr>
        <p:txBody>
          <a:bodyPr spcFirstLastPara="1" wrap="square" lIns="121900" tIns="121900" rIns="121900" bIns="121900" anchor="t" anchorCtr="0">
            <a:noAutofit/>
          </a:bodyPr>
          <a:lstStyle/>
          <a:p>
            <a:r>
              <a:rPr lang="en" sz="2400" b="1" dirty="0"/>
              <a:t>Headlines tested by the Boston Globe</a:t>
            </a:r>
            <a:endParaRPr sz="2400" b="1" dirty="0"/>
          </a:p>
        </p:txBody>
      </p:sp>
      <p:sp>
        <p:nvSpPr>
          <p:cNvPr id="7" name="Google Shape;193;p33">
            <a:extLst>
              <a:ext uri="{FF2B5EF4-FFF2-40B4-BE49-F238E27FC236}">
                <a16:creationId xmlns:a16="http://schemas.microsoft.com/office/drawing/2014/main" id="{87065DF1-8747-BABA-F926-648B67D6A09E}"/>
              </a:ext>
            </a:extLst>
          </p:cNvPr>
          <p:cNvSpPr txBox="1"/>
          <p:nvPr/>
        </p:nvSpPr>
        <p:spPr>
          <a:xfrm>
            <a:off x="9233000" y="1605636"/>
            <a:ext cx="2717600" cy="4038400"/>
          </a:xfrm>
          <a:prstGeom prst="rect">
            <a:avLst/>
          </a:prstGeom>
          <a:noFill/>
          <a:ln>
            <a:noFill/>
          </a:ln>
        </p:spPr>
        <p:txBody>
          <a:bodyPr spcFirstLastPara="1" wrap="square" lIns="121900" tIns="121900" rIns="121900" bIns="121900" anchor="t" anchorCtr="0">
            <a:noAutofit/>
          </a:bodyPr>
          <a:lstStyle/>
          <a:p>
            <a:r>
              <a:rPr lang="en" sz="2000" dirty="0"/>
              <a:t>Which do you think got the most clicks? Why? </a:t>
            </a:r>
            <a:endParaRPr sz="2000" dirty="0"/>
          </a:p>
          <a:p>
            <a:endParaRPr sz="2000" dirty="0"/>
          </a:p>
          <a:p>
            <a:r>
              <a:rPr lang="en" sz="2000" dirty="0"/>
              <a:t>What does this tell us about human nature? </a:t>
            </a:r>
            <a:endParaRPr sz="2000" dirty="0"/>
          </a:p>
          <a:p>
            <a:endParaRPr sz="2000" dirty="0"/>
          </a:p>
          <a:p>
            <a:r>
              <a:rPr lang="en" sz="2000" dirty="0"/>
              <a:t>Does it bother you to think that news organizations are testing ways to get you to click? </a:t>
            </a:r>
            <a:endParaRPr sz="2000" dirty="0"/>
          </a:p>
        </p:txBody>
      </p:sp>
    </p:spTree>
    <p:extLst>
      <p:ext uri="{BB962C8B-B14F-4D97-AF65-F5344CB8AC3E}">
        <p14:creationId xmlns:p14="http://schemas.microsoft.com/office/powerpoint/2010/main" val="270697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graphicFrame>
        <p:nvGraphicFramePr>
          <p:cNvPr id="199" name="Google Shape;199;p34"/>
          <p:cNvGraphicFramePr/>
          <p:nvPr/>
        </p:nvGraphicFramePr>
        <p:xfrm>
          <a:off x="177800" y="87984"/>
          <a:ext cx="11912601" cy="6655067"/>
        </p:xfrm>
        <a:graphic>
          <a:graphicData uri="http://schemas.openxmlformats.org/drawingml/2006/table">
            <a:tbl>
              <a:tblPr>
                <a:noFill/>
              </a:tblPr>
              <a:tblGrid>
                <a:gridCol w="3970867">
                  <a:extLst>
                    <a:ext uri="{9D8B030D-6E8A-4147-A177-3AD203B41FA5}">
                      <a16:colId xmlns:a16="http://schemas.microsoft.com/office/drawing/2014/main" val="20000"/>
                    </a:ext>
                  </a:extLst>
                </a:gridCol>
                <a:gridCol w="3970867">
                  <a:extLst>
                    <a:ext uri="{9D8B030D-6E8A-4147-A177-3AD203B41FA5}">
                      <a16:colId xmlns:a16="http://schemas.microsoft.com/office/drawing/2014/main" val="20001"/>
                    </a:ext>
                  </a:extLst>
                </a:gridCol>
                <a:gridCol w="3970867">
                  <a:extLst>
                    <a:ext uri="{9D8B030D-6E8A-4147-A177-3AD203B41FA5}">
                      <a16:colId xmlns:a16="http://schemas.microsoft.com/office/drawing/2014/main" val="20002"/>
                    </a:ext>
                  </a:extLst>
                </a:gridCol>
              </a:tblGrid>
              <a:tr h="477467">
                <a:tc>
                  <a:txBody>
                    <a:bodyPr/>
                    <a:lstStyle/>
                    <a:p>
                      <a:pPr marL="0" lvl="0" indent="0" algn="l" rtl="0">
                        <a:spcBef>
                          <a:spcPts val="0"/>
                        </a:spcBef>
                        <a:spcAft>
                          <a:spcPts val="0"/>
                        </a:spcAft>
                        <a:buNone/>
                      </a:pPr>
                      <a:r>
                        <a:rPr lang="en" sz="1500" b="1"/>
                        <a:t>Headline A</a:t>
                      </a:r>
                      <a:endParaRPr sz="1500" b="1"/>
                    </a:p>
                  </a:txBody>
                  <a:tcPr marL="121900" marR="121900" marT="121900" marB="121900">
                    <a:solidFill>
                      <a:srgbClr val="FFFFFF"/>
                    </a:solidFill>
                  </a:tcPr>
                </a:tc>
                <a:tc>
                  <a:txBody>
                    <a:bodyPr/>
                    <a:lstStyle/>
                    <a:p>
                      <a:pPr marL="0" lvl="0" indent="0" algn="l" rtl="0">
                        <a:spcBef>
                          <a:spcPts val="0"/>
                        </a:spcBef>
                        <a:spcAft>
                          <a:spcPts val="0"/>
                        </a:spcAft>
                        <a:buNone/>
                      </a:pPr>
                      <a:r>
                        <a:rPr lang="en" sz="1500" b="1"/>
                        <a:t>Headline B</a:t>
                      </a:r>
                      <a:endParaRPr sz="1500" b="1"/>
                    </a:p>
                  </a:txBody>
                  <a:tcPr marL="121900" marR="121900" marT="121900" marB="121900">
                    <a:solidFill>
                      <a:srgbClr val="FFFFFF"/>
                    </a:solidFill>
                  </a:tcPr>
                </a:tc>
                <a:tc>
                  <a:txBody>
                    <a:bodyPr/>
                    <a:lstStyle/>
                    <a:p>
                      <a:pPr marL="0" lvl="0" indent="0" algn="l" rtl="0">
                        <a:spcBef>
                          <a:spcPts val="0"/>
                        </a:spcBef>
                        <a:spcAft>
                          <a:spcPts val="0"/>
                        </a:spcAft>
                        <a:buNone/>
                      </a:pPr>
                      <a:endParaRPr sz="1500" b="1"/>
                    </a:p>
                  </a:txBody>
                  <a:tcPr marL="121900" marR="121900" marT="121900" marB="121900">
                    <a:solidFill>
                      <a:srgbClr val="FFFFFF"/>
                    </a:solidFill>
                  </a:tcPr>
                </a:tc>
                <a:extLst>
                  <a:ext uri="{0D108BD9-81ED-4DB2-BD59-A6C34878D82A}">
                    <a16:rowId xmlns:a16="http://schemas.microsoft.com/office/drawing/2014/main" val="10000"/>
                  </a:ext>
                </a:extLst>
              </a:tr>
              <a:tr h="521000">
                <a:tc>
                  <a:txBody>
                    <a:bodyPr/>
                    <a:lstStyle/>
                    <a:p>
                      <a:pPr marL="0" lvl="0" indent="0" algn="l" rtl="0">
                        <a:spcBef>
                          <a:spcPts val="0"/>
                        </a:spcBef>
                        <a:spcAft>
                          <a:spcPts val="0"/>
                        </a:spcAft>
                        <a:buNone/>
                      </a:pPr>
                      <a:r>
                        <a:rPr lang="en" sz="1500" b="1">
                          <a:solidFill>
                            <a:srgbClr val="FF0000"/>
                          </a:solidFill>
                        </a:rPr>
                        <a:t>Can the SnotBot drone save the whales?</a:t>
                      </a:r>
                      <a:endParaRPr sz="1500" b="1">
                        <a:solidFill>
                          <a:srgbClr val="FF0000"/>
                        </a:solidFill>
                      </a:endParaRPr>
                    </a:p>
                  </a:txBody>
                  <a:tcPr marL="121900" marR="121900" marT="121900" marB="121900">
                    <a:solidFill>
                      <a:srgbClr val="FFFFFF"/>
                    </a:solidFill>
                  </a:tcPr>
                </a:tc>
                <a:tc>
                  <a:txBody>
                    <a:bodyPr/>
                    <a:lstStyle/>
                    <a:p>
                      <a:pPr marL="0" lvl="0" indent="0" algn="l" rtl="0">
                        <a:spcBef>
                          <a:spcPts val="0"/>
                        </a:spcBef>
                        <a:spcAft>
                          <a:spcPts val="0"/>
                        </a:spcAft>
                        <a:buNone/>
                      </a:pPr>
                      <a:r>
                        <a:rPr lang="en" sz="1500"/>
                        <a:t>Can this drone help save the whales?</a:t>
                      </a:r>
                      <a:endParaRPr sz="1500"/>
                    </a:p>
                  </a:txBody>
                  <a:tcPr marL="121900" marR="121900" marT="121900" marB="121900">
                    <a:solidFill>
                      <a:srgbClr val="FFFFFF"/>
                    </a:solidFill>
                  </a:tcPr>
                </a:tc>
                <a:tc>
                  <a:txBody>
                    <a:bodyPr/>
                    <a:lstStyle/>
                    <a:p>
                      <a:pPr marL="0" lvl="0" indent="0" algn="l" rtl="0">
                        <a:spcBef>
                          <a:spcPts val="0"/>
                        </a:spcBef>
                        <a:spcAft>
                          <a:spcPts val="0"/>
                        </a:spcAft>
                        <a:buNone/>
                      </a:pPr>
                      <a:r>
                        <a:rPr lang="en" sz="1500" b="1" i="1"/>
                        <a:t>53% more clicks</a:t>
                      </a:r>
                      <a:endParaRPr sz="1500" b="1" i="1"/>
                    </a:p>
                  </a:txBody>
                  <a:tcPr marL="121900" marR="121900" marT="121900" marB="121900">
                    <a:solidFill>
                      <a:srgbClr val="FFFFFF"/>
                    </a:solidFill>
                  </a:tcPr>
                </a:tc>
                <a:extLst>
                  <a:ext uri="{0D108BD9-81ED-4DB2-BD59-A6C34878D82A}">
                    <a16:rowId xmlns:a16="http://schemas.microsoft.com/office/drawing/2014/main" val="10001"/>
                  </a:ext>
                </a:extLst>
              </a:tr>
              <a:tr h="690840">
                <a:tc>
                  <a:txBody>
                    <a:bodyPr/>
                    <a:lstStyle/>
                    <a:p>
                      <a:pPr marL="0" lvl="0" indent="0" algn="l" rtl="0">
                        <a:spcBef>
                          <a:spcPts val="0"/>
                        </a:spcBef>
                        <a:spcAft>
                          <a:spcPts val="0"/>
                        </a:spcAft>
                        <a:buNone/>
                      </a:pPr>
                      <a:r>
                        <a:rPr lang="en" sz="1500"/>
                        <a:t>Of course “deflated balls” is a top search term in Massachusetts</a:t>
                      </a:r>
                      <a:endParaRPr sz="1500"/>
                    </a:p>
                  </a:txBody>
                  <a:tcPr marL="121900" marR="121900" marT="121900" marB="121900">
                    <a:solidFill>
                      <a:srgbClr val="FFFFFF"/>
                    </a:solidFill>
                  </a:tcPr>
                </a:tc>
                <a:tc>
                  <a:txBody>
                    <a:bodyPr/>
                    <a:lstStyle/>
                    <a:p>
                      <a:pPr marL="0" lvl="0" indent="0" algn="l" rtl="0">
                        <a:spcBef>
                          <a:spcPts val="0"/>
                        </a:spcBef>
                        <a:spcAft>
                          <a:spcPts val="0"/>
                        </a:spcAft>
                        <a:buNone/>
                      </a:pPr>
                      <a:r>
                        <a:rPr lang="en" sz="1500" b="1">
                          <a:solidFill>
                            <a:srgbClr val="FF0000"/>
                          </a:solidFill>
                        </a:rPr>
                        <a:t>This top Mass. Google search term is pretty embarrassing </a:t>
                      </a:r>
                      <a:endParaRPr sz="1500" b="1">
                        <a:solidFill>
                          <a:srgbClr val="FF0000"/>
                        </a:solidFill>
                      </a:endParaRPr>
                    </a:p>
                  </a:txBody>
                  <a:tcPr marL="121900" marR="121900" marT="121900" marB="121900">
                    <a:solidFill>
                      <a:srgbClr val="FFFFFF"/>
                    </a:solidFill>
                  </a:tcPr>
                </a:tc>
                <a:tc>
                  <a:txBody>
                    <a:bodyPr/>
                    <a:lstStyle/>
                    <a:p>
                      <a:pPr marL="0" lvl="0" indent="0" algn="l" rtl="0">
                        <a:spcBef>
                          <a:spcPts val="0"/>
                        </a:spcBef>
                        <a:spcAft>
                          <a:spcPts val="0"/>
                        </a:spcAft>
                        <a:buClr>
                          <a:schemeClr val="dk1"/>
                        </a:buClr>
                        <a:buSzPts val="1100"/>
                        <a:buFont typeface="Arial"/>
                        <a:buNone/>
                      </a:pPr>
                      <a:r>
                        <a:rPr lang="en" sz="1500" b="1" i="1">
                          <a:solidFill>
                            <a:schemeClr val="dk1"/>
                          </a:solidFill>
                        </a:rPr>
                        <a:t>986% more clicks</a:t>
                      </a:r>
                      <a:endParaRPr sz="1500" b="1" i="1">
                        <a:solidFill>
                          <a:srgbClr val="FF0000"/>
                        </a:solidFill>
                      </a:endParaRPr>
                    </a:p>
                  </a:txBody>
                  <a:tcPr marL="121900" marR="121900" marT="121900" marB="121900">
                    <a:solidFill>
                      <a:srgbClr val="FFFFFF"/>
                    </a:solidFill>
                  </a:tcPr>
                </a:tc>
                <a:extLst>
                  <a:ext uri="{0D108BD9-81ED-4DB2-BD59-A6C34878D82A}">
                    <a16:rowId xmlns:a16="http://schemas.microsoft.com/office/drawing/2014/main" val="10002"/>
                  </a:ext>
                </a:extLst>
              </a:tr>
              <a:tr h="521000">
                <a:tc>
                  <a:txBody>
                    <a:bodyPr/>
                    <a:lstStyle/>
                    <a:p>
                      <a:pPr marL="0" lvl="0" indent="0" algn="l" rtl="0">
                        <a:spcBef>
                          <a:spcPts val="0"/>
                        </a:spcBef>
                        <a:spcAft>
                          <a:spcPts val="0"/>
                        </a:spcAft>
                        <a:buNone/>
                      </a:pPr>
                      <a:r>
                        <a:rPr lang="en" sz="1500"/>
                        <a:t>Hookup contest at heart of St. Paul rape trial</a:t>
                      </a:r>
                      <a:endParaRPr sz="1500"/>
                    </a:p>
                  </a:txBody>
                  <a:tcPr marL="121900" marR="121900" marT="121900" marB="121900">
                    <a:solidFill>
                      <a:srgbClr val="FFFFFF"/>
                    </a:solidFill>
                  </a:tcPr>
                </a:tc>
                <a:tc>
                  <a:txBody>
                    <a:bodyPr/>
                    <a:lstStyle/>
                    <a:p>
                      <a:pPr marL="0" lvl="0" indent="0" algn="l" rtl="0">
                        <a:spcBef>
                          <a:spcPts val="0"/>
                        </a:spcBef>
                        <a:spcAft>
                          <a:spcPts val="0"/>
                        </a:spcAft>
                        <a:buNone/>
                      </a:pPr>
                      <a:r>
                        <a:rPr lang="en" sz="1500" b="1">
                          <a:solidFill>
                            <a:srgbClr val="FF0000"/>
                          </a:solidFill>
                        </a:rPr>
                        <a:t>No charges in prep school sex scandal</a:t>
                      </a:r>
                      <a:endParaRPr sz="1500" b="1">
                        <a:solidFill>
                          <a:srgbClr val="FF0000"/>
                        </a:solidFill>
                      </a:endParaRPr>
                    </a:p>
                  </a:txBody>
                  <a:tcPr marL="121900" marR="121900" marT="121900" marB="121900">
                    <a:solidFill>
                      <a:srgbClr val="FFFFFF"/>
                    </a:solidFill>
                  </a:tcPr>
                </a:tc>
                <a:tc>
                  <a:txBody>
                    <a:bodyPr/>
                    <a:lstStyle/>
                    <a:p>
                      <a:pPr marL="0" lvl="0" indent="0" algn="l" rtl="0">
                        <a:spcBef>
                          <a:spcPts val="0"/>
                        </a:spcBef>
                        <a:spcAft>
                          <a:spcPts val="0"/>
                        </a:spcAft>
                        <a:buClr>
                          <a:schemeClr val="dk1"/>
                        </a:buClr>
                        <a:buSzPts val="1100"/>
                        <a:buFont typeface="Arial"/>
                        <a:buNone/>
                      </a:pPr>
                      <a:r>
                        <a:rPr lang="en" sz="1500" b="1" i="1">
                          <a:solidFill>
                            <a:schemeClr val="dk1"/>
                          </a:solidFill>
                        </a:rPr>
                        <a:t>108% more clicks</a:t>
                      </a:r>
                      <a:endParaRPr sz="1500" b="1" i="1"/>
                    </a:p>
                  </a:txBody>
                  <a:tcPr marL="121900" marR="121900" marT="121900" marB="121900">
                    <a:solidFill>
                      <a:srgbClr val="FFFFFF"/>
                    </a:solidFill>
                  </a:tcPr>
                </a:tc>
                <a:extLst>
                  <a:ext uri="{0D108BD9-81ED-4DB2-BD59-A6C34878D82A}">
                    <a16:rowId xmlns:a16="http://schemas.microsoft.com/office/drawing/2014/main" val="10003"/>
                  </a:ext>
                </a:extLst>
              </a:tr>
              <a:tr h="690840">
                <a:tc>
                  <a:txBody>
                    <a:bodyPr/>
                    <a:lstStyle/>
                    <a:p>
                      <a:pPr marL="0" lvl="0" indent="0" algn="l" rtl="0">
                        <a:spcBef>
                          <a:spcPts val="0"/>
                        </a:spcBef>
                        <a:spcAft>
                          <a:spcPts val="0"/>
                        </a:spcAft>
                        <a:buNone/>
                      </a:pPr>
                      <a:r>
                        <a:rPr lang="en" sz="1500" b="1">
                          <a:solidFill>
                            <a:srgbClr val="FF0000"/>
                          </a:solidFill>
                        </a:rPr>
                        <a:t>Woman makes bank off rare baseball card</a:t>
                      </a:r>
                      <a:endParaRPr sz="1500" b="1">
                        <a:solidFill>
                          <a:srgbClr val="FF0000"/>
                        </a:solidFill>
                      </a:endParaRPr>
                    </a:p>
                  </a:txBody>
                  <a:tcPr marL="121900" marR="121900" marT="121900" marB="121900">
                    <a:solidFill>
                      <a:srgbClr val="FFFFFF"/>
                    </a:solidFill>
                  </a:tcPr>
                </a:tc>
                <a:tc>
                  <a:txBody>
                    <a:bodyPr/>
                    <a:lstStyle/>
                    <a:p>
                      <a:pPr marL="0" lvl="0" indent="0" algn="l" rtl="0">
                        <a:spcBef>
                          <a:spcPts val="0"/>
                        </a:spcBef>
                        <a:spcAft>
                          <a:spcPts val="0"/>
                        </a:spcAft>
                        <a:buNone/>
                      </a:pPr>
                      <a:r>
                        <a:rPr lang="en" sz="1500"/>
                        <a:t>Woman makes $179,000 off rare baseball card</a:t>
                      </a:r>
                      <a:endParaRPr sz="1500"/>
                    </a:p>
                  </a:txBody>
                  <a:tcPr marL="121900" marR="121900" marT="121900" marB="121900">
                    <a:solidFill>
                      <a:srgbClr val="FFFFFF"/>
                    </a:solidFill>
                  </a:tcPr>
                </a:tc>
                <a:tc>
                  <a:txBody>
                    <a:bodyPr/>
                    <a:lstStyle/>
                    <a:p>
                      <a:pPr marL="0" lvl="0" indent="0" algn="l" rtl="0">
                        <a:spcBef>
                          <a:spcPts val="0"/>
                        </a:spcBef>
                        <a:spcAft>
                          <a:spcPts val="0"/>
                        </a:spcAft>
                        <a:buClr>
                          <a:schemeClr val="dk1"/>
                        </a:buClr>
                        <a:buSzPts val="1100"/>
                        <a:buFont typeface="Arial"/>
                        <a:buNone/>
                      </a:pPr>
                      <a:r>
                        <a:rPr lang="en" sz="1500" b="1" i="1">
                          <a:solidFill>
                            <a:schemeClr val="dk1"/>
                          </a:solidFill>
                        </a:rPr>
                        <a:t>38% more clicks</a:t>
                      </a:r>
                      <a:endParaRPr sz="1500" b="1" i="1"/>
                    </a:p>
                  </a:txBody>
                  <a:tcPr marL="121900" marR="121900" marT="121900" marB="121900">
                    <a:solidFill>
                      <a:srgbClr val="FFFFFF"/>
                    </a:solidFill>
                  </a:tcPr>
                </a:tc>
                <a:extLst>
                  <a:ext uri="{0D108BD9-81ED-4DB2-BD59-A6C34878D82A}">
                    <a16:rowId xmlns:a16="http://schemas.microsoft.com/office/drawing/2014/main" val="10004"/>
                  </a:ext>
                </a:extLst>
              </a:tr>
              <a:tr h="690840">
                <a:tc>
                  <a:txBody>
                    <a:bodyPr/>
                    <a:lstStyle/>
                    <a:p>
                      <a:pPr marL="0" lvl="0" indent="0" algn="l" rtl="0">
                        <a:spcBef>
                          <a:spcPts val="0"/>
                        </a:spcBef>
                        <a:spcAft>
                          <a:spcPts val="0"/>
                        </a:spcAft>
                        <a:buNone/>
                      </a:pPr>
                      <a:r>
                        <a:rPr lang="en" sz="1500"/>
                        <a:t>MBTA projects annual operating deficit will double by 2020</a:t>
                      </a:r>
                      <a:endParaRPr sz="1500"/>
                    </a:p>
                  </a:txBody>
                  <a:tcPr marL="121900" marR="121900" marT="121900" marB="121900">
                    <a:solidFill>
                      <a:srgbClr val="FFFFFF"/>
                    </a:solidFill>
                  </a:tcPr>
                </a:tc>
                <a:tc>
                  <a:txBody>
                    <a:bodyPr/>
                    <a:lstStyle/>
                    <a:p>
                      <a:pPr marL="0" lvl="0" indent="0" algn="l" rtl="0">
                        <a:spcBef>
                          <a:spcPts val="0"/>
                        </a:spcBef>
                        <a:spcAft>
                          <a:spcPts val="0"/>
                        </a:spcAft>
                        <a:buNone/>
                      </a:pPr>
                      <a:r>
                        <a:rPr lang="en" sz="1500" b="1">
                          <a:solidFill>
                            <a:srgbClr val="FF0000"/>
                          </a:solidFill>
                        </a:rPr>
                        <a:t>Get ready: the MBTA’s deficit is about to double</a:t>
                      </a:r>
                      <a:endParaRPr sz="1500" b="1">
                        <a:solidFill>
                          <a:srgbClr val="FF0000"/>
                        </a:solidFill>
                      </a:endParaRPr>
                    </a:p>
                  </a:txBody>
                  <a:tcPr marL="121900" marR="121900" marT="121900" marB="121900">
                    <a:solidFill>
                      <a:srgbClr val="FFFFFF"/>
                    </a:solidFill>
                  </a:tcPr>
                </a:tc>
                <a:tc>
                  <a:txBody>
                    <a:bodyPr/>
                    <a:lstStyle/>
                    <a:p>
                      <a:pPr marL="0" lvl="0" indent="0" algn="l" rtl="0">
                        <a:spcBef>
                          <a:spcPts val="0"/>
                        </a:spcBef>
                        <a:spcAft>
                          <a:spcPts val="0"/>
                        </a:spcAft>
                        <a:buClr>
                          <a:schemeClr val="dk1"/>
                        </a:buClr>
                        <a:buSzPts val="1100"/>
                        <a:buFont typeface="Arial"/>
                        <a:buNone/>
                      </a:pPr>
                      <a:r>
                        <a:rPr lang="en" sz="1500" b="1" i="1">
                          <a:solidFill>
                            <a:schemeClr val="dk1"/>
                          </a:solidFill>
                        </a:rPr>
                        <a:t>62% more clicks</a:t>
                      </a:r>
                      <a:endParaRPr sz="1500" b="1" i="1"/>
                    </a:p>
                  </a:txBody>
                  <a:tcPr marL="121900" marR="121900" marT="121900" marB="121900">
                    <a:solidFill>
                      <a:srgbClr val="FFFFFF"/>
                    </a:solidFill>
                  </a:tcPr>
                </a:tc>
                <a:extLst>
                  <a:ext uri="{0D108BD9-81ED-4DB2-BD59-A6C34878D82A}">
                    <a16:rowId xmlns:a16="http://schemas.microsoft.com/office/drawing/2014/main" val="10005"/>
                  </a:ext>
                </a:extLst>
              </a:tr>
              <a:tr h="690840">
                <a:tc>
                  <a:txBody>
                    <a:bodyPr/>
                    <a:lstStyle/>
                    <a:p>
                      <a:pPr marL="0" lvl="0" indent="0" algn="l" rtl="0">
                        <a:spcBef>
                          <a:spcPts val="0"/>
                        </a:spcBef>
                        <a:spcAft>
                          <a:spcPts val="0"/>
                        </a:spcAft>
                        <a:buNone/>
                      </a:pPr>
                      <a:r>
                        <a:rPr lang="en" sz="1500"/>
                        <a:t>How Massachusetts helped win you the right to birth control access</a:t>
                      </a:r>
                      <a:endParaRPr sz="1500"/>
                    </a:p>
                  </a:txBody>
                  <a:tcPr marL="121900" marR="121900" marT="121900" marB="121900">
                    <a:solidFill>
                      <a:srgbClr val="FFFFFF"/>
                    </a:solidFill>
                  </a:tcPr>
                </a:tc>
                <a:tc>
                  <a:txBody>
                    <a:bodyPr/>
                    <a:lstStyle/>
                    <a:p>
                      <a:pPr marL="0" lvl="0" indent="0" algn="l" rtl="0">
                        <a:spcBef>
                          <a:spcPts val="0"/>
                        </a:spcBef>
                        <a:spcAft>
                          <a:spcPts val="0"/>
                        </a:spcAft>
                        <a:buNone/>
                      </a:pPr>
                      <a:r>
                        <a:rPr lang="en" sz="1500" b="1">
                          <a:solidFill>
                            <a:srgbClr val="FF0000"/>
                          </a:solidFill>
                        </a:rPr>
                        <a:t>How Boston University helped end “crimes against chastity”</a:t>
                      </a:r>
                      <a:endParaRPr sz="1500" b="1">
                        <a:solidFill>
                          <a:srgbClr val="FF0000"/>
                        </a:solidFill>
                      </a:endParaRPr>
                    </a:p>
                  </a:txBody>
                  <a:tcPr marL="121900" marR="121900" marT="121900" marB="121900">
                    <a:solidFill>
                      <a:srgbClr val="FFFFFF"/>
                    </a:solidFill>
                  </a:tcPr>
                </a:tc>
                <a:tc>
                  <a:txBody>
                    <a:bodyPr/>
                    <a:lstStyle/>
                    <a:p>
                      <a:pPr marL="0" lvl="0" indent="0" algn="l" rtl="0">
                        <a:spcBef>
                          <a:spcPts val="0"/>
                        </a:spcBef>
                        <a:spcAft>
                          <a:spcPts val="0"/>
                        </a:spcAft>
                        <a:buClr>
                          <a:schemeClr val="dk1"/>
                        </a:buClr>
                        <a:buSzPts val="1100"/>
                        <a:buFont typeface="Arial"/>
                        <a:buNone/>
                      </a:pPr>
                      <a:r>
                        <a:rPr lang="en" sz="1500" b="1" i="1">
                          <a:solidFill>
                            <a:schemeClr val="dk1"/>
                          </a:solidFill>
                        </a:rPr>
                        <a:t>188% more clicks</a:t>
                      </a:r>
                      <a:endParaRPr sz="1500" b="1" i="1"/>
                    </a:p>
                  </a:txBody>
                  <a:tcPr marL="121900" marR="121900" marT="121900" marB="121900">
                    <a:solidFill>
                      <a:srgbClr val="FFFFFF"/>
                    </a:solidFill>
                  </a:tcPr>
                </a:tc>
                <a:extLst>
                  <a:ext uri="{0D108BD9-81ED-4DB2-BD59-A6C34878D82A}">
                    <a16:rowId xmlns:a16="http://schemas.microsoft.com/office/drawing/2014/main" val="10006"/>
                  </a:ext>
                </a:extLst>
              </a:tr>
              <a:tr h="690840">
                <a:tc>
                  <a:txBody>
                    <a:bodyPr/>
                    <a:lstStyle/>
                    <a:p>
                      <a:pPr marL="0" lvl="0" indent="0" algn="l" rtl="0">
                        <a:spcBef>
                          <a:spcPts val="0"/>
                        </a:spcBef>
                        <a:spcAft>
                          <a:spcPts val="0"/>
                        </a:spcAft>
                        <a:buNone/>
                      </a:pPr>
                      <a:r>
                        <a:rPr lang="en" sz="1500" b="1">
                          <a:solidFill>
                            <a:srgbClr val="FF0000"/>
                          </a:solidFill>
                        </a:rPr>
                        <a:t>When the first subway opened in Boston</a:t>
                      </a:r>
                      <a:endParaRPr sz="1500" b="1">
                        <a:solidFill>
                          <a:srgbClr val="FF0000"/>
                        </a:solidFill>
                      </a:endParaRPr>
                    </a:p>
                  </a:txBody>
                  <a:tcPr marL="121900" marR="121900" marT="121900" marB="121900">
                    <a:solidFill>
                      <a:srgbClr val="FFFFFF"/>
                    </a:solidFill>
                  </a:tcPr>
                </a:tc>
                <a:tc>
                  <a:txBody>
                    <a:bodyPr/>
                    <a:lstStyle/>
                    <a:p>
                      <a:pPr marL="0" lvl="0" indent="0" algn="l" rtl="0">
                        <a:spcBef>
                          <a:spcPts val="0"/>
                        </a:spcBef>
                        <a:spcAft>
                          <a:spcPts val="0"/>
                        </a:spcAft>
                        <a:buNone/>
                      </a:pPr>
                      <a:r>
                        <a:rPr lang="en" sz="1500"/>
                        <a:t>Cartoons from when the first subway opened in Boston</a:t>
                      </a:r>
                      <a:endParaRPr sz="1500"/>
                    </a:p>
                  </a:txBody>
                  <a:tcPr marL="121900" marR="121900" marT="121900" marB="121900">
                    <a:solidFill>
                      <a:srgbClr val="FFFFFF"/>
                    </a:solidFill>
                  </a:tcPr>
                </a:tc>
                <a:tc>
                  <a:txBody>
                    <a:bodyPr/>
                    <a:lstStyle/>
                    <a:p>
                      <a:pPr marL="0" lvl="0" indent="0" algn="l" rtl="0">
                        <a:spcBef>
                          <a:spcPts val="0"/>
                        </a:spcBef>
                        <a:spcAft>
                          <a:spcPts val="0"/>
                        </a:spcAft>
                        <a:buClr>
                          <a:schemeClr val="dk1"/>
                        </a:buClr>
                        <a:buSzPts val="1100"/>
                        <a:buFont typeface="Arial"/>
                        <a:buNone/>
                      </a:pPr>
                      <a:r>
                        <a:rPr lang="en" sz="1500" b="1" i="1">
                          <a:solidFill>
                            <a:schemeClr val="dk1"/>
                          </a:solidFill>
                        </a:rPr>
                        <a:t>33% more clicks</a:t>
                      </a:r>
                      <a:endParaRPr sz="1500" b="1" i="1"/>
                    </a:p>
                  </a:txBody>
                  <a:tcPr marL="121900" marR="121900" marT="121900" marB="121900">
                    <a:solidFill>
                      <a:srgbClr val="FFFFFF"/>
                    </a:solidFill>
                  </a:tcPr>
                </a:tc>
                <a:extLst>
                  <a:ext uri="{0D108BD9-81ED-4DB2-BD59-A6C34878D82A}">
                    <a16:rowId xmlns:a16="http://schemas.microsoft.com/office/drawing/2014/main" val="10007"/>
                  </a:ext>
                </a:extLst>
              </a:tr>
              <a:tr h="690840">
                <a:tc>
                  <a:txBody>
                    <a:bodyPr/>
                    <a:lstStyle/>
                    <a:p>
                      <a:pPr marL="0" lvl="0" indent="0" algn="l" rtl="0">
                        <a:spcBef>
                          <a:spcPts val="0"/>
                        </a:spcBef>
                        <a:spcAft>
                          <a:spcPts val="0"/>
                        </a:spcAft>
                        <a:buNone/>
                      </a:pPr>
                      <a:r>
                        <a:rPr lang="en" sz="1500"/>
                        <a:t>Victim and family in prep-school rape trial blame toxic culture</a:t>
                      </a:r>
                      <a:endParaRPr sz="1500"/>
                    </a:p>
                  </a:txBody>
                  <a:tcPr marL="121900" marR="121900" marT="121900" marB="121900">
                    <a:solidFill>
                      <a:srgbClr val="FFFFFF"/>
                    </a:solidFill>
                  </a:tcPr>
                </a:tc>
                <a:tc>
                  <a:txBody>
                    <a:bodyPr/>
                    <a:lstStyle/>
                    <a:p>
                      <a:pPr marL="0" lvl="0" indent="0" algn="l" rtl="0">
                        <a:spcBef>
                          <a:spcPts val="0"/>
                        </a:spcBef>
                        <a:spcAft>
                          <a:spcPts val="0"/>
                        </a:spcAft>
                        <a:buNone/>
                      </a:pPr>
                      <a:r>
                        <a:rPr lang="en" sz="1500" b="1">
                          <a:solidFill>
                            <a:srgbClr val="FF0000"/>
                          </a:solidFill>
                        </a:rPr>
                        <a:t>Victim and family in prep-school rape trial release statement</a:t>
                      </a:r>
                      <a:endParaRPr sz="1500" b="1">
                        <a:solidFill>
                          <a:srgbClr val="FF0000"/>
                        </a:solidFill>
                      </a:endParaRPr>
                    </a:p>
                  </a:txBody>
                  <a:tcPr marL="121900" marR="121900" marT="121900" marB="121900">
                    <a:solidFill>
                      <a:srgbClr val="FFFFFF"/>
                    </a:solidFill>
                  </a:tcPr>
                </a:tc>
                <a:tc>
                  <a:txBody>
                    <a:bodyPr/>
                    <a:lstStyle/>
                    <a:p>
                      <a:pPr marL="0" lvl="0" indent="0" algn="l" rtl="0">
                        <a:spcBef>
                          <a:spcPts val="0"/>
                        </a:spcBef>
                        <a:spcAft>
                          <a:spcPts val="0"/>
                        </a:spcAft>
                        <a:buClr>
                          <a:schemeClr val="dk1"/>
                        </a:buClr>
                        <a:buSzPts val="1100"/>
                        <a:buFont typeface="Arial"/>
                        <a:buNone/>
                      </a:pPr>
                      <a:r>
                        <a:rPr lang="en" sz="1500" b="1" i="1">
                          <a:solidFill>
                            <a:schemeClr val="dk1"/>
                          </a:solidFill>
                        </a:rPr>
                        <a:t>76% more clicks</a:t>
                      </a:r>
                      <a:endParaRPr sz="1500" b="1" i="1"/>
                    </a:p>
                  </a:txBody>
                  <a:tcPr marL="121900" marR="121900" marT="121900" marB="121900">
                    <a:solidFill>
                      <a:srgbClr val="FFFFFF"/>
                    </a:solidFill>
                  </a:tcPr>
                </a:tc>
                <a:extLst>
                  <a:ext uri="{0D108BD9-81ED-4DB2-BD59-A6C34878D82A}">
                    <a16:rowId xmlns:a16="http://schemas.microsoft.com/office/drawing/2014/main" val="10008"/>
                  </a:ext>
                </a:extLst>
              </a:tr>
              <a:tr h="914360">
                <a:tc>
                  <a:txBody>
                    <a:bodyPr/>
                    <a:lstStyle/>
                    <a:p>
                      <a:pPr marL="0" lvl="0" indent="0" algn="l" rtl="0">
                        <a:spcBef>
                          <a:spcPts val="0"/>
                        </a:spcBef>
                        <a:spcAft>
                          <a:spcPts val="0"/>
                        </a:spcAft>
                        <a:buNone/>
                      </a:pPr>
                      <a:r>
                        <a:rPr lang="en" sz="1500"/>
                        <a:t>Guy in “Free Brady” hat is only one able to foil Miley Cyrus prank</a:t>
                      </a:r>
                      <a:endParaRPr sz="1500"/>
                    </a:p>
                  </a:txBody>
                  <a:tcPr marL="121900" marR="121900" marT="121900" marB="121900">
                    <a:solidFill>
                      <a:srgbClr val="FFFFFF"/>
                    </a:solidFill>
                  </a:tcPr>
                </a:tc>
                <a:tc>
                  <a:txBody>
                    <a:bodyPr/>
                    <a:lstStyle/>
                    <a:p>
                      <a:pPr marL="0" lvl="0" indent="0" algn="l" rtl="0">
                        <a:spcBef>
                          <a:spcPts val="0"/>
                        </a:spcBef>
                        <a:spcAft>
                          <a:spcPts val="0"/>
                        </a:spcAft>
                        <a:buNone/>
                      </a:pPr>
                      <a:endParaRPr sz="1500"/>
                    </a:p>
                    <a:p>
                      <a:pPr marL="0" lvl="0" indent="0" algn="l" rtl="0">
                        <a:spcBef>
                          <a:spcPts val="0"/>
                        </a:spcBef>
                        <a:spcAft>
                          <a:spcPts val="0"/>
                        </a:spcAft>
                        <a:buNone/>
                      </a:pPr>
                      <a:r>
                        <a:rPr lang="en" sz="1500" b="1">
                          <a:solidFill>
                            <a:srgbClr val="FF0000"/>
                          </a:solidFill>
                        </a:rPr>
                        <a:t>Pats fan gets an eyeful for recognizing an undercover Miley Cyrus</a:t>
                      </a:r>
                      <a:endParaRPr sz="1500" b="1">
                        <a:solidFill>
                          <a:srgbClr val="FF0000"/>
                        </a:solidFill>
                      </a:endParaRPr>
                    </a:p>
                  </a:txBody>
                  <a:tcPr marL="121900" marR="121900" marT="121900" marB="121900">
                    <a:solidFill>
                      <a:srgbClr val="FFFFFF"/>
                    </a:solidFill>
                  </a:tcPr>
                </a:tc>
                <a:tc>
                  <a:txBody>
                    <a:bodyPr/>
                    <a:lstStyle/>
                    <a:p>
                      <a:pPr marL="0" lvl="0" indent="0" algn="l" rtl="0">
                        <a:spcBef>
                          <a:spcPts val="0"/>
                        </a:spcBef>
                        <a:spcAft>
                          <a:spcPts val="0"/>
                        </a:spcAft>
                        <a:buClr>
                          <a:schemeClr val="dk1"/>
                        </a:buClr>
                        <a:buSzPts val="1100"/>
                        <a:buFont typeface="Arial"/>
                        <a:buNone/>
                      </a:pPr>
                      <a:r>
                        <a:rPr lang="en" sz="1500" b="1" i="1">
                          <a:solidFill>
                            <a:schemeClr val="dk1"/>
                          </a:solidFill>
                        </a:rPr>
                        <a:t>67% more clicks</a:t>
                      </a:r>
                      <a:endParaRPr sz="1500" b="1" i="1"/>
                    </a:p>
                  </a:txBody>
                  <a:tcPr marL="121900" marR="121900" marT="121900" marB="121900">
                    <a:solidFill>
                      <a:srgbClr val="FFFFFF"/>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D56B1-7708-04BA-036C-704F5B7E1C15}"/>
              </a:ext>
            </a:extLst>
          </p:cNvPr>
          <p:cNvSpPr>
            <a:spLocks noGrp="1"/>
          </p:cNvSpPr>
          <p:nvPr>
            <p:ph type="title"/>
          </p:nvPr>
        </p:nvSpPr>
        <p:spPr/>
        <p:txBody>
          <a:bodyPr/>
          <a:lstStyle/>
          <a:p>
            <a:r>
              <a:rPr lang="en-US" cap="none" dirty="0"/>
              <a:t>Other Issues</a:t>
            </a:r>
          </a:p>
        </p:txBody>
      </p:sp>
      <p:sp>
        <p:nvSpPr>
          <p:cNvPr id="3" name="Content Placeholder 2">
            <a:extLst>
              <a:ext uri="{FF2B5EF4-FFF2-40B4-BE49-F238E27FC236}">
                <a16:creationId xmlns:a16="http://schemas.microsoft.com/office/drawing/2014/main" id="{EFD3958B-341E-A4DF-6CAE-1A7844CFF63A}"/>
              </a:ext>
            </a:extLst>
          </p:cNvPr>
          <p:cNvSpPr>
            <a:spLocks noGrp="1"/>
          </p:cNvSpPr>
          <p:nvPr>
            <p:ph idx="1"/>
          </p:nvPr>
        </p:nvSpPr>
        <p:spPr>
          <a:xfrm>
            <a:off x="581193" y="2066064"/>
            <a:ext cx="11029615" cy="3634486"/>
          </a:xfrm>
        </p:spPr>
        <p:txBody>
          <a:bodyPr>
            <a:normAutofit/>
          </a:bodyPr>
          <a:lstStyle/>
          <a:p>
            <a:r>
              <a:rPr lang="en-US" dirty="0"/>
              <a:t>Reliability of Information </a:t>
            </a:r>
          </a:p>
          <a:p>
            <a:r>
              <a:rPr lang="en-US" dirty="0"/>
              <a:t>Access to information &amp; open access/open data </a:t>
            </a:r>
          </a:p>
          <a:p>
            <a:r>
              <a:rPr lang="en-US" dirty="0"/>
              <a:t>Cost of information</a:t>
            </a:r>
          </a:p>
          <a:p>
            <a:r>
              <a:rPr lang="en-US" dirty="0"/>
              <a:t>Representation &amp; inclusion in information </a:t>
            </a:r>
          </a:p>
          <a:p>
            <a:r>
              <a:rPr lang="en-US" dirty="0"/>
              <a:t>Sustainability </a:t>
            </a:r>
          </a:p>
          <a:p>
            <a:r>
              <a:rPr lang="en-US" dirty="0"/>
              <a:t>Participatory Culture </a:t>
            </a:r>
          </a:p>
        </p:txBody>
      </p:sp>
    </p:spTree>
    <p:extLst>
      <p:ext uri="{BB962C8B-B14F-4D97-AF65-F5344CB8AC3E}">
        <p14:creationId xmlns:p14="http://schemas.microsoft.com/office/powerpoint/2010/main" val="2681054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D56B1-7708-04BA-036C-704F5B7E1C15}"/>
              </a:ext>
            </a:extLst>
          </p:cNvPr>
          <p:cNvSpPr>
            <a:spLocks noGrp="1"/>
          </p:cNvSpPr>
          <p:nvPr>
            <p:ph type="title"/>
          </p:nvPr>
        </p:nvSpPr>
        <p:spPr/>
        <p:txBody>
          <a:bodyPr/>
          <a:lstStyle/>
          <a:p>
            <a:r>
              <a:rPr lang="en-US" cap="none" dirty="0"/>
              <a:t>Resources</a:t>
            </a:r>
          </a:p>
        </p:txBody>
      </p:sp>
      <p:sp>
        <p:nvSpPr>
          <p:cNvPr id="3" name="Content Placeholder 2">
            <a:extLst>
              <a:ext uri="{FF2B5EF4-FFF2-40B4-BE49-F238E27FC236}">
                <a16:creationId xmlns:a16="http://schemas.microsoft.com/office/drawing/2014/main" id="{EFD3958B-341E-A4DF-6CAE-1A7844CFF63A}"/>
              </a:ext>
            </a:extLst>
          </p:cNvPr>
          <p:cNvSpPr>
            <a:spLocks noGrp="1"/>
          </p:cNvSpPr>
          <p:nvPr>
            <p:ph idx="1"/>
          </p:nvPr>
        </p:nvSpPr>
        <p:spPr>
          <a:xfrm>
            <a:off x="782527" y="2808941"/>
            <a:ext cx="11029615" cy="4316367"/>
          </a:xfrm>
        </p:spPr>
        <p:txBody>
          <a:bodyPr>
            <a:normAutofit fontScale="77500" lnSpcReduction="20000"/>
          </a:bodyPr>
          <a:lstStyle/>
          <a:p>
            <a:r>
              <a:rPr lang="en-US" dirty="0"/>
              <a:t>Clarkson Libraries </a:t>
            </a:r>
            <a:r>
              <a:rPr lang="en-US" dirty="0">
                <a:hlinkClick r:id="rId2"/>
              </a:rPr>
              <a:t>Copyright, Patent &amp; Trademark Guide</a:t>
            </a:r>
            <a:endParaRPr lang="en-US" dirty="0"/>
          </a:p>
          <a:p>
            <a:r>
              <a:rPr lang="en-US" dirty="0"/>
              <a:t>Belmont Report: </a:t>
            </a:r>
            <a:r>
              <a:rPr lang="en-US" dirty="0">
                <a:hlinkClick r:id="rId3"/>
              </a:rPr>
              <a:t>https://www.hhs.gov/ohrp/regulations-and-policy/belmont-report/index.html</a:t>
            </a:r>
            <a:endParaRPr lang="en-US" dirty="0"/>
          </a:p>
          <a:p>
            <a:r>
              <a:rPr lang="en-US" dirty="0"/>
              <a:t>Clarkson Libraries </a:t>
            </a:r>
            <a:r>
              <a:rPr lang="en-US" dirty="0">
                <a:hlinkClick r:id="rId4"/>
              </a:rPr>
              <a:t>Evaluating Sources Guide</a:t>
            </a:r>
            <a:endParaRPr lang="en-US" dirty="0"/>
          </a:p>
          <a:p>
            <a:r>
              <a:rPr lang="en-US" dirty="0"/>
              <a:t>Clarkson Libraries </a:t>
            </a:r>
            <a:r>
              <a:rPr lang="en-US" dirty="0">
                <a:hlinkClick r:id="rId5"/>
              </a:rPr>
              <a:t>Issues in Scholarly Communications</a:t>
            </a:r>
            <a:endParaRPr lang="en-US" dirty="0"/>
          </a:p>
          <a:p>
            <a:r>
              <a:rPr lang="en-US" dirty="0"/>
              <a:t>Clarkson Libraries </a:t>
            </a:r>
            <a:r>
              <a:rPr lang="en-US" dirty="0">
                <a:hlinkClick r:id="rId6"/>
              </a:rPr>
              <a:t>Expanding Our Worldview Guide</a:t>
            </a:r>
            <a:endParaRPr lang="en-US" dirty="0"/>
          </a:p>
          <a:p>
            <a:r>
              <a:rPr lang="en-US" dirty="0"/>
              <a:t>Clarkson’s </a:t>
            </a:r>
            <a:r>
              <a:rPr lang="en-US" dirty="0">
                <a:hlinkClick r:id="rId7"/>
              </a:rPr>
              <a:t>IRB</a:t>
            </a:r>
            <a:endParaRPr lang="en-US" dirty="0"/>
          </a:p>
          <a:p>
            <a:r>
              <a:rPr lang="en-US" dirty="0"/>
              <a:t>World Intellectual Property Organization (</a:t>
            </a:r>
            <a:r>
              <a:rPr lang="en-US" dirty="0">
                <a:hlinkClick r:id="rId8"/>
              </a:rPr>
              <a:t>WIPO</a:t>
            </a:r>
            <a:r>
              <a:rPr lang="en-US" dirty="0"/>
              <a:t>)</a:t>
            </a:r>
          </a:p>
          <a:p>
            <a:endParaRPr lang="en-US" dirty="0"/>
          </a:p>
          <a:p>
            <a:pPr marL="0" indent="0">
              <a:buNone/>
            </a:pPr>
            <a:r>
              <a:rPr lang="en-US" dirty="0"/>
              <a:t>Books</a:t>
            </a:r>
          </a:p>
          <a:p>
            <a:r>
              <a:rPr lang="en-US" dirty="0">
                <a:hlinkClick r:id="rId9"/>
              </a:rPr>
              <a:t>Everybody Lies: Big Data, New Data &amp; What the Internet Reveals About Who We Really Are </a:t>
            </a:r>
            <a:endParaRPr lang="en-US" dirty="0"/>
          </a:p>
          <a:p>
            <a:r>
              <a:rPr lang="en-US" dirty="0">
                <a:hlinkClick r:id="rId10"/>
              </a:rPr>
              <a:t>Loot: The Battle Over Stolen Treasures of the Ancient World</a:t>
            </a:r>
            <a:endParaRPr lang="en-US" dirty="0"/>
          </a:p>
          <a:p>
            <a:r>
              <a:rPr lang="en-US" dirty="0">
                <a:hlinkClick r:id="rId11"/>
              </a:rPr>
              <a:t>The Genome Defense: Inside the Epic Legal Battle to Determine Who Owns Your DNA</a:t>
            </a:r>
            <a:endParaRPr lang="en-US" dirty="0"/>
          </a:p>
          <a:p>
            <a:r>
              <a:rPr lang="en-US" dirty="0">
                <a:hlinkClick r:id="rId12"/>
              </a:rPr>
              <a:t>The Immortal Life of Henrietta Lacks</a:t>
            </a:r>
            <a:endParaRPr lang="en-US" dirty="0"/>
          </a:p>
          <a:p>
            <a:r>
              <a:rPr lang="en-US" dirty="0">
                <a:hlinkClick r:id="rId13"/>
              </a:rPr>
              <a:t>Algorithms of Oppression: How Search Engines Reinforce Racism</a:t>
            </a:r>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285698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D56B1-7708-04BA-036C-704F5B7E1C15}"/>
              </a:ext>
            </a:extLst>
          </p:cNvPr>
          <p:cNvSpPr>
            <a:spLocks noGrp="1"/>
          </p:cNvSpPr>
          <p:nvPr>
            <p:ph type="title"/>
          </p:nvPr>
        </p:nvSpPr>
        <p:spPr/>
        <p:txBody>
          <a:bodyPr/>
          <a:lstStyle/>
          <a:p>
            <a:r>
              <a:rPr lang="en-US" cap="none" dirty="0"/>
              <a:t>Intellectual Property </a:t>
            </a:r>
          </a:p>
        </p:txBody>
      </p:sp>
      <p:sp>
        <p:nvSpPr>
          <p:cNvPr id="3" name="Content Placeholder 2">
            <a:extLst>
              <a:ext uri="{FF2B5EF4-FFF2-40B4-BE49-F238E27FC236}">
                <a16:creationId xmlns:a16="http://schemas.microsoft.com/office/drawing/2014/main" id="{EFD3958B-341E-A4DF-6CAE-1A7844CFF63A}"/>
              </a:ext>
            </a:extLst>
          </p:cNvPr>
          <p:cNvSpPr>
            <a:spLocks noGrp="1"/>
          </p:cNvSpPr>
          <p:nvPr>
            <p:ph idx="1"/>
          </p:nvPr>
        </p:nvSpPr>
        <p:spPr>
          <a:xfrm>
            <a:off x="581193" y="2066064"/>
            <a:ext cx="11029615" cy="3634486"/>
          </a:xfrm>
        </p:spPr>
        <p:txBody>
          <a:bodyPr/>
          <a:lstStyle/>
          <a:p>
            <a:r>
              <a:rPr lang="en-US" dirty="0"/>
              <a:t>Copyright, patents, trademarks, trade secrets</a:t>
            </a:r>
          </a:p>
          <a:p>
            <a:r>
              <a:rPr lang="en-US" dirty="0"/>
              <a:t>“To encourage the creation of valuable ideas, and protect them from being stolen, the U.S. legal system adopted the concept of intellectual property.” – </a:t>
            </a:r>
            <a:r>
              <a:rPr lang="en-US" dirty="0">
                <a:hlinkClick r:id="rId2"/>
              </a:rPr>
              <a:t>MIT guide</a:t>
            </a:r>
            <a:endParaRPr lang="en-US" dirty="0"/>
          </a:p>
          <a:p>
            <a:endParaRPr lang="en-US" dirty="0"/>
          </a:p>
        </p:txBody>
      </p:sp>
    </p:spTree>
    <p:extLst>
      <p:ext uri="{BB962C8B-B14F-4D97-AF65-F5344CB8AC3E}">
        <p14:creationId xmlns:p14="http://schemas.microsoft.com/office/powerpoint/2010/main" val="2633634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D56B1-7708-04BA-036C-704F5B7E1C15}"/>
              </a:ext>
            </a:extLst>
          </p:cNvPr>
          <p:cNvSpPr>
            <a:spLocks noGrp="1"/>
          </p:cNvSpPr>
          <p:nvPr>
            <p:ph type="title"/>
          </p:nvPr>
        </p:nvSpPr>
        <p:spPr/>
        <p:txBody>
          <a:bodyPr/>
          <a:lstStyle/>
          <a:p>
            <a:r>
              <a:rPr lang="en-US" cap="none" dirty="0"/>
              <a:t>Intellectual Property </a:t>
            </a:r>
          </a:p>
        </p:txBody>
      </p:sp>
      <p:sp>
        <p:nvSpPr>
          <p:cNvPr id="3" name="Content Placeholder 2">
            <a:extLst>
              <a:ext uri="{FF2B5EF4-FFF2-40B4-BE49-F238E27FC236}">
                <a16:creationId xmlns:a16="http://schemas.microsoft.com/office/drawing/2014/main" id="{EFD3958B-341E-A4DF-6CAE-1A7844CFF63A}"/>
              </a:ext>
            </a:extLst>
          </p:cNvPr>
          <p:cNvSpPr>
            <a:spLocks noGrp="1"/>
          </p:cNvSpPr>
          <p:nvPr>
            <p:ph idx="1"/>
          </p:nvPr>
        </p:nvSpPr>
        <p:spPr>
          <a:xfrm>
            <a:off x="581193" y="2066064"/>
            <a:ext cx="11029615" cy="3634486"/>
          </a:xfrm>
        </p:spPr>
        <p:txBody>
          <a:bodyPr>
            <a:normAutofit fontScale="77500" lnSpcReduction="20000"/>
          </a:bodyPr>
          <a:lstStyle/>
          <a:p>
            <a:r>
              <a:rPr lang="en-US" dirty="0"/>
              <a:t>Patents</a:t>
            </a:r>
          </a:p>
          <a:p>
            <a:pPr lvl="1"/>
            <a:r>
              <a:rPr lang="en-US" dirty="0"/>
              <a:t>A grant issued by the federal government giving an inventor the right to exclude others from making, having made, using, leasing, offering to sell, selling, or importing an invention in the United States. A patent, however, does not necessarily guarantee inventors the right to make, use or sell their inventions; in some cases, utilizing a patented invention depends on another person's prior, unexplored patent. Violating patent rights is known as infringement and can be litigated. Patent infringement occurs when one violates each element of at least one claim in a patent. – </a:t>
            </a:r>
            <a:r>
              <a:rPr lang="en-US" dirty="0">
                <a:hlinkClick r:id="rId2"/>
              </a:rPr>
              <a:t>MIT guide</a:t>
            </a:r>
            <a:endParaRPr lang="en-US" dirty="0"/>
          </a:p>
          <a:p>
            <a:r>
              <a:rPr lang="en-US" dirty="0"/>
              <a:t>Copyrights</a:t>
            </a:r>
          </a:p>
          <a:p>
            <a:pPr lvl="1"/>
            <a:r>
              <a:rPr lang="en-US" dirty="0"/>
              <a:t>A right that protects original works of authorship fixed in a tangible medium of expression. Copyrights can include published and unpublished works—literary, dramatic, musical and dance compositions, films, photographs, audiovisual works, paintings, sculpture, and other visual works of art, as well as computer programs—from being copied. Copyright protects the expression of ideas, not the ideas themselves, and gives their authors exclusive rights to reproduce the copyrighted material. – </a:t>
            </a:r>
            <a:r>
              <a:rPr lang="en-US" dirty="0">
                <a:hlinkClick r:id="rId2"/>
              </a:rPr>
              <a:t>MIT guide</a:t>
            </a:r>
            <a:endParaRPr lang="en-US" dirty="0"/>
          </a:p>
          <a:p>
            <a:r>
              <a:rPr lang="en-US" dirty="0"/>
              <a:t>Trademarks</a:t>
            </a:r>
          </a:p>
          <a:p>
            <a:pPr lvl="1"/>
            <a:r>
              <a:rPr lang="en-US" dirty="0"/>
              <a:t>A non-functional word, logo, slogan, symbol, design—or any combination of these—that distinguishes a product or service. Essentially brand names, trademarks promote competition by giving products corporate identity and marketing leverage. Trademarks do not need to be registered, but federal registration can help to protect the mark legally. – </a:t>
            </a:r>
            <a:r>
              <a:rPr lang="en-US" dirty="0">
                <a:hlinkClick r:id="rId2"/>
              </a:rPr>
              <a:t>MIT guide</a:t>
            </a:r>
            <a:endParaRPr lang="en-US" dirty="0"/>
          </a:p>
          <a:p>
            <a:r>
              <a:rPr lang="en-US" dirty="0"/>
              <a:t>Trade Secrets</a:t>
            </a:r>
          </a:p>
          <a:p>
            <a:pPr lvl="1"/>
            <a:r>
              <a:rPr lang="en-US" dirty="0"/>
              <a:t>A formula, pattern, manufacturing process, method of doing business, or technical know-how that gives its holder a competitive advantage. Trade secrets cover a wide spectrum of information, including chemical compounds, machine patterns, customer lists and software. No federal law protecting trade secrets exists; legal definitions vary from state to state so inventors should make careful note of the requirements depending on the location. – </a:t>
            </a:r>
            <a:r>
              <a:rPr lang="en-US" dirty="0">
                <a:hlinkClick r:id="rId2"/>
              </a:rPr>
              <a:t>MIT guide</a:t>
            </a:r>
            <a:endParaRPr lang="en-US" dirty="0"/>
          </a:p>
        </p:txBody>
      </p:sp>
    </p:spTree>
    <p:extLst>
      <p:ext uri="{BB962C8B-B14F-4D97-AF65-F5344CB8AC3E}">
        <p14:creationId xmlns:p14="http://schemas.microsoft.com/office/powerpoint/2010/main" val="1955661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D56B1-7708-04BA-036C-704F5B7E1C15}"/>
              </a:ext>
            </a:extLst>
          </p:cNvPr>
          <p:cNvSpPr>
            <a:spLocks noGrp="1"/>
          </p:cNvSpPr>
          <p:nvPr>
            <p:ph type="title"/>
          </p:nvPr>
        </p:nvSpPr>
        <p:spPr/>
        <p:txBody>
          <a:bodyPr/>
          <a:lstStyle/>
          <a:p>
            <a:r>
              <a:rPr lang="en-US" cap="none" dirty="0" err="1"/>
              <a:t>BioPiracy</a:t>
            </a:r>
            <a:r>
              <a:rPr lang="en-US" cap="none" dirty="0"/>
              <a:t>, Traditional Knowledge &amp; Natural Resources</a:t>
            </a:r>
          </a:p>
        </p:txBody>
      </p:sp>
      <p:sp>
        <p:nvSpPr>
          <p:cNvPr id="3" name="Content Placeholder 2">
            <a:extLst>
              <a:ext uri="{FF2B5EF4-FFF2-40B4-BE49-F238E27FC236}">
                <a16:creationId xmlns:a16="http://schemas.microsoft.com/office/drawing/2014/main" id="{EFD3958B-341E-A4DF-6CAE-1A7844CFF63A}"/>
              </a:ext>
            </a:extLst>
          </p:cNvPr>
          <p:cNvSpPr>
            <a:spLocks noGrp="1"/>
          </p:cNvSpPr>
          <p:nvPr>
            <p:ph idx="1"/>
          </p:nvPr>
        </p:nvSpPr>
        <p:spPr>
          <a:xfrm>
            <a:off x="581193" y="2066064"/>
            <a:ext cx="11029615" cy="3634486"/>
          </a:xfrm>
        </p:spPr>
        <p:txBody>
          <a:bodyPr>
            <a:normAutofit/>
          </a:bodyPr>
          <a:lstStyle/>
          <a:p>
            <a:r>
              <a:rPr lang="en-US" dirty="0"/>
              <a:t>Who owns genetic resources? </a:t>
            </a:r>
          </a:p>
          <a:p>
            <a:r>
              <a:rPr lang="en-US" dirty="0"/>
              <a:t>Who owns knowledge regarding use of plants or resources? </a:t>
            </a:r>
          </a:p>
          <a:p>
            <a:r>
              <a:rPr lang="en-US" dirty="0"/>
              <a:t>What is patentable? </a:t>
            </a:r>
          </a:p>
          <a:p>
            <a:pPr lvl="1"/>
            <a:r>
              <a:rPr lang="en-US" dirty="0"/>
              <a:t>Natural substances? </a:t>
            </a:r>
          </a:p>
          <a:p>
            <a:pPr lvl="1"/>
            <a:r>
              <a:rPr lang="en-US" dirty="0"/>
              <a:t>Genes? </a:t>
            </a:r>
          </a:p>
          <a:p>
            <a:endParaRPr lang="en-US" dirty="0"/>
          </a:p>
        </p:txBody>
      </p:sp>
    </p:spTree>
    <p:extLst>
      <p:ext uri="{BB962C8B-B14F-4D97-AF65-F5344CB8AC3E}">
        <p14:creationId xmlns:p14="http://schemas.microsoft.com/office/powerpoint/2010/main" val="412376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D56B1-7708-04BA-036C-704F5B7E1C15}"/>
              </a:ext>
            </a:extLst>
          </p:cNvPr>
          <p:cNvSpPr>
            <a:spLocks noGrp="1"/>
          </p:cNvSpPr>
          <p:nvPr>
            <p:ph type="title"/>
          </p:nvPr>
        </p:nvSpPr>
        <p:spPr/>
        <p:txBody>
          <a:bodyPr/>
          <a:lstStyle/>
          <a:p>
            <a:r>
              <a:rPr lang="en-US" cap="none" dirty="0" err="1"/>
              <a:t>BioPiracy</a:t>
            </a:r>
            <a:r>
              <a:rPr lang="en-US" cap="none" dirty="0"/>
              <a:t>, Traditional Knowledge &amp; Natural Resources</a:t>
            </a:r>
          </a:p>
        </p:txBody>
      </p:sp>
      <p:sp>
        <p:nvSpPr>
          <p:cNvPr id="3" name="Content Placeholder 2">
            <a:extLst>
              <a:ext uri="{FF2B5EF4-FFF2-40B4-BE49-F238E27FC236}">
                <a16:creationId xmlns:a16="http://schemas.microsoft.com/office/drawing/2014/main" id="{EFD3958B-341E-A4DF-6CAE-1A7844CFF63A}"/>
              </a:ext>
            </a:extLst>
          </p:cNvPr>
          <p:cNvSpPr>
            <a:spLocks noGrp="1"/>
          </p:cNvSpPr>
          <p:nvPr>
            <p:ph idx="1"/>
          </p:nvPr>
        </p:nvSpPr>
        <p:spPr>
          <a:xfrm>
            <a:off x="581194" y="2066064"/>
            <a:ext cx="5408546" cy="3634486"/>
          </a:xfrm>
        </p:spPr>
        <p:txBody>
          <a:bodyPr>
            <a:normAutofit/>
          </a:bodyPr>
          <a:lstStyle/>
          <a:p>
            <a:r>
              <a:rPr lang="en-US" dirty="0"/>
              <a:t>Stevia</a:t>
            </a:r>
          </a:p>
          <a:p>
            <a:pPr lvl="1"/>
            <a:r>
              <a:rPr lang="en-US" dirty="0"/>
              <a:t>Cultivated by the Guarani people </a:t>
            </a:r>
          </a:p>
          <a:p>
            <a:pPr lvl="1"/>
            <a:r>
              <a:rPr lang="en-US" dirty="0"/>
              <a:t>“</a:t>
            </a:r>
            <a:r>
              <a:rPr lang="en-US" b="0" i="0" dirty="0">
                <a:solidFill>
                  <a:srgbClr val="382C14"/>
                </a:solidFill>
                <a:effectLst/>
                <a:latin typeface="Freight Pro"/>
              </a:rPr>
              <a:t>Coca-Cola, PepsiCo, and other companies have used the sugar alternative—which came from Guaraní lands, where it’s been used as a ceremonial medicine and sweetening agent for centuries—to build an estimated </a:t>
            </a:r>
            <a:r>
              <a:rPr lang="en-US" b="0" i="0" u="none" strike="noStrike" dirty="0">
                <a:solidFill>
                  <a:srgbClr val="382C14"/>
                </a:solidFill>
                <a:effectLst/>
                <a:latin typeface="Freight Pro"/>
                <a:hlinkClick r:id="rId2"/>
              </a:rPr>
              <a:t>$492 million a year industry</a:t>
            </a:r>
            <a:r>
              <a:rPr lang="en-US" b="0" i="0" dirty="0">
                <a:solidFill>
                  <a:srgbClr val="382C14"/>
                </a:solidFill>
                <a:effectLst/>
                <a:latin typeface="Freight Pro"/>
              </a:rPr>
              <a:t>.” – Atlas Obscura </a:t>
            </a:r>
          </a:p>
          <a:p>
            <a:pPr lvl="1"/>
            <a:r>
              <a:rPr lang="en-US" dirty="0">
                <a:solidFill>
                  <a:srgbClr val="382C14"/>
                </a:solidFill>
                <a:latin typeface="Freight Pro"/>
              </a:rPr>
              <a:t>Now endangered in the wild </a:t>
            </a:r>
            <a:r>
              <a:rPr lang="en-US" b="0" i="0" dirty="0">
                <a:solidFill>
                  <a:srgbClr val="382C14"/>
                </a:solidFill>
                <a:effectLst/>
                <a:latin typeface="Freight Pro"/>
              </a:rPr>
              <a:t> </a:t>
            </a:r>
            <a:endParaRPr lang="en-US" dirty="0"/>
          </a:p>
          <a:p>
            <a:pPr lvl="1"/>
            <a:endParaRPr lang="en-US" dirty="0"/>
          </a:p>
        </p:txBody>
      </p:sp>
      <p:pic>
        <p:nvPicPr>
          <p:cNvPr id="4" name="Google Shape;145;p26">
            <a:extLst>
              <a:ext uri="{FF2B5EF4-FFF2-40B4-BE49-F238E27FC236}">
                <a16:creationId xmlns:a16="http://schemas.microsoft.com/office/drawing/2014/main" id="{7EC34C00-7642-4D3B-7DA9-0B633158A664}"/>
              </a:ext>
            </a:extLst>
          </p:cNvPr>
          <p:cNvPicPr preferRelativeResize="0"/>
          <p:nvPr/>
        </p:nvPicPr>
        <p:blipFill rotWithShape="1">
          <a:blip r:embed="rId3">
            <a:alphaModFix/>
          </a:blip>
          <a:srcRect l="21533" r="37907"/>
          <a:stretch/>
        </p:blipFill>
        <p:spPr>
          <a:xfrm>
            <a:off x="6428405" y="2009875"/>
            <a:ext cx="2950750" cy="4848125"/>
          </a:xfrm>
          <a:prstGeom prst="rect">
            <a:avLst/>
          </a:prstGeom>
          <a:noFill/>
          <a:ln>
            <a:noFill/>
          </a:ln>
        </p:spPr>
      </p:pic>
      <p:sp>
        <p:nvSpPr>
          <p:cNvPr id="5" name="Google Shape;146;p26">
            <a:extLst>
              <a:ext uri="{FF2B5EF4-FFF2-40B4-BE49-F238E27FC236}">
                <a16:creationId xmlns:a16="http://schemas.microsoft.com/office/drawing/2014/main" id="{895945FC-B1D4-6C98-8E81-90E59AE25AC1}"/>
              </a:ext>
            </a:extLst>
          </p:cNvPr>
          <p:cNvSpPr txBox="1"/>
          <p:nvPr/>
        </p:nvSpPr>
        <p:spPr>
          <a:xfrm>
            <a:off x="9379155" y="5458268"/>
            <a:ext cx="3160800" cy="18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By FRANK HECKER from </a:t>
            </a:r>
            <a:r>
              <a:rPr lang="en" sz="1200" u="sng">
                <a:solidFill>
                  <a:schemeClr val="hlink"/>
                </a:solidFill>
                <a:hlinkClick r:id="rId4"/>
              </a:rPr>
              <a:t>Atlas Obscura</a:t>
            </a:r>
            <a:endParaRPr sz="1200"/>
          </a:p>
        </p:txBody>
      </p:sp>
    </p:spTree>
    <p:extLst>
      <p:ext uri="{BB962C8B-B14F-4D97-AF65-F5344CB8AC3E}">
        <p14:creationId xmlns:p14="http://schemas.microsoft.com/office/powerpoint/2010/main" val="1023223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92;p33">
            <a:extLst>
              <a:ext uri="{FF2B5EF4-FFF2-40B4-BE49-F238E27FC236}">
                <a16:creationId xmlns:a16="http://schemas.microsoft.com/office/drawing/2014/main" id="{A68D2D07-3F02-0168-ED25-84D11D8C36E8}"/>
              </a:ext>
            </a:extLst>
          </p:cNvPr>
          <p:cNvSpPr txBox="1">
            <a:spLocks/>
          </p:cNvSpPr>
          <p:nvPr/>
        </p:nvSpPr>
        <p:spPr>
          <a:xfrm>
            <a:off x="6340946" y="4734000"/>
            <a:ext cx="5457200" cy="2124000"/>
          </a:xfrm>
          <a:prstGeom prst="rect">
            <a:avLst/>
          </a:prstGeom>
        </p:spPr>
        <p:txBody>
          <a:bodyPr spcFirstLastPara="1" vert="horz" wrap="square" lIns="121900" tIns="121900" rIns="121900" bIns="121900" rtlCol="0" anchor="t" anchorCtr="0">
            <a:no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gn="ctr">
              <a:spcBef>
                <a:spcPts val="0"/>
              </a:spcBef>
              <a:spcAft>
                <a:spcPts val="0"/>
              </a:spcAft>
            </a:pPr>
            <a:r>
              <a:rPr lang="en-US" dirty="0"/>
              <a:t>Should we be able to patent/profit from living things, or parts of living things? </a:t>
            </a:r>
          </a:p>
        </p:txBody>
      </p:sp>
      <p:pic>
        <p:nvPicPr>
          <p:cNvPr id="5" name="Google Shape;193;p33">
            <a:extLst>
              <a:ext uri="{FF2B5EF4-FFF2-40B4-BE49-F238E27FC236}">
                <a16:creationId xmlns:a16="http://schemas.microsoft.com/office/drawing/2014/main" id="{082E6363-FAB2-E8B9-879A-F0CCC01061FA}"/>
              </a:ext>
            </a:extLst>
          </p:cNvPr>
          <p:cNvPicPr preferRelativeResize="0"/>
          <p:nvPr/>
        </p:nvPicPr>
        <p:blipFill>
          <a:blip r:embed="rId2">
            <a:alphaModFix/>
          </a:blip>
          <a:stretch>
            <a:fillRect/>
          </a:stretch>
        </p:blipFill>
        <p:spPr>
          <a:xfrm>
            <a:off x="404536" y="815900"/>
            <a:ext cx="6350000" cy="2616200"/>
          </a:xfrm>
          <a:prstGeom prst="rect">
            <a:avLst/>
          </a:prstGeom>
          <a:noFill/>
          <a:ln>
            <a:noFill/>
          </a:ln>
        </p:spPr>
      </p:pic>
      <p:sp>
        <p:nvSpPr>
          <p:cNvPr id="6" name="Google Shape;194;p33">
            <a:extLst>
              <a:ext uri="{FF2B5EF4-FFF2-40B4-BE49-F238E27FC236}">
                <a16:creationId xmlns:a16="http://schemas.microsoft.com/office/drawing/2014/main" id="{3A456739-C79F-6063-9547-60C376F37EB9}"/>
              </a:ext>
            </a:extLst>
          </p:cNvPr>
          <p:cNvSpPr txBox="1"/>
          <p:nvPr/>
        </p:nvSpPr>
        <p:spPr>
          <a:xfrm>
            <a:off x="6901991" y="2566152"/>
            <a:ext cx="2304000" cy="324000"/>
          </a:xfrm>
          <a:prstGeom prst="rect">
            <a:avLst/>
          </a:prstGeom>
          <a:noFill/>
          <a:ln>
            <a:noFill/>
          </a:ln>
        </p:spPr>
        <p:txBody>
          <a:bodyPr spcFirstLastPara="1" wrap="square" lIns="121900" tIns="121900" rIns="121900" bIns="121900" anchor="t" anchorCtr="0">
            <a:noAutofit/>
          </a:bodyPr>
          <a:lstStyle/>
          <a:p>
            <a:r>
              <a:rPr lang="en" sz="2400" u="sng" dirty="0">
                <a:solidFill>
                  <a:schemeClr val="hlink"/>
                </a:solidFill>
                <a:hlinkClick r:id="rId3"/>
              </a:rPr>
              <a:t>Economic</a:t>
            </a:r>
            <a:endParaRPr sz="2400" dirty="0"/>
          </a:p>
          <a:p>
            <a:r>
              <a:rPr lang="en" sz="2400" u="sng" dirty="0">
                <a:solidFill>
                  <a:schemeClr val="hlink"/>
                </a:solidFill>
                <a:hlinkClick r:id="rId3"/>
              </a:rPr>
              <a:t>Times</a:t>
            </a:r>
            <a:endParaRPr sz="2400" dirty="0"/>
          </a:p>
        </p:txBody>
      </p:sp>
      <p:pic>
        <p:nvPicPr>
          <p:cNvPr id="8" name="Google Shape;196;p33">
            <a:extLst>
              <a:ext uri="{FF2B5EF4-FFF2-40B4-BE49-F238E27FC236}">
                <a16:creationId xmlns:a16="http://schemas.microsoft.com/office/drawing/2014/main" id="{71AD0903-150B-26D5-2066-0B5F7CEFE07D}"/>
              </a:ext>
            </a:extLst>
          </p:cNvPr>
          <p:cNvPicPr preferRelativeResize="0"/>
          <p:nvPr/>
        </p:nvPicPr>
        <p:blipFill>
          <a:blip r:embed="rId4">
            <a:alphaModFix/>
          </a:blip>
          <a:stretch>
            <a:fillRect/>
          </a:stretch>
        </p:blipFill>
        <p:spPr>
          <a:xfrm>
            <a:off x="2652400" y="4073200"/>
            <a:ext cx="3274133" cy="2455600"/>
          </a:xfrm>
          <a:prstGeom prst="rect">
            <a:avLst/>
          </a:prstGeom>
          <a:noFill/>
          <a:ln>
            <a:noFill/>
          </a:ln>
        </p:spPr>
      </p:pic>
      <p:sp>
        <p:nvSpPr>
          <p:cNvPr id="9" name="Google Shape;197;p33">
            <a:extLst>
              <a:ext uri="{FF2B5EF4-FFF2-40B4-BE49-F238E27FC236}">
                <a16:creationId xmlns:a16="http://schemas.microsoft.com/office/drawing/2014/main" id="{82398034-7425-391B-ED40-38F6B86EB7EF}"/>
              </a:ext>
            </a:extLst>
          </p:cNvPr>
          <p:cNvSpPr txBox="1"/>
          <p:nvPr/>
        </p:nvSpPr>
        <p:spPr>
          <a:xfrm>
            <a:off x="727251" y="5696825"/>
            <a:ext cx="2034000" cy="324000"/>
          </a:xfrm>
          <a:prstGeom prst="rect">
            <a:avLst/>
          </a:prstGeom>
          <a:noFill/>
          <a:ln>
            <a:noFill/>
          </a:ln>
        </p:spPr>
        <p:txBody>
          <a:bodyPr spcFirstLastPara="1" wrap="square" lIns="121900" tIns="121900" rIns="121900" bIns="121900" anchor="t" anchorCtr="0">
            <a:noAutofit/>
          </a:bodyPr>
          <a:lstStyle/>
          <a:p>
            <a:r>
              <a:rPr lang="en" sz="2400" u="sng" dirty="0">
                <a:solidFill>
                  <a:schemeClr val="hlink"/>
                </a:solidFill>
                <a:hlinkClick r:id="rId5"/>
              </a:rPr>
              <a:t>Smithsonian</a:t>
            </a:r>
            <a:endParaRPr sz="2400" dirty="0"/>
          </a:p>
        </p:txBody>
      </p:sp>
    </p:spTree>
    <p:extLst>
      <p:ext uri="{BB962C8B-B14F-4D97-AF65-F5344CB8AC3E}">
        <p14:creationId xmlns:p14="http://schemas.microsoft.com/office/powerpoint/2010/main" val="4019061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D56B1-7708-04BA-036C-704F5B7E1C15}"/>
              </a:ext>
            </a:extLst>
          </p:cNvPr>
          <p:cNvSpPr>
            <a:spLocks noGrp="1"/>
          </p:cNvSpPr>
          <p:nvPr>
            <p:ph type="title"/>
          </p:nvPr>
        </p:nvSpPr>
        <p:spPr>
          <a:xfrm>
            <a:off x="379856" y="620272"/>
            <a:ext cx="11029616" cy="1188720"/>
          </a:xfrm>
        </p:spPr>
        <p:txBody>
          <a:bodyPr/>
          <a:lstStyle/>
          <a:p>
            <a:r>
              <a:rPr lang="en-US" cap="none" dirty="0" err="1"/>
              <a:t>BioPiracy</a:t>
            </a:r>
            <a:r>
              <a:rPr lang="en-US" cap="none" dirty="0"/>
              <a:t>, Traditional Knowledge &amp; Natural Resources</a:t>
            </a:r>
          </a:p>
        </p:txBody>
      </p:sp>
      <p:sp>
        <p:nvSpPr>
          <p:cNvPr id="3" name="Content Placeholder 2">
            <a:extLst>
              <a:ext uri="{FF2B5EF4-FFF2-40B4-BE49-F238E27FC236}">
                <a16:creationId xmlns:a16="http://schemas.microsoft.com/office/drawing/2014/main" id="{EFD3958B-341E-A4DF-6CAE-1A7844CFF63A}"/>
              </a:ext>
            </a:extLst>
          </p:cNvPr>
          <p:cNvSpPr>
            <a:spLocks noGrp="1"/>
          </p:cNvSpPr>
          <p:nvPr>
            <p:ph idx="1"/>
          </p:nvPr>
        </p:nvSpPr>
        <p:spPr>
          <a:xfrm>
            <a:off x="581192" y="1885869"/>
            <a:ext cx="5408546" cy="4619962"/>
          </a:xfrm>
        </p:spPr>
        <p:txBody>
          <a:bodyPr>
            <a:normAutofit fontScale="62500" lnSpcReduction="20000"/>
          </a:bodyPr>
          <a:lstStyle/>
          <a:p>
            <a:pPr marL="0" indent="0" rtl="0">
              <a:spcBef>
                <a:spcPts val="0"/>
              </a:spcBef>
              <a:spcAft>
                <a:spcPts val="0"/>
              </a:spcAft>
              <a:buNone/>
            </a:pPr>
            <a:r>
              <a:rPr lang="en-US" sz="1800" b="0" i="0" u="none" strike="noStrike" dirty="0">
                <a:solidFill>
                  <a:srgbClr val="595959"/>
                </a:solidFill>
                <a:effectLst/>
                <a:latin typeface="Arial" panose="020B0604020202020204" pitchFamily="34" charset="0"/>
              </a:rPr>
              <a:t>What about our genes? </a:t>
            </a:r>
            <a:br>
              <a:rPr lang="en-US" sz="1800" b="0" i="0" u="none" strike="noStrike" dirty="0">
                <a:solidFill>
                  <a:srgbClr val="595959"/>
                </a:solidFill>
                <a:effectLst/>
                <a:latin typeface="Arial" panose="020B0604020202020204" pitchFamily="34" charset="0"/>
              </a:rPr>
            </a:br>
            <a:endParaRPr lang="en-US" b="0" dirty="0">
              <a:effectLst/>
            </a:endParaRPr>
          </a:p>
          <a:p>
            <a:pPr fontAlgn="base">
              <a:spcBef>
                <a:spcPts val="0"/>
              </a:spcBef>
              <a:spcAft>
                <a:spcPts val="0"/>
              </a:spcAft>
            </a:pPr>
            <a:r>
              <a:rPr lang="en-US" sz="1800" b="1" i="0" u="none" strike="noStrike" dirty="0">
                <a:solidFill>
                  <a:srgbClr val="595959"/>
                </a:solidFill>
                <a:effectLst/>
                <a:latin typeface="Arial" panose="020B0604020202020204" pitchFamily="34" charset="0"/>
              </a:rPr>
              <a:t>Molecular Pathology v. Myriad Genetics, Inc (2013) - The US Supreme Court say human genes cannot be patented in the US because DNA is a product of nature. </a:t>
            </a:r>
            <a:r>
              <a:rPr lang="en-US" sz="1800" b="1" i="0" u="sng" strike="noStrike" dirty="0">
                <a:solidFill>
                  <a:srgbClr val="0097A7"/>
                </a:solidFill>
                <a:effectLst/>
                <a:latin typeface="Arial" panose="020B0604020202020204" pitchFamily="34" charset="0"/>
                <a:hlinkClick r:id="rId2"/>
              </a:rPr>
              <a:t>(NIH)</a:t>
            </a:r>
            <a:endParaRPr lang="en-US" sz="1800" b="1" i="0" u="none" strike="noStrike" dirty="0">
              <a:solidFill>
                <a:srgbClr val="595959"/>
              </a:solidFill>
              <a:effectLst/>
              <a:latin typeface="Arial" panose="020B0604020202020204" pitchFamily="34" charset="0"/>
            </a:endParaRPr>
          </a:p>
          <a:p>
            <a:pPr fontAlgn="base">
              <a:spcBef>
                <a:spcPts val="0"/>
              </a:spcBef>
              <a:spcAft>
                <a:spcPts val="0"/>
              </a:spcAft>
            </a:pPr>
            <a:r>
              <a:rPr lang="en-US" sz="1800" b="0" i="0" u="none" strike="noStrike" dirty="0">
                <a:solidFill>
                  <a:srgbClr val="595959"/>
                </a:solidFill>
                <a:effectLst/>
                <a:latin typeface="Arial" panose="020B0604020202020204" pitchFamily="34" charset="0"/>
              </a:rPr>
              <a:t>However, DNA </a:t>
            </a:r>
            <a:r>
              <a:rPr lang="en-US" sz="1800" b="0" i="1" u="none" strike="noStrike" dirty="0">
                <a:solidFill>
                  <a:srgbClr val="595959"/>
                </a:solidFill>
                <a:effectLst/>
                <a:latin typeface="Arial" panose="020B0604020202020204" pitchFamily="34" charset="0"/>
              </a:rPr>
              <a:t>manipulated in a lab </a:t>
            </a:r>
            <a:r>
              <a:rPr lang="en-US" sz="1800" b="0" i="0" u="none" strike="noStrike" dirty="0">
                <a:solidFill>
                  <a:srgbClr val="595959"/>
                </a:solidFill>
                <a:effectLst/>
                <a:latin typeface="Arial" panose="020B0604020202020204" pitchFamily="34" charset="0"/>
              </a:rPr>
              <a:t>can be patented because DNA sequences altered by humans are not found in nature </a:t>
            </a:r>
            <a:r>
              <a:rPr lang="en-US" sz="1800" b="0" i="0" u="sng" strike="noStrike" dirty="0">
                <a:solidFill>
                  <a:srgbClr val="0097A7"/>
                </a:solidFill>
                <a:effectLst/>
                <a:latin typeface="Arial" panose="020B0604020202020204" pitchFamily="34" charset="0"/>
                <a:hlinkClick r:id="rId2"/>
              </a:rPr>
              <a:t>(NIH)</a:t>
            </a:r>
            <a:endParaRPr lang="en-US" sz="1800" b="0" i="0" u="sng" strike="noStrike" dirty="0">
              <a:solidFill>
                <a:srgbClr val="0097A7"/>
              </a:solidFill>
              <a:effectLst/>
              <a:latin typeface="Arial" panose="020B0604020202020204" pitchFamily="34" charset="0"/>
            </a:endParaRPr>
          </a:p>
          <a:p>
            <a:pPr marL="0" indent="0" fontAlgn="base">
              <a:spcBef>
                <a:spcPts val="0"/>
              </a:spcBef>
              <a:spcAft>
                <a:spcPts val="0"/>
              </a:spcAft>
              <a:buNone/>
            </a:pPr>
            <a:endParaRPr lang="en-US" sz="1800" b="0" i="0" u="none" strike="noStrike" dirty="0">
              <a:solidFill>
                <a:srgbClr val="595959"/>
              </a:solidFill>
              <a:effectLst/>
              <a:latin typeface="Arial" panose="020B0604020202020204" pitchFamily="34" charset="0"/>
            </a:endParaRPr>
          </a:p>
          <a:p>
            <a:pPr fontAlgn="base">
              <a:spcBef>
                <a:spcPts val="0"/>
              </a:spcBef>
              <a:spcAft>
                <a:spcPts val="0"/>
              </a:spcAft>
            </a:pPr>
            <a:r>
              <a:rPr lang="en-US" sz="1800" b="0" i="0" u="none" strike="noStrike" dirty="0">
                <a:solidFill>
                  <a:srgbClr val="595959"/>
                </a:solidFill>
                <a:effectLst/>
                <a:latin typeface="Arial" panose="020B0604020202020204" pitchFamily="34" charset="0"/>
              </a:rPr>
              <a:t>John Moore - Moore’s spleen was removed by Dr. David </a:t>
            </a:r>
            <a:r>
              <a:rPr lang="en-US" sz="1800" b="0" i="0" u="none" strike="noStrike" dirty="0" err="1">
                <a:solidFill>
                  <a:srgbClr val="595959"/>
                </a:solidFill>
                <a:effectLst/>
                <a:latin typeface="Arial" panose="020B0604020202020204" pitchFamily="34" charset="0"/>
              </a:rPr>
              <a:t>Golde</a:t>
            </a:r>
            <a:r>
              <a:rPr lang="en-US" sz="1800" b="0" i="0" u="none" strike="noStrike" dirty="0">
                <a:solidFill>
                  <a:srgbClr val="595959"/>
                </a:solidFill>
                <a:effectLst/>
                <a:latin typeface="Arial" panose="020B0604020202020204" pitchFamily="34" charset="0"/>
              </a:rPr>
              <a:t> to slow progress of hairy-cell leukemia. Moore signed a consent form authorizing surgery. The doctors created a cell line from the cells extracted from Moore’s spleen. Moore was not informed. The cell line was patented in 1984. The California Supreme Court rejected Moore’s ownership claim as he was not one of the inventors, and there is no interested in discharged body tissues. However, the court did say a doctor has a “fiduciary duty” to inform a patient of any economic or personal interest in studying the patient’s tissues. (</a:t>
            </a:r>
            <a:r>
              <a:rPr lang="en-US" sz="1800" b="0" i="0" u="sng" strike="noStrike" dirty="0">
                <a:solidFill>
                  <a:srgbClr val="0097A7"/>
                </a:solidFill>
                <a:effectLst/>
                <a:latin typeface="Arial" panose="020B0604020202020204" pitchFamily="34" charset="0"/>
                <a:hlinkClick r:id="rId3"/>
              </a:rPr>
              <a:t>WIPO</a:t>
            </a:r>
            <a:r>
              <a:rPr lang="en-US" sz="1800" b="0" i="0" u="none" strike="noStrike" dirty="0">
                <a:solidFill>
                  <a:srgbClr val="595959"/>
                </a:solidFill>
                <a:effectLst/>
                <a:latin typeface="Arial" panose="020B0604020202020204" pitchFamily="34" charset="0"/>
              </a:rPr>
              <a:t>)</a:t>
            </a:r>
          </a:p>
          <a:p>
            <a:pPr fontAlgn="base">
              <a:spcBef>
                <a:spcPts val="0"/>
              </a:spcBef>
              <a:spcAft>
                <a:spcPts val="0"/>
              </a:spcAft>
            </a:pPr>
            <a:r>
              <a:rPr lang="en-US" sz="1800" b="0" i="0" u="none" strike="noStrike" dirty="0">
                <a:solidFill>
                  <a:srgbClr val="595959"/>
                </a:solidFill>
                <a:effectLst/>
                <a:latin typeface="Arial" panose="020B0604020202020204" pitchFamily="34" charset="0"/>
              </a:rPr>
              <a:t>The </a:t>
            </a:r>
            <a:r>
              <a:rPr lang="en-US" sz="1800" b="0" i="0" u="none" strike="noStrike" dirty="0" err="1">
                <a:solidFill>
                  <a:srgbClr val="595959"/>
                </a:solidFill>
                <a:effectLst/>
                <a:latin typeface="Arial" panose="020B0604020202020204" pitchFamily="34" charset="0"/>
              </a:rPr>
              <a:t>Hagahai</a:t>
            </a:r>
            <a:r>
              <a:rPr lang="en-US" sz="1800" b="0" i="0" u="none" strike="noStrike" dirty="0">
                <a:solidFill>
                  <a:srgbClr val="595959"/>
                </a:solidFill>
                <a:effectLst/>
                <a:latin typeface="Arial" panose="020B0604020202020204" pitchFamily="34" charset="0"/>
              </a:rPr>
              <a:t> people of Papua New Guinea sought help for a disease. Researchers discovered they had a gene that predisposes humans to leukemia, which led to a potential vaccine for certain types of leukemia. The NIH sought a patent on a cell line developed from a </a:t>
            </a:r>
            <a:r>
              <a:rPr lang="en-US" sz="1800" b="0" i="0" u="none" strike="noStrike" dirty="0" err="1">
                <a:solidFill>
                  <a:srgbClr val="595959"/>
                </a:solidFill>
                <a:effectLst/>
                <a:latin typeface="Arial" panose="020B0604020202020204" pitchFamily="34" charset="0"/>
              </a:rPr>
              <a:t>Hagahai</a:t>
            </a:r>
            <a:r>
              <a:rPr lang="en-US" sz="1800" b="0" i="0" u="none" strike="noStrike" dirty="0">
                <a:solidFill>
                  <a:srgbClr val="595959"/>
                </a:solidFill>
                <a:effectLst/>
                <a:latin typeface="Arial" panose="020B0604020202020204" pitchFamily="34" charset="0"/>
              </a:rPr>
              <a:t> donor. The patent was later abandoned, but was controversial with regard to whether the donor had consented or should have consented to the creation of the cell line. (</a:t>
            </a:r>
            <a:r>
              <a:rPr lang="en-US" sz="1800" b="0" i="0" u="sng" strike="noStrike" dirty="0">
                <a:solidFill>
                  <a:srgbClr val="0097A7"/>
                </a:solidFill>
                <a:effectLst/>
                <a:latin typeface="Arial" panose="020B0604020202020204" pitchFamily="34" charset="0"/>
                <a:hlinkClick r:id="rId3"/>
              </a:rPr>
              <a:t>WIPO</a:t>
            </a:r>
            <a:r>
              <a:rPr lang="en-US" sz="1800" b="0" i="0" u="none" strike="noStrike" dirty="0">
                <a:solidFill>
                  <a:srgbClr val="595959"/>
                </a:solidFill>
                <a:effectLst/>
                <a:latin typeface="Arial" panose="020B0604020202020204" pitchFamily="34" charset="0"/>
              </a:rPr>
              <a:t>)</a:t>
            </a:r>
          </a:p>
        </p:txBody>
      </p:sp>
      <p:pic>
        <p:nvPicPr>
          <p:cNvPr id="4098" name="Picture 2" descr="Gene patents: The case of Myriad Genetics shows the dangers of overly  protecting intellectual property rights.">
            <a:extLst>
              <a:ext uri="{FF2B5EF4-FFF2-40B4-BE49-F238E27FC236}">
                <a16:creationId xmlns:a16="http://schemas.microsoft.com/office/drawing/2014/main" id="{08615DD3-F7C1-DF31-B1B4-F591D8DD3A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7808" y="2382360"/>
            <a:ext cx="5410200" cy="32956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A5470EF-1012-9484-9CDA-188CCB5ECA84}"/>
              </a:ext>
            </a:extLst>
          </p:cNvPr>
          <p:cNvSpPr txBox="1"/>
          <p:nvPr/>
        </p:nvSpPr>
        <p:spPr>
          <a:xfrm>
            <a:off x="10198251" y="5678010"/>
            <a:ext cx="3598877" cy="370279"/>
          </a:xfrm>
          <a:prstGeom prst="rect">
            <a:avLst/>
          </a:prstGeom>
          <a:noFill/>
        </p:spPr>
        <p:txBody>
          <a:bodyPr wrap="square" rtlCol="0">
            <a:spAutoFit/>
          </a:bodyPr>
          <a:lstStyle/>
          <a:p>
            <a:r>
              <a:rPr lang="en-US" dirty="0">
                <a:hlinkClick r:id="rId5"/>
              </a:rPr>
              <a:t>From Slate.com</a:t>
            </a:r>
            <a:endParaRPr lang="en-US" dirty="0"/>
          </a:p>
        </p:txBody>
      </p:sp>
    </p:spTree>
    <p:extLst>
      <p:ext uri="{BB962C8B-B14F-4D97-AF65-F5344CB8AC3E}">
        <p14:creationId xmlns:p14="http://schemas.microsoft.com/office/powerpoint/2010/main" val="2989063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17;p36">
            <a:extLst>
              <a:ext uri="{FF2B5EF4-FFF2-40B4-BE49-F238E27FC236}">
                <a16:creationId xmlns:a16="http://schemas.microsoft.com/office/drawing/2014/main" id="{EC811EE1-3E16-69D7-88BC-E5783B02BB48}"/>
              </a:ext>
            </a:extLst>
          </p:cNvPr>
          <p:cNvSpPr txBox="1">
            <a:spLocks noGrp="1"/>
          </p:cNvSpPr>
          <p:nvPr/>
        </p:nvSpPr>
        <p:spPr>
          <a:xfrm>
            <a:off x="7249800" y="2117100"/>
            <a:ext cx="3216300" cy="3415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marL="0" lvl="0" indent="0" algn="ctr" rtl="0">
              <a:spcBef>
                <a:spcPts val="0"/>
              </a:spcBef>
              <a:spcAft>
                <a:spcPts val="0"/>
              </a:spcAft>
              <a:buNone/>
            </a:pPr>
            <a:r>
              <a:rPr lang="en" sz="2400"/>
              <a:t>Who owns ancient art? The country (or modern equivalent) that created it? The country where it is found? The archaeologist who digs it up?</a:t>
            </a:r>
            <a:endParaRPr sz="2400"/>
          </a:p>
        </p:txBody>
      </p:sp>
      <p:pic>
        <p:nvPicPr>
          <p:cNvPr id="5" name="Google Shape;218;p36">
            <a:extLst>
              <a:ext uri="{FF2B5EF4-FFF2-40B4-BE49-F238E27FC236}">
                <a16:creationId xmlns:a16="http://schemas.microsoft.com/office/drawing/2014/main" id="{5A17A815-9F4E-DEBD-9D2B-0DD137B5DE77}"/>
              </a:ext>
            </a:extLst>
          </p:cNvPr>
          <p:cNvPicPr preferRelativeResize="0"/>
          <p:nvPr/>
        </p:nvPicPr>
        <p:blipFill>
          <a:blip r:embed="rId2">
            <a:alphaModFix/>
          </a:blip>
          <a:stretch>
            <a:fillRect/>
          </a:stretch>
        </p:blipFill>
        <p:spPr>
          <a:xfrm>
            <a:off x="1725900" y="1081500"/>
            <a:ext cx="5311200" cy="2984894"/>
          </a:xfrm>
          <a:prstGeom prst="rect">
            <a:avLst/>
          </a:prstGeom>
          <a:noFill/>
          <a:ln>
            <a:noFill/>
          </a:ln>
        </p:spPr>
      </p:pic>
      <p:pic>
        <p:nvPicPr>
          <p:cNvPr id="6" name="Google Shape;219;p36">
            <a:extLst>
              <a:ext uri="{FF2B5EF4-FFF2-40B4-BE49-F238E27FC236}">
                <a16:creationId xmlns:a16="http://schemas.microsoft.com/office/drawing/2014/main" id="{72D1857C-B391-11A7-0777-C6C70F77DFB9}"/>
              </a:ext>
            </a:extLst>
          </p:cNvPr>
          <p:cNvPicPr preferRelativeResize="0"/>
          <p:nvPr/>
        </p:nvPicPr>
        <p:blipFill>
          <a:blip r:embed="rId3">
            <a:alphaModFix/>
          </a:blip>
          <a:stretch>
            <a:fillRect/>
          </a:stretch>
        </p:blipFill>
        <p:spPr>
          <a:xfrm>
            <a:off x="2031900" y="3273175"/>
            <a:ext cx="3951600" cy="2579525"/>
          </a:xfrm>
          <a:prstGeom prst="rect">
            <a:avLst/>
          </a:prstGeom>
          <a:noFill/>
          <a:ln>
            <a:noFill/>
          </a:ln>
        </p:spPr>
      </p:pic>
      <p:sp>
        <p:nvSpPr>
          <p:cNvPr id="7" name="Google Shape;220;p36">
            <a:extLst>
              <a:ext uri="{FF2B5EF4-FFF2-40B4-BE49-F238E27FC236}">
                <a16:creationId xmlns:a16="http://schemas.microsoft.com/office/drawing/2014/main" id="{60D2678F-F7BC-5301-13C9-5BB2B2199D66}"/>
              </a:ext>
            </a:extLst>
          </p:cNvPr>
          <p:cNvSpPr txBox="1"/>
          <p:nvPr/>
        </p:nvSpPr>
        <p:spPr>
          <a:xfrm>
            <a:off x="6024600" y="5532600"/>
            <a:ext cx="2200500" cy="324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a:t>Elgin marbles - </a:t>
            </a:r>
            <a:r>
              <a:rPr lang="en" u="sng">
                <a:solidFill>
                  <a:schemeClr val="hlink"/>
                </a:solidFill>
                <a:hlinkClick r:id="rId4"/>
              </a:rPr>
              <a:t>Time</a:t>
            </a:r>
            <a:endParaRPr/>
          </a:p>
        </p:txBody>
      </p:sp>
      <p:sp>
        <p:nvSpPr>
          <p:cNvPr id="8" name="Google Shape;221;p36">
            <a:extLst>
              <a:ext uri="{FF2B5EF4-FFF2-40B4-BE49-F238E27FC236}">
                <a16:creationId xmlns:a16="http://schemas.microsoft.com/office/drawing/2014/main" id="{8D9A0F5F-8751-02BA-BBD6-69995EF73973}"/>
              </a:ext>
            </a:extLst>
          </p:cNvPr>
          <p:cNvSpPr txBox="1"/>
          <p:nvPr/>
        </p:nvSpPr>
        <p:spPr>
          <a:xfrm>
            <a:off x="7064100" y="1001400"/>
            <a:ext cx="3402000" cy="324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a:t>Dahomey art, now located in Paris. </a:t>
            </a:r>
            <a:r>
              <a:rPr lang="en" u="sng">
                <a:solidFill>
                  <a:schemeClr val="hlink"/>
                </a:solidFill>
                <a:hlinkClick r:id="rId5"/>
              </a:rPr>
              <a:t>NPR</a:t>
            </a:r>
            <a:endParaRPr/>
          </a:p>
        </p:txBody>
      </p:sp>
    </p:spTree>
    <p:extLst>
      <p:ext uri="{BB962C8B-B14F-4D97-AF65-F5344CB8AC3E}">
        <p14:creationId xmlns:p14="http://schemas.microsoft.com/office/powerpoint/2010/main" val="1400664566"/>
      </p:ext>
    </p:extLst>
  </p:cSld>
  <p:clrMapOvr>
    <a:masterClrMapping/>
  </p:clrMapOvr>
</p:sld>
</file>

<file path=ppt/theme/theme1.xml><?xml version="1.0" encoding="utf-8"?>
<a:theme xmlns:a="http://schemas.openxmlformats.org/drawingml/2006/main" name="DividendVTI">
  <a:themeElements>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D2D995-20F0-4C14-BF62-1248AB4B484D}">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BB3242A4-1E6A-4E02-809C-4A24066EC01D}">
  <ds:schemaRefs>
    <ds:schemaRef ds:uri="http://schemas.microsoft.com/sharepoint/v3/contenttype/forms"/>
  </ds:schemaRefs>
</ds:datastoreItem>
</file>

<file path=customXml/itemProps3.xml><?xml version="1.0" encoding="utf-8"?>
<ds:datastoreItem xmlns:ds="http://schemas.openxmlformats.org/officeDocument/2006/customXml" ds:itemID="{965255AC-12AC-4323-AA35-9BAC798B66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{312B181C-5459-40BB-BAEA-33986B69A1AD}tf67061901_win32</Template>
  <TotalTime>160</TotalTime>
  <Words>2686</Words>
  <Application>Microsoft Office PowerPoint</Application>
  <PresentationFormat>Widescreen</PresentationFormat>
  <Paragraphs>230</Paragraphs>
  <Slides>25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Franklin Gothic Book</vt:lpstr>
      <vt:lpstr>Franklin Gothic Demi</vt:lpstr>
      <vt:lpstr>Freight Pro</vt:lpstr>
      <vt:lpstr>Gill Sans MT</vt:lpstr>
      <vt:lpstr>Wingdings 2</vt:lpstr>
      <vt:lpstr>DividendVTI</vt:lpstr>
      <vt:lpstr>Ethics of Information</vt:lpstr>
      <vt:lpstr>What Is Information Ethics?</vt:lpstr>
      <vt:lpstr>Intellectual Property </vt:lpstr>
      <vt:lpstr>Intellectual Property </vt:lpstr>
      <vt:lpstr>BioPiracy, Traditional Knowledge &amp; Natural Resources</vt:lpstr>
      <vt:lpstr>BioPiracy, Traditional Knowledge &amp; Natural Resources</vt:lpstr>
      <vt:lpstr>PowerPoint Presentation</vt:lpstr>
      <vt:lpstr>BioPiracy, Traditional Knowledge &amp; Natural Resources</vt:lpstr>
      <vt:lpstr>PowerPoint Presentation</vt:lpstr>
      <vt:lpstr>Ethics in Research </vt:lpstr>
      <vt:lpstr>PowerPoint Presentation</vt:lpstr>
      <vt:lpstr>Ethics in Research </vt:lpstr>
      <vt:lpstr>Ethics in Research </vt:lpstr>
      <vt:lpstr>Filter Bubbles</vt:lpstr>
      <vt:lpstr>Algorithms </vt:lpstr>
      <vt:lpstr>Algorithms </vt:lpstr>
      <vt:lpstr>Manipulation – Google Bombs</vt:lpstr>
      <vt:lpstr>Privacy – What Does Google Know? </vt:lpstr>
      <vt:lpstr>PowerPoint Presentation</vt:lpstr>
      <vt:lpstr>PowerPoint Presentation</vt:lpstr>
      <vt:lpstr>PowerPoint Presentation</vt:lpstr>
      <vt:lpstr>PowerPoint Presentation</vt:lpstr>
      <vt:lpstr>PowerPoint Presentation</vt:lpstr>
      <vt:lpstr>Other Issues</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Ethics of Information</dc:title>
  <dc:creator>Lisa Hoover</dc:creator>
  <cp:lastModifiedBy>Lisa Hoover</cp:lastModifiedBy>
  <cp:revision>28</cp:revision>
  <dcterms:created xsi:type="dcterms:W3CDTF">2022-10-18T14:16:56Z</dcterms:created>
  <dcterms:modified xsi:type="dcterms:W3CDTF">2022-10-18T16:57:28Z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