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1"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E2A772-5B67-4B4C-9EA2-75EE806E81B8}"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353150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2A772-5B67-4B4C-9EA2-75EE806E81B8}"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263407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2A772-5B67-4B4C-9EA2-75EE806E81B8}"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191334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p:cNvSpPr>
            <a:spLocks noGrp="1"/>
          </p:cNvSpPr>
          <p:nvPr>
            <p:ph type="ctrTitle"/>
          </p:nvPr>
        </p:nvSpPr>
        <p:spPr>
          <a:xfrm>
            <a:off x="1058669" y="854538"/>
            <a:ext cx="4567608" cy="3566160"/>
          </a:xfrm>
        </p:spPr>
        <p:txBody>
          <a:bodyPr anchor="b">
            <a:normAutofit/>
          </a:bodyPr>
          <a:lstStyle>
            <a:lvl1pPr algn="l">
              <a:lnSpc>
                <a:spcPct val="90000"/>
              </a:lnSpc>
              <a:defRPr sz="5400" spc="-5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061440" y="4429842"/>
            <a:ext cx="4567608" cy="1143000"/>
          </a:xfrm>
        </p:spPr>
        <p:txBody>
          <a:bodyPr lIns="91440" rIns="9144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subtitle</a:t>
            </a:r>
          </a:p>
        </p:txBody>
      </p:sp>
      <p:sp>
        <p:nvSpPr>
          <p:cNvPr id="12" name="Picture Placeholder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a:noAutofit/>
          </a:bodyPr>
          <a:lstStyle/>
          <a:p>
            <a:r>
              <a:rPr lang="en-US" smtClean="0"/>
              <a:t>Click icon to add picture</a:t>
            </a:r>
            <a:endParaRPr lang="en-US" dirty="0"/>
          </a:p>
        </p:txBody>
      </p:sp>
      <p:sp>
        <p:nvSpPr>
          <p:cNvPr id="14" name="Triangle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070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2A772-5B67-4B4C-9EA2-75EE806E81B8}"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105312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E2A772-5B67-4B4C-9EA2-75EE806E81B8}"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231806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E2A772-5B67-4B4C-9EA2-75EE806E81B8}"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364456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E2A772-5B67-4B4C-9EA2-75EE806E81B8}" type="datetimeFigureOut">
              <a:rPr lang="en-US" smtClean="0"/>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690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E2A772-5B67-4B4C-9EA2-75EE806E81B8}"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185751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2A772-5B67-4B4C-9EA2-75EE806E81B8}" type="datetimeFigureOut">
              <a:rPr lang="en-US" smtClean="0"/>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96517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E2A772-5B67-4B4C-9EA2-75EE806E81B8}"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198158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E2A772-5B67-4B4C-9EA2-75EE806E81B8}"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742FD-2949-40BF-9358-DA0B2996E966}" type="slidenum">
              <a:rPr lang="en-US" smtClean="0"/>
              <a:t>‹#›</a:t>
            </a:fld>
            <a:endParaRPr lang="en-US"/>
          </a:p>
        </p:txBody>
      </p:sp>
    </p:spTree>
    <p:extLst>
      <p:ext uri="{BB962C8B-B14F-4D97-AF65-F5344CB8AC3E}">
        <p14:creationId xmlns:p14="http://schemas.microsoft.com/office/powerpoint/2010/main" val="343612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2A772-5B67-4B4C-9EA2-75EE806E81B8}" type="datetimeFigureOut">
              <a:rPr lang="en-US" smtClean="0"/>
              <a:t>9/5/2022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742FD-2949-40BF-9358-DA0B2996E966}" type="slidenum">
              <a:rPr lang="en-US" smtClean="0"/>
              <a:t>‹#›</a:t>
            </a:fld>
            <a:endParaRPr lang="en-US"/>
          </a:p>
        </p:txBody>
      </p:sp>
    </p:spTree>
    <p:extLst>
      <p:ext uri="{BB962C8B-B14F-4D97-AF65-F5344CB8AC3E}">
        <p14:creationId xmlns:p14="http://schemas.microsoft.com/office/powerpoint/2010/main" val="270392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hoover@Clarkson.edu"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w.cornell.edu/wex/restatement_of_the_law" TargetMode="External"/><Relationship Id="rId2" Type="http://schemas.openxmlformats.org/officeDocument/2006/relationships/hyperlink" Target="https://guides.ll.georgetown.edu/secondary/treatis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DAC60D5D-D287-9B45-9F54-93A410AFF14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26899"/>
          <a:stretch/>
        </p:blipFill>
        <p:spPr>
          <a:xfrm>
            <a:off x="4672112" y="0"/>
            <a:ext cx="7519888" cy="6858000"/>
          </a:xfrm>
        </p:spPr>
      </p:pic>
      <p:sp>
        <p:nvSpPr>
          <p:cNvPr id="5" name="Title 4">
            <a:extLst>
              <a:ext uri="{FF2B5EF4-FFF2-40B4-BE49-F238E27FC236}">
                <a16:creationId xmlns:a16="http://schemas.microsoft.com/office/drawing/2014/main" id="{1E7C09F3-1BE8-0445-A3C4-9C100D32B8D9}"/>
              </a:ext>
            </a:extLst>
          </p:cNvPr>
          <p:cNvSpPr>
            <a:spLocks noGrp="1"/>
          </p:cNvSpPr>
          <p:nvPr>
            <p:ph type="ctrTitle"/>
          </p:nvPr>
        </p:nvSpPr>
        <p:spPr>
          <a:xfrm>
            <a:off x="1061440" y="-79935"/>
            <a:ext cx="6085594" cy="4509776"/>
          </a:xfrm>
        </p:spPr>
        <p:txBody>
          <a:bodyPr/>
          <a:lstStyle/>
          <a:p>
            <a:r>
              <a:rPr lang="en-US" dirty="0" smtClean="0"/>
              <a:t>LW 466</a:t>
            </a:r>
            <a:br>
              <a:rPr lang="en-US" dirty="0" smtClean="0"/>
            </a:br>
            <a:r>
              <a:rPr lang="en-US" dirty="0" err="1" smtClean="0"/>
              <a:t>NexisUni</a:t>
            </a:r>
            <a:endParaRPr lang="en-US" dirty="0"/>
          </a:p>
        </p:txBody>
      </p:sp>
      <p:sp>
        <p:nvSpPr>
          <p:cNvPr id="6" name="Subtitle 5">
            <a:extLst>
              <a:ext uri="{FF2B5EF4-FFF2-40B4-BE49-F238E27FC236}">
                <a16:creationId xmlns:a16="http://schemas.microsoft.com/office/drawing/2014/main" id="{C770EE27-FD77-894D-9D88-F5A548E1DCAF}"/>
              </a:ext>
            </a:extLst>
          </p:cNvPr>
          <p:cNvSpPr>
            <a:spLocks noGrp="1"/>
          </p:cNvSpPr>
          <p:nvPr>
            <p:ph type="subTitle" idx="1"/>
          </p:nvPr>
        </p:nvSpPr>
        <p:spPr>
          <a:xfrm>
            <a:off x="1061440" y="4429841"/>
            <a:ext cx="6085594" cy="1445441"/>
          </a:xfrm>
        </p:spPr>
        <p:txBody>
          <a:bodyPr>
            <a:normAutofit fontScale="85000" lnSpcReduction="20000"/>
          </a:bodyPr>
          <a:lstStyle/>
          <a:p>
            <a:r>
              <a:rPr lang="en-US" dirty="0" smtClean="0"/>
              <a:t>Lisa Hoover</a:t>
            </a:r>
          </a:p>
          <a:p>
            <a:r>
              <a:rPr lang="en-US" dirty="0" smtClean="0"/>
              <a:t>X3760</a:t>
            </a:r>
          </a:p>
          <a:p>
            <a:r>
              <a:rPr lang="en-US" dirty="0" smtClean="0">
                <a:hlinkClick r:id="rId3"/>
              </a:rPr>
              <a:t>lhoover@Clarkson.edu</a:t>
            </a:r>
            <a:endParaRPr lang="en-US" dirty="0" smtClean="0"/>
          </a:p>
          <a:p>
            <a:r>
              <a:rPr lang="en-US" dirty="0" smtClean="0"/>
              <a:t>ERC 1110</a:t>
            </a:r>
          </a:p>
          <a:p>
            <a:r>
              <a:rPr lang="en-US" dirty="0" smtClean="0"/>
              <a:t>Calendly.com/</a:t>
            </a:r>
            <a:r>
              <a:rPr lang="en-US" dirty="0" err="1" smtClean="0"/>
              <a:t>lisahoover</a:t>
            </a:r>
            <a:endParaRPr lang="en-US" dirty="0"/>
          </a:p>
        </p:txBody>
      </p:sp>
    </p:spTree>
    <p:extLst>
      <p:ext uri="{BB962C8B-B14F-4D97-AF65-F5344CB8AC3E}">
        <p14:creationId xmlns:p14="http://schemas.microsoft.com/office/powerpoint/2010/main" val="3177799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52099" y="61442"/>
            <a:ext cx="7887801" cy="6735115"/>
          </a:xfrm>
          <a:prstGeom prst="rect">
            <a:avLst/>
          </a:prstGeom>
        </p:spPr>
      </p:pic>
      <p:sp>
        <p:nvSpPr>
          <p:cNvPr id="6" name="Oval 5"/>
          <p:cNvSpPr/>
          <p:nvPr/>
        </p:nvSpPr>
        <p:spPr>
          <a:xfrm>
            <a:off x="1348740" y="4674870"/>
            <a:ext cx="9338310" cy="12948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5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170" y="-3519019"/>
            <a:ext cx="6147200" cy="7217341"/>
          </a:xfrm>
        </p:spPr>
        <p:txBody>
          <a:bodyPr/>
          <a:lstStyle/>
          <a:p>
            <a:r>
              <a:rPr lang="en-US" dirty="0" err="1" smtClean="0"/>
              <a:t>Shepardizing</a:t>
            </a:r>
            <a:endParaRPr lang="en-US" dirty="0"/>
          </a:p>
        </p:txBody>
      </p:sp>
      <p:sp>
        <p:nvSpPr>
          <p:cNvPr id="3" name="Subtitle 2"/>
          <p:cNvSpPr>
            <a:spLocks noGrp="1"/>
          </p:cNvSpPr>
          <p:nvPr>
            <p:ph type="subTitle" idx="1"/>
          </p:nvPr>
        </p:nvSpPr>
        <p:spPr>
          <a:xfrm>
            <a:off x="1187170" y="3698322"/>
            <a:ext cx="9385580" cy="3456858"/>
          </a:xfrm>
        </p:spPr>
        <p:txBody>
          <a:bodyPr>
            <a:normAutofit/>
          </a:bodyPr>
          <a:lstStyle/>
          <a:p>
            <a:r>
              <a:rPr lang="en-US" sz="2000" cap="none" dirty="0" err="1" smtClean="0"/>
              <a:t>Shepardizing</a:t>
            </a:r>
            <a:r>
              <a:rPr lang="en-US" sz="2000" cap="none" dirty="0" smtClean="0"/>
              <a:t> a case refers to using </a:t>
            </a:r>
            <a:r>
              <a:rPr lang="en-US" sz="2000" cap="none" dirty="0" err="1" smtClean="0"/>
              <a:t>sheaprd’s</a:t>
            </a:r>
            <a:r>
              <a:rPr lang="en-US" sz="2000" cap="none" dirty="0" smtClean="0"/>
              <a:t> citations (also known as a </a:t>
            </a:r>
            <a:r>
              <a:rPr lang="en-US" sz="2000" cap="none" dirty="0" err="1" smtClean="0"/>
              <a:t>citator</a:t>
            </a:r>
            <a:r>
              <a:rPr lang="en-US" sz="2000" cap="none" dirty="0" smtClean="0"/>
              <a:t>) to identify </a:t>
            </a:r>
            <a:r>
              <a:rPr lang="en-US" sz="2000" u="sng" cap="none" dirty="0" smtClean="0"/>
              <a:t>other cases or authorities that have discussed the case you are looking at</a:t>
            </a:r>
            <a:r>
              <a:rPr lang="en-US" sz="2000" cap="none" dirty="0" smtClean="0"/>
              <a:t>. You can use the process of </a:t>
            </a:r>
            <a:r>
              <a:rPr lang="en-US" sz="2000" cap="none" dirty="0" err="1" smtClean="0"/>
              <a:t>shepardizing</a:t>
            </a:r>
            <a:r>
              <a:rPr lang="en-US" sz="2000" cap="none" dirty="0" smtClean="0"/>
              <a:t> to determine your case’s </a:t>
            </a:r>
            <a:r>
              <a:rPr lang="en-US" sz="2000" u="sng" cap="none" dirty="0" smtClean="0"/>
              <a:t>current value as precedent</a:t>
            </a:r>
            <a:r>
              <a:rPr lang="en-US" sz="2000" cap="none" dirty="0" smtClean="0"/>
              <a:t>. In other words, it can help you determine whether a case is still “good law.” </a:t>
            </a:r>
            <a:endParaRPr lang="en-US" sz="2000" cap="none" dirty="0"/>
          </a:p>
        </p:txBody>
      </p:sp>
    </p:spTree>
    <p:extLst>
      <p:ext uri="{BB962C8B-B14F-4D97-AF65-F5344CB8AC3E}">
        <p14:creationId xmlns:p14="http://schemas.microsoft.com/office/powerpoint/2010/main" val="3172142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51093"/>
            <a:ext cx="12192000" cy="6186867"/>
          </a:xfrm>
          <a:prstGeom prst="rect">
            <a:avLst/>
          </a:prstGeom>
        </p:spPr>
      </p:pic>
      <p:sp>
        <p:nvSpPr>
          <p:cNvPr id="6" name="Rectangle 5"/>
          <p:cNvSpPr/>
          <p:nvPr/>
        </p:nvSpPr>
        <p:spPr>
          <a:xfrm>
            <a:off x="9165514" y="1428750"/>
            <a:ext cx="2607385" cy="5212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0390" y="2228850"/>
            <a:ext cx="525780" cy="6743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libapps.s3.amazonaws.com/accounts/137869/images/Signal_Indicato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42" y="3804664"/>
            <a:ext cx="4486275" cy="1952625"/>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8" name="Oval 7"/>
          <p:cNvSpPr/>
          <p:nvPr/>
        </p:nvSpPr>
        <p:spPr>
          <a:xfrm>
            <a:off x="8938260" y="4034790"/>
            <a:ext cx="2228850" cy="6515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354781" y="2251710"/>
            <a:ext cx="1812329" cy="6515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91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0070" y="653332"/>
            <a:ext cx="11017560" cy="5834193"/>
          </a:xfrm>
          <a:prstGeom prst="rect">
            <a:avLst/>
          </a:prstGeom>
        </p:spPr>
      </p:pic>
      <p:sp>
        <p:nvSpPr>
          <p:cNvPr id="6" name="Rectangle 5"/>
          <p:cNvSpPr/>
          <p:nvPr/>
        </p:nvSpPr>
        <p:spPr>
          <a:xfrm>
            <a:off x="330125" y="2777490"/>
            <a:ext cx="2515946" cy="38519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76016" y="3794760"/>
            <a:ext cx="6285154" cy="11772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76906" y="1262015"/>
            <a:ext cx="2223694" cy="11772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818413" y="2338235"/>
            <a:ext cx="10555173" cy="2181529"/>
          </a:xfrm>
          <a:prstGeom prst="rect">
            <a:avLst/>
          </a:prstGeom>
        </p:spPr>
      </p:pic>
      <p:sp>
        <p:nvSpPr>
          <p:cNvPr id="12" name="Oval 11"/>
          <p:cNvSpPr/>
          <p:nvPr/>
        </p:nvSpPr>
        <p:spPr>
          <a:xfrm>
            <a:off x="8249323" y="2777490"/>
            <a:ext cx="2223694" cy="8572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044253" y="4132945"/>
            <a:ext cx="2223694" cy="8572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1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9389" y="224346"/>
            <a:ext cx="2800741" cy="6363588"/>
          </a:xfrm>
          <a:prstGeom prst="rect">
            <a:avLst/>
          </a:prstGeom>
        </p:spPr>
      </p:pic>
      <p:pic>
        <p:nvPicPr>
          <p:cNvPr id="6" name="Picture 5"/>
          <p:cNvPicPr>
            <a:picLocks noChangeAspect="1"/>
          </p:cNvPicPr>
          <p:nvPr/>
        </p:nvPicPr>
        <p:blipFill>
          <a:blip r:embed="rId3"/>
          <a:stretch>
            <a:fillRect/>
          </a:stretch>
        </p:blipFill>
        <p:spPr>
          <a:xfrm>
            <a:off x="3890758" y="790191"/>
            <a:ext cx="2924583" cy="5506218"/>
          </a:xfrm>
          <a:prstGeom prst="rect">
            <a:avLst/>
          </a:prstGeom>
        </p:spPr>
      </p:pic>
      <p:pic>
        <p:nvPicPr>
          <p:cNvPr id="7" name="Picture 6"/>
          <p:cNvPicPr>
            <a:picLocks noChangeAspect="1"/>
          </p:cNvPicPr>
          <p:nvPr/>
        </p:nvPicPr>
        <p:blipFill>
          <a:blip r:embed="rId4"/>
          <a:stretch>
            <a:fillRect/>
          </a:stretch>
        </p:blipFill>
        <p:spPr>
          <a:xfrm>
            <a:off x="7184382" y="1095336"/>
            <a:ext cx="4658375" cy="552527"/>
          </a:xfrm>
          <a:prstGeom prst="rect">
            <a:avLst/>
          </a:prstGeom>
        </p:spPr>
      </p:pic>
      <p:pic>
        <p:nvPicPr>
          <p:cNvPr id="8" name="Picture 7"/>
          <p:cNvPicPr>
            <a:picLocks noChangeAspect="1"/>
          </p:cNvPicPr>
          <p:nvPr/>
        </p:nvPicPr>
        <p:blipFill>
          <a:blip r:embed="rId5"/>
          <a:stretch>
            <a:fillRect/>
          </a:stretch>
        </p:blipFill>
        <p:spPr>
          <a:xfrm>
            <a:off x="7184382" y="1834479"/>
            <a:ext cx="5134692" cy="514422"/>
          </a:xfrm>
          <a:prstGeom prst="rect">
            <a:avLst/>
          </a:prstGeom>
        </p:spPr>
      </p:pic>
      <p:pic>
        <p:nvPicPr>
          <p:cNvPr id="9" name="Picture 8"/>
          <p:cNvPicPr>
            <a:picLocks noChangeAspect="1"/>
          </p:cNvPicPr>
          <p:nvPr/>
        </p:nvPicPr>
        <p:blipFill>
          <a:blip r:embed="rId6"/>
          <a:stretch>
            <a:fillRect/>
          </a:stretch>
        </p:blipFill>
        <p:spPr>
          <a:xfrm>
            <a:off x="7184382" y="2535517"/>
            <a:ext cx="4867954" cy="409632"/>
          </a:xfrm>
          <a:prstGeom prst="rect">
            <a:avLst/>
          </a:prstGeom>
        </p:spPr>
      </p:pic>
      <p:pic>
        <p:nvPicPr>
          <p:cNvPr id="10" name="Picture 9"/>
          <p:cNvPicPr>
            <a:picLocks noChangeAspect="1"/>
          </p:cNvPicPr>
          <p:nvPr/>
        </p:nvPicPr>
        <p:blipFill>
          <a:blip r:embed="rId7"/>
          <a:stretch>
            <a:fillRect/>
          </a:stretch>
        </p:blipFill>
        <p:spPr>
          <a:xfrm>
            <a:off x="7184382" y="611492"/>
            <a:ext cx="4477375" cy="342948"/>
          </a:xfrm>
          <a:prstGeom prst="rect">
            <a:avLst/>
          </a:prstGeom>
        </p:spPr>
      </p:pic>
      <p:pic>
        <p:nvPicPr>
          <p:cNvPr id="11" name="Picture 10"/>
          <p:cNvPicPr>
            <a:picLocks noChangeAspect="1"/>
          </p:cNvPicPr>
          <p:nvPr/>
        </p:nvPicPr>
        <p:blipFill>
          <a:blip r:embed="rId8"/>
          <a:stretch>
            <a:fillRect/>
          </a:stretch>
        </p:blipFill>
        <p:spPr>
          <a:xfrm>
            <a:off x="7184382" y="3131765"/>
            <a:ext cx="2486372" cy="428685"/>
          </a:xfrm>
          <a:prstGeom prst="rect">
            <a:avLst/>
          </a:prstGeom>
        </p:spPr>
      </p:pic>
    </p:spTree>
    <p:extLst>
      <p:ext uri="{BB962C8B-B14F-4D97-AF65-F5344CB8AC3E}">
        <p14:creationId xmlns:p14="http://schemas.microsoft.com/office/powerpoint/2010/main" val="1549146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8670" y="569756"/>
            <a:ext cx="10544206" cy="5648682"/>
          </a:xfrm>
          <a:prstGeom prst="rect">
            <a:avLst/>
          </a:prstGeom>
        </p:spPr>
      </p:pic>
    </p:spTree>
    <p:extLst>
      <p:ext uri="{BB962C8B-B14F-4D97-AF65-F5344CB8AC3E}">
        <p14:creationId xmlns:p14="http://schemas.microsoft.com/office/powerpoint/2010/main" val="3906791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770100" y="-5313529"/>
            <a:ext cx="6147200" cy="72173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Secondary Sources</a:t>
            </a:r>
            <a:endParaRPr lang="en-US" dirty="0"/>
          </a:p>
        </p:txBody>
      </p:sp>
      <p:sp>
        <p:nvSpPr>
          <p:cNvPr id="3" name="Subtitle 3"/>
          <p:cNvSpPr txBox="1">
            <a:spLocks/>
          </p:cNvSpPr>
          <p:nvPr/>
        </p:nvSpPr>
        <p:spPr>
          <a:xfrm>
            <a:off x="1015720" y="1503762"/>
            <a:ext cx="9397010" cy="1143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solidFill>
                  <a:schemeClr val="bg1"/>
                </a:solidFill>
              </a:rPr>
              <a:t>What is a law review?</a:t>
            </a:r>
          </a:p>
          <a:p>
            <a:pPr marL="0" indent="0">
              <a:buNone/>
            </a:pPr>
            <a:r>
              <a:rPr lang="en-US" sz="1400" dirty="0" smtClean="0">
                <a:solidFill>
                  <a:schemeClr val="bg1"/>
                </a:solidFill>
              </a:rPr>
              <a:t>A law review is a scholarly journal, usually from a group of students at a law school, focusing on legal issues. Articles are generally written by experts in the field, including law professors, judge and other legal professionals. Law students may write “notes” or “comments” included in the law review. Law reviews are the primary means by which legal professionals engaged in scholarship and discussion of legal issues. </a:t>
            </a:r>
          </a:p>
          <a:p>
            <a:pPr marL="0" indent="0">
              <a:buNone/>
            </a:pPr>
            <a:r>
              <a:rPr lang="en-US" sz="1400" b="1" dirty="0" smtClean="0">
                <a:solidFill>
                  <a:schemeClr val="bg1"/>
                </a:solidFill>
              </a:rPr>
              <a:t>What is a treatise?</a:t>
            </a:r>
          </a:p>
          <a:p>
            <a:pPr marL="0" indent="0" fontAlgn="t">
              <a:buNone/>
            </a:pPr>
            <a:r>
              <a:rPr lang="en-US" sz="1400" dirty="0" smtClean="0">
                <a:solidFill>
                  <a:schemeClr val="bg1"/>
                </a:solidFill>
              </a:rPr>
              <a:t>A treatise focuses on a single area of law and is written by experts in that area. Treatises range from broad, multi-volume sets to narrowly focused one-volume titles.  Practitioners rely heavily on treatises for the detailed coverage and practical tips they contain. The content varies tremendously, but you can usually find thorough explanations of the law at issue along with citations to relevant cases, statutes, regulations, and other secondary sources. Some treatises also contain the full text of these materials in appendices. (</a:t>
            </a:r>
            <a:r>
              <a:rPr lang="en-US" sz="1400" dirty="0" smtClean="0">
                <a:solidFill>
                  <a:schemeClr val="bg1"/>
                </a:solidFill>
                <a:hlinkClick r:id="rId2"/>
              </a:rPr>
              <a:t>Georgetown Law</a:t>
            </a:r>
            <a:r>
              <a:rPr lang="en-US" sz="1400" dirty="0" smtClean="0">
                <a:solidFill>
                  <a:schemeClr val="bg1"/>
                </a:solidFill>
              </a:rPr>
              <a:t>)</a:t>
            </a:r>
            <a:br>
              <a:rPr lang="en-US" sz="1400" dirty="0" smtClean="0">
                <a:solidFill>
                  <a:schemeClr val="bg1"/>
                </a:solidFill>
              </a:rPr>
            </a:br>
            <a:r>
              <a:rPr lang="en-US" sz="1400" dirty="0" smtClean="0">
                <a:solidFill>
                  <a:schemeClr val="bg1"/>
                </a:solidFill>
              </a:rPr>
              <a:t/>
            </a:r>
            <a:br>
              <a:rPr lang="en-US" sz="1400" dirty="0" smtClean="0">
                <a:solidFill>
                  <a:schemeClr val="bg1"/>
                </a:solidFill>
              </a:rPr>
            </a:br>
            <a:r>
              <a:rPr lang="en-US" sz="1400" b="1" dirty="0" smtClean="0">
                <a:solidFill>
                  <a:schemeClr val="bg1"/>
                </a:solidFill>
              </a:rPr>
              <a:t>What is a restatement?</a:t>
            </a:r>
          </a:p>
          <a:p>
            <a:pPr marL="0" indent="0">
              <a:buNone/>
            </a:pPr>
            <a:r>
              <a:rPr lang="en-US" sz="1400" dirty="0" smtClean="0">
                <a:solidFill>
                  <a:schemeClr val="bg1"/>
                </a:solidFill>
              </a:rPr>
              <a:t>Restatements of the law, aka restatements, are a series of treatises that articulate the principles or rules for a specific area of law. They are secondary sources of law written and published by the American Law Institute (ALI) to clarify the law. Restatements currently exist for twenty areas of law such as contracts, law governing lawyers, and torts.</a:t>
            </a:r>
          </a:p>
          <a:p>
            <a:pPr marL="0" indent="0">
              <a:buNone/>
            </a:pPr>
            <a:r>
              <a:rPr lang="en-US" sz="1400" dirty="0" smtClean="0">
                <a:solidFill>
                  <a:schemeClr val="bg1"/>
                </a:solidFill>
              </a:rPr>
              <a:t>The </a:t>
            </a:r>
            <a:r>
              <a:rPr lang="en-US" sz="1400" dirty="0" err="1" smtClean="0">
                <a:solidFill>
                  <a:schemeClr val="bg1"/>
                </a:solidFill>
              </a:rPr>
              <a:t>ali</a:t>
            </a:r>
            <a:r>
              <a:rPr lang="en-US" sz="1400" dirty="0" smtClean="0">
                <a:solidFill>
                  <a:schemeClr val="bg1"/>
                </a:solidFill>
              </a:rPr>
              <a:t> created restatements to help courts understand and interpret the current common law. Thus, restatements synthesize and restate existing case law and statutes from various jurisdictions. As secondary sources, restatements </a:t>
            </a:r>
            <a:r>
              <a:rPr lang="en-US" sz="1400" u="sng" dirty="0" smtClean="0">
                <a:solidFill>
                  <a:schemeClr val="bg1"/>
                </a:solidFill>
              </a:rPr>
              <a:t>are only a source of persuasive authority and do not replace precedents</a:t>
            </a:r>
            <a:r>
              <a:rPr lang="en-US" sz="1400" dirty="0" smtClean="0">
                <a:solidFill>
                  <a:schemeClr val="bg1"/>
                </a:solidFill>
              </a:rPr>
              <a:t> and controlling statutes. However, courts may choose to adopt or cite approvingly to restatement. (</a:t>
            </a:r>
            <a:r>
              <a:rPr lang="en-US" sz="1400" dirty="0" smtClean="0">
                <a:solidFill>
                  <a:schemeClr val="bg1"/>
                </a:solidFill>
                <a:hlinkClick r:id="rId3"/>
              </a:rPr>
              <a:t>Cornell Law</a:t>
            </a:r>
            <a:r>
              <a:rPr lang="en-US" sz="1400" dirty="0" smtClean="0">
                <a:solidFill>
                  <a:schemeClr val="bg1"/>
                </a:solidFill>
              </a:rPr>
              <a:t>)</a:t>
            </a:r>
          </a:p>
          <a:p>
            <a:endParaRPr lang="en-US" sz="1400" dirty="0">
              <a:solidFill>
                <a:schemeClr val="bg1"/>
              </a:solidFill>
            </a:endParaRPr>
          </a:p>
        </p:txBody>
      </p:sp>
      <p:sp>
        <p:nvSpPr>
          <p:cNvPr id="4" name="Title 1"/>
          <p:cNvSpPr txBox="1">
            <a:spLocks/>
          </p:cNvSpPr>
          <p:nvPr/>
        </p:nvSpPr>
        <p:spPr>
          <a:xfrm>
            <a:off x="878560" y="710081"/>
            <a:ext cx="6147200" cy="72173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Secondary Sources</a:t>
            </a:r>
            <a:endParaRPr lang="en-US" dirty="0">
              <a:solidFill>
                <a:schemeClr val="bg1"/>
              </a:solidFill>
            </a:endParaRPr>
          </a:p>
        </p:txBody>
      </p:sp>
    </p:spTree>
    <p:extLst>
      <p:ext uri="{BB962C8B-B14F-4D97-AF65-F5344CB8AC3E}">
        <p14:creationId xmlns:p14="http://schemas.microsoft.com/office/powerpoint/2010/main" val="4165835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4320" y="782663"/>
            <a:ext cx="10331767" cy="5292381"/>
          </a:xfrm>
          <a:prstGeom prst="rect">
            <a:avLst/>
          </a:prstGeom>
        </p:spPr>
      </p:pic>
      <p:pic>
        <p:nvPicPr>
          <p:cNvPr id="7" name="Picture 6"/>
          <p:cNvPicPr>
            <a:picLocks noChangeAspect="1"/>
          </p:cNvPicPr>
          <p:nvPr/>
        </p:nvPicPr>
        <p:blipFill>
          <a:blip r:embed="rId3"/>
          <a:stretch>
            <a:fillRect/>
          </a:stretch>
        </p:blipFill>
        <p:spPr>
          <a:xfrm>
            <a:off x="1679795" y="1005840"/>
            <a:ext cx="9833072" cy="5207317"/>
          </a:xfrm>
          <a:prstGeom prst="rect">
            <a:avLst/>
          </a:prstGeom>
        </p:spPr>
      </p:pic>
      <p:pic>
        <p:nvPicPr>
          <p:cNvPr id="8" name="Picture 7"/>
          <p:cNvPicPr>
            <a:picLocks noChangeAspect="1"/>
          </p:cNvPicPr>
          <p:nvPr/>
        </p:nvPicPr>
        <p:blipFill>
          <a:blip r:embed="rId4"/>
          <a:stretch>
            <a:fillRect/>
          </a:stretch>
        </p:blipFill>
        <p:spPr>
          <a:xfrm>
            <a:off x="708660" y="1215421"/>
            <a:ext cx="11007090" cy="5412073"/>
          </a:xfrm>
          <a:prstGeom prst="rect">
            <a:avLst/>
          </a:prstGeom>
        </p:spPr>
      </p:pic>
      <p:pic>
        <p:nvPicPr>
          <p:cNvPr id="9" name="Picture 8"/>
          <p:cNvPicPr>
            <a:picLocks noChangeAspect="1"/>
          </p:cNvPicPr>
          <p:nvPr/>
        </p:nvPicPr>
        <p:blipFill>
          <a:blip r:embed="rId5"/>
          <a:stretch>
            <a:fillRect/>
          </a:stretch>
        </p:blipFill>
        <p:spPr>
          <a:xfrm>
            <a:off x="1576925" y="230213"/>
            <a:ext cx="9677400" cy="4696385"/>
          </a:xfrm>
          <a:prstGeom prst="rect">
            <a:avLst/>
          </a:prstGeom>
        </p:spPr>
      </p:pic>
    </p:spTree>
    <p:extLst>
      <p:ext uri="{BB962C8B-B14F-4D97-AF65-F5344CB8AC3E}">
        <p14:creationId xmlns:p14="http://schemas.microsoft.com/office/powerpoint/2010/main" val="11573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4317" y="570155"/>
            <a:ext cx="9401543" cy="4113175"/>
          </a:xfrm>
          <a:prstGeom prst="rect">
            <a:avLst/>
          </a:prstGeom>
        </p:spPr>
      </p:pic>
      <p:pic>
        <p:nvPicPr>
          <p:cNvPr id="6" name="Picture 5"/>
          <p:cNvPicPr>
            <a:picLocks noChangeAspect="1"/>
          </p:cNvPicPr>
          <p:nvPr/>
        </p:nvPicPr>
        <p:blipFill>
          <a:blip r:embed="rId3"/>
          <a:stretch>
            <a:fillRect/>
          </a:stretch>
        </p:blipFill>
        <p:spPr>
          <a:xfrm>
            <a:off x="1956613" y="2785241"/>
            <a:ext cx="8142185" cy="3555616"/>
          </a:xfrm>
          <a:prstGeom prst="rect">
            <a:avLst/>
          </a:prstGeom>
        </p:spPr>
      </p:pic>
      <p:pic>
        <p:nvPicPr>
          <p:cNvPr id="7" name="Picture 6"/>
          <p:cNvPicPr>
            <a:picLocks noChangeAspect="1"/>
          </p:cNvPicPr>
          <p:nvPr/>
        </p:nvPicPr>
        <p:blipFill>
          <a:blip r:embed="rId4"/>
          <a:stretch>
            <a:fillRect/>
          </a:stretch>
        </p:blipFill>
        <p:spPr>
          <a:xfrm>
            <a:off x="2943225" y="561975"/>
            <a:ext cx="6305550" cy="5734050"/>
          </a:xfrm>
          <a:prstGeom prst="rect">
            <a:avLst/>
          </a:prstGeom>
        </p:spPr>
      </p:pic>
      <p:pic>
        <p:nvPicPr>
          <p:cNvPr id="8" name="Picture 7"/>
          <p:cNvPicPr>
            <a:picLocks noChangeAspect="1"/>
          </p:cNvPicPr>
          <p:nvPr/>
        </p:nvPicPr>
        <p:blipFill>
          <a:blip r:embed="rId5"/>
          <a:stretch>
            <a:fillRect/>
          </a:stretch>
        </p:blipFill>
        <p:spPr>
          <a:xfrm>
            <a:off x="1245870" y="1076784"/>
            <a:ext cx="8587918" cy="4704432"/>
          </a:xfrm>
          <a:prstGeom prst="rect">
            <a:avLst/>
          </a:prstGeom>
        </p:spPr>
      </p:pic>
    </p:spTree>
    <p:extLst>
      <p:ext uri="{BB962C8B-B14F-4D97-AF65-F5344CB8AC3E}">
        <p14:creationId xmlns:p14="http://schemas.microsoft.com/office/powerpoint/2010/main" val="23729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2783" y="430306"/>
            <a:ext cx="11160925" cy="4608138"/>
          </a:xfrm>
          <a:prstGeom prst="rect">
            <a:avLst/>
          </a:prstGeom>
        </p:spPr>
      </p:pic>
      <p:pic>
        <p:nvPicPr>
          <p:cNvPr id="6" name="Picture 5"/>
          <p:cNvPicPr>
            <a:picLocks noChangeAspect="1"/>
          </p:cNvPicPr>
          <p:nvPr/>
        </p:nvPicPr>
        <p:blipFill>
          <a:blip r:embed="rId3"/>
          <a:stretch>
            <a:fillRect/>
          </a:stretch>
        </p:blipFill>
        <p:spPr>
          <a:xfrm>
            <a:off x="2772458" y="1495313"/>
            <a:ext cx="8075004" cy="5051555"/>
          </a:xfrm>
          <a:prstGeom prst="rect">
            <a:avLst/>
          </a:prstGeom>
        </p:spPr>
      </p:pic>
      <p:pic>
        <p:nvPicPr>
          <p:cNvPr id="7" name="Picture 6"/>
          <p:cNvPicPr>
            <a:picLocks noChangeAspect="1"/>
          </p:cNvPicPr>
          <p:nvPr/>
        </p:nvPicPr>
        <p:blipFill>
          <a:blip r:embed="rId4"/>
          <a:stretch>
            <a:fillRect/>
          </a:stretch>
        </p:blipFill>
        <p:spPr>
          <a:xfrm>
            <a:off x="4788038" y="2700169"/>
            <a:ext cx="7008674" cy="3905418"/>
          </a:xfrm>
          <a:prstGeom prst="rect">
            <a:avLst/>
          </a:prstGeom>
        </p:spPr>
      </p:pic>
    </p:spTree>
    <p:extLst>
      <p:ext uri="{BB962C8B-B14F-4D97-AF65-F5344CB8AC3E}">
        <p14:creationId xmlns:p14="http://schemas.microsoft.com/office/powerpoint/2010/main" val="16855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170" y="-3519019"/>
            <a:ext cx="6147200" cy="7217341"/>
          </a:xfrm>
        </p:spPr>
        <p:txBody>
          <a:bodyPr/>
          <a:lstStyle/>
          <a:p>
            <a:r>
              <a:rPr lang="en-US" dirty="0" smtClean="0"/>
              <a:t>Basics</a:t>
            </a:r>
            <a:endParaRPr lang="en-US" dirty="0"/>
          </a:p>
        </p:txBody>
      </p:sp>
    </p:spTree>
    <p:extLst>
      <p:ext uri="{BB962C8B-B14F-4D97-AF65-F5344CB8AC3E}">
        <p14:creationId xmlns:p14="http://schemas.microsoft.com/office/powerpoint/2010/main" val="319820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3872" y="782800"/>
            <a:ext cx="12259466" cy="4720452"/>
          </a:xfrm>
          <a:prstGeom prst="rect">
            <a:avLst/>
          </a:prstGeom>
        </p:spPr>
      </p:pic>
      <p:sp>
        <p:nvSpPr>
          <p:cNvPr id="7" name="Oval 6"/>
          <p:cNvSpPr/>
          <p:nvPr/>
        </p:nvSpPr>
        <p:spPr>
          <a:xfrm>
            <a:off x="689385" y="1581374"/>
            <a:ext cx="10832951" cy="12801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1242" y="2861534"/>
            <a:ext cx="13714207" cy="20762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719673" y="1414181"/>
            <a:ext cx="12078099" cy="3631155"/>
          </a:xfrm>
          <a:prstGeom prst="rect">
            <a:avLst/>
          </a:prstGeom>
        </p:spPr>
      </p:pic>
    </p:spTree>
    <p:extLst>
      <p:ext uri="{BB962C8B-B14F-4D97-AF65-F5344CB8AC3E}">
        <p14:creationId xmlns:p14="http://schemas.microsoft.com/office/powerpoint/2010/main" val="172455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7361" y="387275"/>
            <a:ext cx="11122767" cy="5411284"/>
          </a:xfrm>
          <a:prstGeom prst="rect">
            <a:avLst/>
          </a:prstGeom>
        </p:spPr>
      </p:pic>
      <p:sp>
        <p:nvSpPr>
          <p:cNvPr id="6" name="Oval 5"/>
          <p:cNvSpPr/>
          <p:nvPr/>
        </p:nvSpPr>
        <p:spPr>
          <a:xfrm>
            <a:off x="161365" y="860612"/>
            <a:ext cx="2958353" cy="50453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885949" y="1695601"/>
            <a:ext cx="9184005" cy="4775683"/>
          </a:xfrm>
          <a:prstGeom prst="rect">
            <a:avLst/>
          </a:prstGeom>
        </p:spPr>
      </p:pic>
    </p:spTree>
    <p:extLst>
      <p:ext uri="{BB962C8B-B14F-4D97-AF65-F5344CB8AC3E}">
        <p14:creationId xmlns:p14="http://schemas.microsoft.com/office/powerpoint/2010/main" val="329758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Google Shape;227;p20"/>
          <p:cNvSpPr txBox="1">
            <a:spLocks/>
          </p:cNvSpPr>
          <p:nvPr/>
        </p:nvSpPr>
        <p:spPr>
          <a:xfrm>
            <a:off x="1027387" y="1652536"/>
            <a:ext cx="10515600" cy="63719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3600"/>
              <a:buFont typeface="Calibri"/>
              <a:buNone/>
            </a:pPr>
            <a:r>
              <a:rPr lang="en-US" dirty="0" smtClean="0">
                <a:solidFill>
                  <a:schemeClr val="bg1"/>
                </a:solidFill>
              </a:rPr>
              <a:t>READING A CASE CITATION</a:t>
            </a:r>
            <a:endParaRPr lang="en-US" dirty="0">
              <a:solidFill>
                <a:schemeClr val="bg1"/>
              </a:solidFill>
            </a:endParaRPr>
          </a:p>
        </p:txBody>
      </p:sp>
      <p:sp>
        <p:nvSpPr>
          <p:cNvPr id="3" name="Google Shape;228;p20"/>
          <p:cNvSpPr txBox="1">
            <a:spLocks/>
          </p:cNvSpPr>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Clr>
                <a:schemeClr val="dk1"/>
              </a:buClr>
              <a:buSzPts val="4400"/>
              <a:buFont typeface="Arial" panose="020B0604020202020204" pitchFamily="34" charset="0"/>
              <a:buNone/>
            </a:pPr>
            <a:r>
              <a:rPr lang="en-US" sz="4400" dirty="0" smtClean="0">
                <a:solidFill>
                  <a:schemeClr val="bg1"/>
                </a:solidFill>
              </a:rPr>
              <a:t>Miranda v. Arizona, 384 US 436 (1966)</a:t>
            </a:r>
            <a:endParaRPr lang="en-US" dirty="0">
              <a:solidFill>
                <a:schemeClr val="bg1"/>
              </a:solidFill>
            </a:endParaRPr>
          </a:p>
        </p:txBody>
      </p:sp>
      <p:grpSp>
        <p:nvGrpSpPr>
          <p:cNvPr id="4" name="Google Shape;229;p20"/>
          <p:cNvGrpSpPr/>
          <p:nvPr/>
        </p:nvGrpSpPr>
        <p:grpSpPr>
          <a:xfrm>
            <a:off x="1313793" y="3279228"/>
            <a:ext cx="2238704" cy="1415109"/>
            <a:chOff x="1313793" y="3279228"/>
            <a:chExt cx="2238704" cy="1415109"/>
          </a:xfrm>
        </p:grpSpPr>
        <p:sp>
          <p:nvSpPr>
            <p:cNvPr id="5" name="Google Shape;230;p20"/>
            <p:cNvSpPr/>
            <p:nvPr/>
          </p:nvSpPr>
          <p:spPr>
            <a:xfrm>
              <a:off x="2028497" y="3279228"/>
              <a:ext cx="493986" cy="893379"/>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231;p20"/>
            <p:cNvSpPr txBox="1"/>
            <p:nvPr/>
          </p:nvSpPr>
          <p:spPr>
            <a:xfrm>
              <a:off x="1313793" y="4325005"/>
              <a:ext cx="22387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Party name</a:t>
              </a:r>
              <a:endParaRPr dirty="0">
                <a:solidFill>
                  <a:schemeClr val="bg1"/>
                </a:solidFill>
              </a:endParaRPr>
            </a:p>
          </p:txBody>
        </p:sp>
      </p:grpSp>
      <p:grpSp>
        <p:nvGrpSpPr>
          <p:cNvPr id="7" name="Google Shape;232;p20"/>
          <p:cNvGrpSpPr/>
          <p:nvPr/>
        </p:nvGrpSpPr>
        <p:grpSpPr>
          <a:xfrm>
            <a:off x="3857296" y="3279228"/>
            <a:ext cx="2238704" cy="1415109"/>
            <a:chOff x="3857296" y="3279228"/>
            <a:chExt cx="2238704" cy="1415109"/>
          </a:xfrm>
        </p:grpSpPr>
        <p:sp>
          <p:nvSpPr>
            <p:cNvPr id="8" name="Google Shape;233;p20"/>
            <p:cNvSpPr/>
            <p:nvPr/>
          </p:nvSpPr>
          <p:spPr>
            <a:xfrm>
              <a:off x="4572000" y="3279228"/>
              <a:ext cx="493986" cy="893379"/>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234;p20"/>
            <p:cNvSpPr txBox="1"/>
            <p:nvPr/>
          </p:nvSpPr>
          <p:spPr>
            <a:xfrm>
              <a:off x="3857296" y="4325005"/>
              <a:ext cx="22387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Party name</a:t>
              </a:r>
              <a:endParaRPr dirty="0">
                <a:solidFill>
                  <a:schemeClr val="bg1"/>
                </a:solidFill>
              </a:endParaRPr>
            </a:p>
          </p:txBody>
        </p:sp>
      </p:grpSp>
      <p:grpSp>
        <p:nvGrpSpPr>
          <p:cNvPr id="10" name="Google Shape;235;p20"/>
          <p:cNvGrpSpPr/>
          <p:nvPr/>
        </p:nvGrpSpPr>
        <p:grpSpPr>
          <a:xfrm>
            <a:off x="5570483" y="3246961"/>
            <a:ext cx="2238704" cy="2600461"/>
            <a:chOff x="5570483" y="3246961"/>
            <a:chExt cx="2238704" cy="2600461"/>
          </a:xfrm>
        </p:grpSpPr>
        <p:sp>
          <p:nvSpPr>
            <p:cNvPr id="11" name="Google Shape;236;p20"/>
            <p:cNvSpPr/>
            <p:nvPr/>
          </p:nvSpPr>
          <p:spPr>
            <a:xfrm>
              <a:off x="6285187" y="3246961"/>
              <a:ext cx="493986" cy="1524734"/>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237;p20"/>
            <p:cNvSpPr txBox="1"/>
            <p:nvPr/>
          </p:nvSpPr>
          <p:spPr>
            <a:xfrm>
              <a:off x="5570483" y="4924092"/>
              <a:ext cx="223870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Volume of the reporter the case is found in</a:t>
              </a:r>
              <a:endParaRPr dirty="0">
                <a:solidFill>
                  <a:schemeClr val="bg1"/>
                </a:solidFill>
              </a:endParaRPr>
            </a:p>
          </p:txBody>
        </p:sp>
      </p:grpSp>
      <p:grpSp>
        <p:nvGrpSpPr>
          <p:cNvPr id="13" name="Google Shape;238;p20"/>
          <p:cNvGrpSpPr/>
          <p:nvPr/>
        </p:nvGrpSpPr>
        <p:grpSpPr>
          <a:xfrm>
            <a:off x="6621517" y="3246960"/>
            <a:ext cx="2238704" cy="1415109"/>
            <a:chOff x="6621517" y="3246960"/>
            <a:chExt cx="2238704" cy="1415109"/>
          </a:xfrm>
        </p:grpSpPr>
        <p:sp>
          <p:nvSpPr>
            <p:cNvPr id="14" name="Google Shape;239;p20"/>
            <p:cNvSpPr/>
            <p:nvPr/>
          </p:nvSpPr>
          <p:spPr>
            <a:xfrm>
              <a:off x="7336221" y="3246960"/>
              <a:ext cx="493986" cy="893379"/>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240;p20"/>
            <p:cNvSpPr txBox="1"/>
            <p:nvPr/>
          </p:nvSpPr>
          <p:spPr>
            <a:xfrm>
              <a:off x="6621517" y="4292737"/>
              <a:ext cx="22387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Reporter</a:t>
              </a:r>
              <a:endParaRPr dirty="0">
                <a:solidFill>
                  <a:schemeClr val="bg1"/>
                </a:solidFill>
              </a:endParaRPr>
            </a:p>
          </p:txBody>
        </p:sp>
      </p:grpSp>
      <p:grpSp>
        <p:nvGrpSpPr>
          <p:cNvPr id="16" name="Google Shape;241;p20"/>
          <p:cNvGrpSpPr/>
          <p:nvPr/>
        </p:nvGrpSpPr>
        <p:grpSpPr>
          <a:xfrm>
            <a:off x="7619688" y="3246961"/>
            <a:ext cx="2238704" cy="2291194"/>
            <a:chOff x="7619688" y="3246961"/>
            <a:chExt cx="2238704" cy="2291194"/>
          </a:xfrm>
        </p:grpSpPr>
        <p:sp>
          <p:nvSpPr>
            <p:cNvPr id="17" name="Google Shape;242;p20"/>
            <p:cNvSpPr/>
            <p:nvPr/>
          </p:nvSpPr>
          <p:spPr>
            <a:xfrm>
              <a:off x="8334392" y="3246961"/>
              <a:ext cx="493986" cy="1492466"/>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243;p20"/>
            <p:cNvSpPr txBox="1"/>
            <p:nvPr/>
          </p:nvSpPr>
          <p:spPr>
            <a:xfrm>
              <a:off x="7619688" y="4891824"/>
              <a:ext cx="22387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Starting page </a:t>
              </a:r>
              <a:endParaRPr dirty="0">
                <a:solidFill>
                  <a:schemeClr val="bg1"/>
                </a:solidFill>
              </a:endParaRPr>
            </a:p>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of the case</a:t>
              </a:r>
              <a:endParaRPr dirty="0">
                <a:solidFill>
                  <a:schemeClr val="bg1"/>
                </a:solidFill>
              </a:endParaRPr>
            </a:p>
          </p:txBody>
        </p:sp>
      </p:grpSp>
      <p:grpSp>
        <p:nvGrpSpPr>
          <p:cNvPr id="19" name="Google Shape;244;p20"/>
          <p:cNvGrpSpPr/>
          <p:nvPr/>
        </p:nvGrpSpPr>
        <p:grpSpPr>
          <a:xfrm>
            <a:off x="9174907" y="3176013"/>
            <a:ext cx="2238704" cy="1415109"/>
            <a:chOff x="9174907" y="3176013"/>
            <a:chExt cx="2238704" cy="1415109"/>
          </a:xfrm>
        </p:grpSpPr>
        <p:sp>
          <p:nvSpPr>
            <p:cNvPr id="20" name="Google Shape;245;p20"/>
            <p:cNvSpPr/>
            <p:nvPr/>
          </p:nvSpPr>
          <p:spPr>
            <a:xfrm>
              <a:off x="9889611" y="3176013"/>
              <a:ext cx="493986" cy="893379"/>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46;p20"/>
            <p:cNvSpPr txBox="1"/>
            <p:nvPr/>
          </p:nvSpPr>
          <p:spPr>
            <a:xfrm>
              <a:off x="9174907" y="4221790"/>
              <a:ext cx="22387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Year of the decision</a:t>
              </a:r>
              <a:endParaRPr dirty="0">
                <a:solidFill>
                  <a:schemeClr val="bg1"/>
                </a:solidFill>
              </a:endParaRPr>
            </a:p>
          </p:txBody>
        </p:sp>
      </p:grpSp>
    </p:spTree>
    <p:extLst>
      <p:ext uri="{BB962C8B-B14F-4D97-AF65-F5344CB8AC3E}">
        <p14:creationId xmlns:p14="http://schemas.microsoft.com/office/powerpoint/2010/main" val="221107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Google Shape;251;p21"/>
          <p:cNvSpPr txBox="1">
            <a:spLocks/>
          </p:cNvSpPr>
          <p:nvPr/>
        </p:nvSpPr>
        <p:spPr>
          <a:xfrm>
            <a:off x="769260" y="1820481"/>
            <a:ext cx="10515600" cy="637198"/>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3600"/>
              <a:buFont typeface="Calibri"/>
              <a:buNone/>
            </a:pPr>
            <a:r>
              <a:rPr lang="en-US" dirty="0" smtClean="0">
                <a:solidFill>
                  <a:schemeClr val="bg1"/>
                </a:solidFill>
              </a:rPr>
              <a:t>READING A CASE CITATION</a:t>
            </a:r>
            <a:endParaRPr lang="en-US" dirty="0">
              <a:solidFill>
                <a:schemeClr val="bg1"/>
              </a:solidFill>
            </a:endParaRPr>
          </a:p>
        </p:txBody>
      </p:sp>
      <p:sp>
        <p:nvSpPr>
          <p:cNvPr id="23" name="Google Shape;252;p21"/>
          <p:cNvSpPr txBox="1">
            <a:spLocks/>
          </p:cNvSpPr>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dk1"/>
              </a:buClr>
              <a:buSzPts val="4800"/>
              <a:buFont typeface="Arial" panose="020B0604020202020204" pitchFamily="34" charset="0"/>
              <a:buNone/>
            </a:pPr>
            <a:r>
              <a:rPr lang="en-US" sz="4800" dirty="0" smtClean="0">
                <a:solidFill>
                  <a:schemeClr val="bg1"/>
                </a:solidFill>
              </a:rPr>
              <a:t>State v. Miranda, 98 Ariz. 11 (1965)</a:t>
            </a:r>
            <a:endParaRPr lang="en-US" dirty="0">
              <a:solidFill>
                <a:schemeClr val="bg1"/>
              </a:solidFill>
            </a:endParaRPr>
          </a:p>
        </p:txBody>
      </p:sp>
      <p:grpSp>
        <p:nvGrpSpPr>
          <p:cNvPr id="24" name="Google Shape;253;p21"/>
          <p:cNvGrpSpPr/>
          <p:nvPr/>
        </p:nvGrpSpPr>
        <p:grpSpPr>
          <a:xfrm>
            <a:off x="1313793" y="3279228"/>
            <a:ext cx="2238704" cy="1415109"/>
            <a:chOff x="1313793" y="3279228"/>
            <a:chExt cx="2238704" cy="1415109"/>
          </a:xfrm>
        </p:grpSpPr>
        <p:sp>
          <p:nvSpPr>
            <p:cNvPr id="25" name="Google Shape;254;p21"/>
            <p:cNvSpPr/>
            <p:nvPr/>
          </p:nvSpPr>
          <p:spPr>
            <a:xfrm>
              <a:off x="2028497" y="3279228"/>
              <a:ext cx="493986" cy="893379"/>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55;p21"/>
            <p:cNvSpPr txBox="1"/>
            <p:nvPr/>
          </p:nvSpPr>
          <p:spPr>
            <a:xfrm>
              <a:off x="1313793" y="4325005"/>
              <a:ext cx="22387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Party name</a:t>
              </a:r>
              <a:endParaRPr dirty="0">
                <a:solidFill>
                  <a:schemeClr val="bg1"/>
                </a:solidFill>
              </a:endParaRPr>
            </a:p>
          </p:txBody>
        </p:sp>
      </p:grpSp>
      <p:grpSp>
        <p:nvGrpSpPr>
          <p:cNvPr id="27" name="Google Shape;256;p21"/>
          <p:cNvGrpSpPr/>
          <p:nvPr/>
        </p:nvGrpSpPr>
        <p:grpSpPr>
          <a:xfrm>
            <a:off x="3048313" y="3725917"/>
            <a:ext cx="2238704" cy="1415109"/>
            <a:chOff x="3857296" y="3279228"/>
            <a:chExt cx="2238704" cy="1415109"/>
          </a:xfrm>
        </p:grpSpPr>
        <p:sp>
          <p:nvSpPr>
            <p:cNvPr id="28" name="Google Shape;257;p21"/>
            <p:cNvSpPr/>
            <p:nvPr/>
          </p:nvSpPr>
          <p:spPr>
            <a:xfrm>
              <a:off x="4572000" y="3279228"/>
              <a:ext cx="493986" cy="893379"/>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58;p21"/>
            <p:cNvSpPr txBox="1"/>
            <p:nvPr/>
          </p:nvSpPr>
          <p:spPr>
            <a:xfrm>
              <a:off x="3857296" y="4325005"/>
              <a:ext cx="22387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Party name</a:t>
              </a:r>
              <a:endParaRPr dirty="0">
                <a:solidFill>
                  <a:schemeClr val="bg1"/>
                </a:solidFill>
              </a:endParaRPr>
            </a:p>
          </p:txBody>
        </p:sp>
      </p:grpSp>
      <p:grpSp>
        <p:nvGrpSpPr>
          <p:cNvPr id="30" name="Google Shape;259;p21"/>
          <p:cNvGrpSpPr/>
          <p:nvPr/>
        </p:nvGrpSpPr>
        <p:grpSpPr>
          <a:xfrm>
            <a:off x="4818370" y="3471463"/>
            <a:ext cx="2238704" cy="2600461"/>
            <a:chOff x="5570483" y="3246961"/>
            <a:chExt cx="2238704" cy="2600461"/>
          </a:xfrm>
        </p:grpSpPr>
        <p:sp>
          <p:nvSpPr>
            <p:cNvPr id="31" name="Google Shape;260;p21"/>
            <p:cNvSpPr/>
            <p:nvPr/>
          </p:nvSpPr>
          <p:spPr>
            <a:xfrm>
              <a:off x="6285187" y="3246961"/>
              <a:ext cx="493986" cy="1524734"/>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261;p21"/>
            <p:cNvSpPr txBox="1"/>
            <p:nvPr/>
          </p:nvSpPr>
          <p:spPr>
            <a:xfrm>
              <a:off x="5570483" y="4924092"/>
              <a:ext cx="223870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Volume of the reporter the case is found in</a:t>
              </a:r>
              <a:endParaRPr dirty="0">
                <a:solidFill>
                  <a:schemeClr val="bg1"/>
                </a:solidFill>
              </a:endParaRPr>
            </a:p>
          </p:txBody>
        </p:sp>
      </p:grpSp>
      <p:grpSp>
        <p:nvGrpSpPr>
          <p:cNvPr id="33" name="Google Shape;262;p21"/>
          <p:cNvGrpSpPr/>
          <p:nvPr/>
        </p:nvGrpSpPr>
        <p:grpSpPr>
          <a:xfrm>
            <a:off x="5986894" y="3429000"/>
            <a:ext cx="2238704" cy="1415109"/>
            <a:chOff x="6621517" y="3246960"/>
            <a:chExt cx="2238704" cy="1415109"/>
          </a:xfrm>
        </p:grpSpPr>
        <p:sp>
          <p:nvSpPr>
            <p:cNvPr id="34" name="Google Shape;263;p21"/>
            <p:cNvSpPr/>
            <p:nvPr/>
          </p:nvSpPr>
          <p:spPr>
            <a:xfrm>
              <a:off x="7336221" y="3246960"/>
              <a:ext cx="493986" cy="893379"/>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264;p21"/>
            <p:cNvSpPr txBox="1"/>
            <p:nvPr/>
          </p:nvSpPr>
          <p:spPr>
            <a:xfrm>
              <a:off x="6621517" y="4292737"/>
              <a:ext cx="22387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Reporter</a:t>
              </a:r>
              <a:endParaRPr dirty="0">
                <a:solidFill>
                  <a:schemeClr val="bg1"/>
                </a:solidFill>
              </a:endParaRPr>
            </a:p>
          </p:txBody>
        </p:sp>
      </p:grpSp>
      <p:grpSp>
        <p:nvGrpSpPr>
          <p:cNvPr id="36" name="Google Shape;265;p21"/>
          <p:cNvGrpSpPr/>
          <p:nvPr/>
        </p:nvGrpSpPr>
        <p:grpSpPr>
          <a:xfrm>
            <a:off x="7093547" y="3425631"/>
            <a:ext cx="2238704" cy="2291194"/>
            <a:chOff x="7619688" y="3246961"/>
            <a:chExt cx="2238704" cy="2291194"/>
          </a:xfrm>
        </p:grpSpPr>
        <p:sp>
          <p:nvSpPr>
            <p:cNvPr id="37" name="Google Shape;266;p21"/>
            <p:cNvSpPr/>
            <p:nvPr/>
          </p:nvSpPr>
          <p:spPr>
            <a:xfrm>
              <a:off x="8334392" y="3246961"/>
              <a:ext cx="493986" cy="1492466"/>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267;p21"/>
            <p:cNvSpPr txBox="1"/>
            <p:nvPr/>
          </p:nvSpPr>
          <p:spPr>
            <a:xfrm>
              <a:off x="7619688" y="4891824"/>
              <a:ext cx="22387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Starting page </a:t>
              </a:r>
              <a:endParaRPr dirty="0">
                <a:solidFill>
                  <a:schemeClr val="bg1"/>
                </a:solidFill>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of the case</a:t>
              </a:r>
              <a:endParaRPr dirty="0"/>
            </a:p>
          </p:txBody>
        </p:sp>
      </p:grpSp>
      <p:grpSp>
        <p:nvGrpSpPr>
          <p:cNvPr id="39" name="Google Shape;268;p21"/>
          <p:cNvGrpSpPr/>
          <p:nvPr/>
        </p:nvGrpSpPr>
        <p:grpSpPr>
          <a:xfrm>
            <a:off x="8507035" y="3455690"/>
            <a:ext cx="2238704" cy="1415109"/>
            <a:chOff x="9174907" y="3176013"/>
            <a:chExt cx="2238704" cy="1415109"/>
          </a:xfrm>
        </p:grpSpPr>
        <p:sp>
          <p:nvSpPr>
            <p:cNvPr id="40" name="Google Shape;269;p21"/>
            <p:cNvSpPr/>
            <p:nvPr/>
          </p:nvSpPr>
          <p:spPr>
            <a:xfrm>
              <a:off x="9889611" y="3176013"/>
              <a:ext cx="493986" cy="893379"/>
            </a:xfrm>
            <a:prstGeom prst="upArrow">
              <a:avLst>
                <a:gd name="adj1" fmla="val 50000"/>
                <a:gd name="adj2" fmla="val 50000"/>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270;p21"/>
            <p:cNvSpPr txBox="1"/>
            <p:nvPr/>
          </p:nvSpPr>
          <p:spPr>
            <a:xfrm>
              <a:off x="9174907" y="4221790"/>
              <a:ext cx="22387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Year of the decision</a:t>
              </a:r>
              <a:endParaRPr dirty="0">
                <a:solidFill>
                  <a:schemeClr val="bg1"/>
                </a:solidFill>
              </a:endParaRPr>
            </a:p>
          </p:txBody>
        </p:sp>
      </p:grpSp>
    </p:spTree>
    <p:extLst>
      <p:ext uri="{BB962C8B-B14F-4D97-AF65-F5344CB8AC3E}">
        <p14:creationId xmlns:p14="http://schemas.microsoft.com/office/powerpoint/2010/main" val="165812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1093"/>
            <a:ext cx="12192000" cy="6186867"/>
          </a:xfrm>
          <a:prstGeom prst="rect">
            <a:avLst/>
          </a:prstGeom>
        </p:spPr>
      </p:pic>
      <p:sp>
        <p:nvSpPr>
          <p:cNvPr id="7" name="Oval 6"/>
          <p:cNvSpPr/>
          <p:nvPr/>
        </p:nvSpPr>
        <p:spPr>
          <a:xfrm>
            <a:off x="-215825" y="1051560"/>
            <a:ext cx="9165515"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2209227"/>
            <a:ext cx="403479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78230" y="5040630"/>
            <a:ext cx="7402830" cy="1600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5514" y="1428750"/>
            <a:ext cx="2607385" cy="5212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04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527</Words>
  <Application>Microsoft Office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LW 466 NexisUni</vt:lpstr>
      <vt:lpstr>PowerPoint Presentation</vt:lpstr>
      <vt:lpstr>PowerPoint Presentation</vt:lpstr>
      <vt:lpstr>Basics</vt:lpstr>
      <vt:lpstr>PowerPoint Presentation</vt:lpstr>
      <vt:lpstr>PowerPoint Presentation</vt:lpstr>
      <vt:lpstr>PowerPoint Presentation</vt:lpstr>
      <vt:lpstr>PowerPoint Presentation</vt:lpstr>
      <vt:lpstr>PowerPoint Presentation</vt:lpstr>
      <vt:lpstr>PowerPoint Presentation</vt:lpstr>
      <vt:lpstr>Shepardizing</vt:lpstr>
      <vt:lpstr>PowerPoint Presentation</vt:lpstr>
      <vt:lpstr>PowerPoint Presentation</vt:lpstr>
      <vt:lpstr>PowerPoint Presentation</vt:lpstr>
      <vt:lpstr>PowerPoint Presentation</vt:lpstr>
      <vt:lpstr>PowerPoint Presentation</vt:lpstr>
      <vt:lpstr>PowerPoint Presentation</vt:lpstr>
    </vt:vector>
  </TitlesOfParts>
  <Company>Clarkson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 466 NexisUni</dc:title>
  <dc:creator>Lisa A. Hoover - lhoover</dc:creator>
  <cp:lastModifiedBy>Lisa A. Hoover - lhoover</cp:lastModifiedBy>
  <cp:revision>20</cp:revision>
  <dcterms:created xsi:type="dcterms:W3CDTF">2022-09-05T13:15:21Z</dcterms:created>
  <dcterms:modified xsi:type="dcterms:W3CDTF">2022-09-05T14:53:00Z</dcterms:modified>
</cp:coreProperties>
</file>