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9" r:id="rId1"/>
  </p:sldMasterIdLst>
  <p:notesMasterIdLst>
    <p:notesMasterId r:id="rId24"/>
  </p:notesMasterIdLst>
  <p:sldIdLst>
    <p:sldId id="256" r:id="rId2"/>
    <p:sldId id="273" r:id="rId3"/>
    <p:sldId id="277" r:id="rId4"/>
    <p:sldId id="278" r:id="rId5"/>
    <p:sldId id="260" r:id="rId6"/>
    <p:sldId id="267" r:id="rId7"/>
    <p:sldId id="279" r:id="rId8"/>
    <p:sldId id="261" r:id="rId9"/>
    <p:sldId id="280" r:id="rId10"/>
    <p:sldId id="284" r:id="rId11"/>
    <p:sldId id="288" r:id="rId12"/>
    <p:sldId id="262" r:id="rId13"/>
    <p:sldId id="264" r:id="rId14"/>
    <p:sldId id="285" r:id="rId15"/>
    <p:sldId id="283" r:id="rId16"/>
    <p:sldId id="286" r:id="rId17"/>
    <p:sldId id="287" r:id="rId18"/>
    <p:sldId id="265" r:id="rId19"/>
    <p:sldId id="282" r:id="rId20"/>
    <p:sldId id="272" r:id="rId21"/>
    <p:sldId id="276" r:id="rId22"/>
    <p:sldId id="271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65C6"/>
    <a:srgbClr val="B1EB31"/>
    <a:srgbClr val="D74EDA"/>
    <a:srgbClr val="9FDC16"/>
    <a:srgbClr val="A824AB"/>
    <a:srgbClr val="E9A909"/>
    <a:srgbClr val="81C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6279" autoAdjust="0"/>
  </p:normalViewPr>
  <p:slideViewPr>
    <p:cSldViewPr>
      <p:cViewPr varScale="1">
        <p:scale>
          <a:sx n="111" d="100"/>
          <a:sy n="111" d="100"/>
        </p:scale>
        <p:origin x="161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2A907B-925A-43A6-BF3B-0B1503DFA5F0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374F6-9A52-43D3-B672-76BB3BE7F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22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374F6-9A52-43D3-B672-76BB3BE7FF4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3368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374F6-9A52-43D3-B672-76BB3BE7FF4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350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374F6-9A52-43D3-B672-76BB3BE7FF4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2490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374F6-9A52-43D3-B672-76BB3BE7FF4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4590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Journal Articles - capitalize only: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baseline="0" dirty="0" smtClean="0"/>
              <a:t>The first word of the article title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baseline="0" dirty="0" smtClean="0"/>
              <a:t>Proper names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baseline="0" dirty="0" smtClean="0"/>
              <a:t>Abbreviations or acronyms that are ordinarily capitalized (</a:t>
            </a:r>
            <a:r>
              <a:rPr lang="en-US" baseline="0" dirty="0" err="1" smtClean="0"/>
              <a:t>eg</a:t>
            </a:r>
            <a:r>
              <a:rPr lang="en-US" baseline="0" dirty="0" smtClean="0"/>
              <a:t>. NIH, HIV, DNA, EKG)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baseline="0" dirty="0" smtClean="0"/>
              <a:t>The journal title, according to the NLM (abbreviated and italicized)</a:t>
            </a:r>
            <a:br>
              <a:rPr lang="en-US" baseline="0" dirty="0" smtClean="0"/>
            </a:br>
            <a:endParaRPr lang="en-US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Do not include http://or https:// before the DOI.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If there is no DOI, then list the article URL and date accessed. Include http://or https:// as part of the URL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Avoid using a URL from a search result and use the more direct URL. Verify that the link works!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There is NO PERIOD after the DOI or URL</a:t>
            </a:r>
            <a:br>
              <a:rPr lang="en-US" baseline="0" dirty="0" smtClean="0"/>
            </a:br>
            <a:endParaRPr lang="en-US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AUTHORS:</a:t>
            </a:r>
            <a:br>
              <a:rPr lang="en-US" baseline="0" dirty="0" smtClean="0"/>
            </a:br>
            <a:r>
              <a:rPr lang="en-US" baseline="0" dirty="0" smtClean="0"/>
              <a:t>- Use the author’s surname followed by initials without commas or periods. </a:t>
            </a:r>
            <a:br>
              <a:rPr lang="en-US" baseline="0" dirty="0" smtClean="0"/>
            </a:br>
            <a:r>
              <a:rPr lang="en-US" baseline="0" dirty="0" smtClean="0"/>
              <a:t>- All authors should be listed unless there are more than 6. In this case list the first three followed by et al</a:t>
            </a:r>
            <a:br>
              <a:rPr lang="en-US" baseline="0" dirty="0" smtClean="0"/>
            </a:br>
            <a:r>
              <a:rPr lang="en-US" baseline="0" dirty="0" smtClean="0"/>
              <a:t>- Separate author names by commas only.</a:t>
            </a:r>
            <a:br>
              <a:rPr lang="en-US" baseline="0" dirty="0" smtClean="0"/>
            </a:br>
            <a:endParaRPr lang="en-US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These</a:t>
            </a:r>
            <a:r>
              <a:rPr lang="en-US" baseline="0" dirty="0" smtClean="0"/>
              <a:t> details – and many more - are outlined in section 3.11of the </a:t>
            </a:r>
            <a:r>
              <a:rPr lang="en-US" i="1" baseline="0" dirty="0" smtClean="0"/>
              <a:t>AMA Manual of Style </a:t>
            </a:r>
            <a:r>
              <a:rPr lang="en-US" baseline="0" dirty="0" smtClean="0"/>
              <a:t>(print ed.)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  <a:p>
            <a:pPr marL="0" indent="0">
              <a:buNone/>
            </a:pPr>
            <a:endParaRPr lang="en-US" baseline="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374F6-9A52-43D3-B672-76BB3BE7FF4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581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  <a:p>
            <a:pPr marL="0" indent="0">
              <a:buNone/>
            </a:pPr>
            <a:endParaRPr lang="en-US" baseline="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374F6-9A52-43D3-B672-76BB3BE7FF4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1787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AUTHORS:</a:t>
            </a:r>
            <a:br>
              <a:rPr lang="en-US" baseline="0" dirty="0" smtClean="0"/>
            </a:br>
            <a:r>
              <a:rPr lang="en-US" baseline="0" dirty="0" smtClean="0"/>
              <a:t>- Use the author’s surname followed by initials without commas or periods. </a:t>
            </a:r>
            <a:br>
              <a:rPr lang="en-US" baseline="0" dirty="0" smtClean="0"/>
            </a:br>
            <a:r>
              <a:rPr lang="en-US" baseline="0" dirty="0" smtClean="0"/>
              <a:t>- All authors should be listed unless there are more than 6. In this case list the first three followed by et al</a:t>
            </a:r>
            <a:br>
              <a:rPr lang="en-US" baseline="0" dirty="0" smtClean="0"/>
            </a:br>
            <a:r>
              <a:rPr lang="en-US" baseline="0" dirty="0" smtClean="0"/>
              <a:t>- Separate author names by commas only.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Capitalize</a:t>
            </a:r>
            <a:r>
              <a:rPr lang="en-US" baseline="0" dirty="0" smtClean="0"/>
              <a:t> and italicize book titles – each  major word. Do not capitalize articles, prepositions of 3 or fewer letters, conjunctions (and, or, for, but, yet, to).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aseline="0" dirty="0" smtClean="0"/>
              <a:t>If citing a chapter of a book, capitalize the chapter title  like a journal article title; do not italicize;  include page numbers of the chapter.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aseline="0" dirty="0" smtClean="0"/>
              <a:t>If citing a chapter of an </a:t>
            </a:r>
            <a:r>
              <a:rPr lang="en-US" baseline="0" dirty="0" err="1" smtClean="0"/>
              <a:t>ebook</a:t>
            </a:r>
            <a:r>
              <a:rPr lang="en-US" baseline="0" dirty="0" smtClean="0"/>
              <a:t> and there are no page numbers, indicate chapter. e.g. chap 3.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aseline="0" dirty="0" smtClean="0"/>
              <a:t>Editions are only listed if it is beyond the 1st. Listed as: 2nd ed.  or rev ed. or American ed.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These</a:t>
            </a:r>
            <a:r>
              <a:rPr lang="en-US" baseline="0" dirty="0" smtClean="0"/>
              <a:t> details – and many more - are outlined in section 3.12 of the </a:t>
            </a:r>
            <a:r>
              <a:rPr lang="en-US" i="1" baseline="0" dirty="0" smtClean="0"/>
              <a:t>AMA Manual of Style </a:t>
            </a:r>
            <a:r>
              <a:rPr lang="en-US" baseline="0" dirty="0" smtClean="0"/>
              <a:t>(print ed.)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baseline="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374F6-9A52-43D3-B672-76BB3BE7FF4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3554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374F6-9A52-43D3-B672-76BB3BE7FF4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422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374F6-9A52-43D3-B672-76BB3BE7FF4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6271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Start with author if there is one (ofte</a:t>
            </a:r>
            <a:r>
              <a:rPr lang="en-US" baseline="0" dirty="0" smtClean="0"/>
              <a:t>n there isn’t).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Follow same rules for listing authors and titles as for journal articles and books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This</a:t>
            </a:r>
            <a:r>
              <a:rPr lang="en-US" baseline="0" dirty="0" smtClean="0"/>
              <a:t> is outlined in section 3.15.3 of the </a:t>
            </a:r>
            <a:r>
              <a:rPr lang="en-US" i="1" baseline="0" dirty="0" smtClean="0"/>
              <a:t>AMA Manual of Style </a:t>
            </a:r>
            <a:r>
              <a:rPr lang="en-US" baseline="0" dirty="0" smtClean="0"/>
              <a:t>(print ed.)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374F6-9A52-43D3-B672-76BB3BE7FF4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8206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374F6-9A52-43D3-B672-76BB3BE7FF4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505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374F6-9A52-43D3-B672-76BB3BE7FF4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677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374F6-9A52-43D3-B672-76BB3BE7FF4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09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374F6-9A52-43D3-B672-76BB3BE7FF4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3701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374F6-9A52-43D3-B672-76BB3BE7FF4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363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374F6-9A52-43D3-B672-76BB3BE7FF4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776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374F6-9A52-43D3-B672-76BB3BE7FF4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3121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374F6-9A52-43D3-B672-76BB3BE7FF4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705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374F6-9A52-43D3-B672-76BB3BE7FF4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4584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</a:t>
            </a:r>
            <a:r>
              <a:rPr lang="en-US" baseline="0" dirty="0" smtClean="0"/>
              <a:t> is outlined in section 3.6 (p.64) of the </a:t>
            </a:r>
            <a:r>
              <a:rPr lang="en-US" i="1" baseline="0" dirty="0" smtClean="0"/>
              <a:t>AMA Manual of Style </a:t>
            </a:r>
            <a:r>
              <a:rPr lang="en-US" baseline="0" dirty="0" smtClean="0"/>
              <a:t>(print ed.)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374F6-9A52-43D3-B672-76BB3BE7FF4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8993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374F6-9A52-43D3-B672-76BB3BE7FF4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440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When mentioned in the</a:t>
            </a:r>
            <a:r>
              <a:rPr lang="en-US" baseline="0" dirty="0" smtClean="0"/>
              <a:t> text, only the last names (surnames) of authors are used.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374F6-9A52-43D3-B672-76BB3BE7FF4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85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8974-0367-45AB-8918-E9DDE25465D8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07390-6534-490C-BC42-D7BF6037C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658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8974-0367-45AB-8918-E9DDE25465D8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07390-6534-490C-BC42-D7BF6037C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07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8974-0367-45AB-8918-E9DDE25465D8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07390-6534-490C-BC42-D7BF6037C8A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0842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8974-0367-45AB-8918-E9DDE25465D8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07390-6534-490C-BC42-D7BF6037C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5723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8974-0367-45AB-8918-E9DDE25465D8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07390-6534-490C-BC42-D7BF6037C8A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04676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8974-0367-45AB-8918-E9DDE25465D8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07390-6534-490C-BC42-D7BF6037C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113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8974-0367-45AB-8918-E9DDE25465D8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07390-6534-490C-BC42-D7BF6037C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9594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8974-0367-45AB-8918-E9DDE25465D8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07390-6534-490C-BC42-D7BF6037C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903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8974-0367-45AB-8918-E9DDE25465D8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07390-6534-490C-BC42-D7BF6037C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920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8974-0367-45AB-8918-E9DDE25465D8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07390-6534-490C-BC42-D7BF6037C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525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8974-0367-45AB-8918-E9DDE25465D8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07390-6534-490C-BC42-D7BF6037C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0211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8974-0367-45AB-8918-E9DDE25465D8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07390-6534-490C-BC42-D7BF6037C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6500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8974-0367-45AB-8918-E9DDE25465D8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07390-6534-490C-BC42-D7BF6037C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548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8974-0367-45AB-8918-E9DDE25465D8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07390-6534-490C-BC42-D7BF6037C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246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8974-0367-45AB-8918-E9DDE25465D8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07390-6534-490C-BC42-D7BF6037C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492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8974-0367-45AB-8918-E9DDE25465D8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07390-6534-490C-BC42-D7BF6037C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134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C8974-0367-45AB-8918-E9DDE25465D8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A507390-6534-490C-BC42-D7BF6037C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479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0" r:id="rId1"/>
    <p:sldLayoutId id="2147484011" r:id="rId2"/>
    <p:sldLayoutId id="2147484012" r:id="rId3"/>
    <p:sldLayoutId id="2147484013" r:id="rId4"/>
    <p:sldLayoutId id="2147484014" r:id="rId5"/>
    <p:sldLayoutId id="2147484015" r:id="rId6"/>
    <p:sldLayoutId id="2147484016" r:id="rId7"/>
    <p:sldLayoutId id="2147484017" r:id="rId8"/>
    <p:sldLayoutId id="2147484018" r:id="rId9"/>
    <p:sldLayoutId id="2147484019" r:id="rId10"/>
    <p:sldLayoutId id="2147484020" r:id="rId11"/>
    <p:sldLayoutId id="2147484021" r:id="rId12"/>
    <p:sldLayoutId id="2147484022" r:id="rId13"/>
    <p:sldLayoutId id="2147484023" r:id="rId14"/>
    <p:sldLayoutId id="2147484024" r:id="rId15"/>
    <p:sldLayoutId id="214748402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nlmcatalog/journal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609600"/>
            <a:ext cx="5410200" cy="5257800"/>
          </a:xfrm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  <a:buClr>
                <a:srgbClr val="5FCBEF"/>
              </a:buClr>
              <a:buSzPct val="80000"/>
            </a:pPr>
            <a:r>
              <a:rPr lang="en-US" b="1" spc="400" dirty="0" smtClean="0"/>
              <a:t>A</a:t>
            </a:r>
            <a:r>
              <a:rPr lang="en-US" spc="400" dirty="0" smtClean="0"/>
              <a:t>merican </a:t>
            </a:r>
            <a:br>
              <a:rPr lang="en-US" spc="400" dirty="0" smtClean="0"/>
            </a:br>
            <a:r>
              <a:rPr lang="en-US" b="1" spc="400" dirty="0" smtClean="0"/>
              <a:t>M</a:t>
            </a:r>
            <a:r>
              <a:rPr lang="en-US" spc="400" dirty="0" smtClean="0"/>
              <a:t>edical </a:t>
            </a:r>
            <a:r>
              <a:rPr lang="en-US" b="1" spc="400" dirty="0" smtClean="0"/>
              <a:t>A</a:t>
            </a:r>
            <a:r>
              <a:rPr lang="en-US" spc="400" dirty="0" smtClean="0"/>
              <a:t>ssociation </a:t>
            </a:r>
            <a:r>
              <a:rPr lang="en-US" spc="200" dirty="0" smtClean="0"/>
              <a:t>Citation Style</a:t>
            </a:r>
            <a:br>
              <a:rPr lang="en-US" spc="200" dirty="0" smtClean="0"/>
            </a:br>
            <a:r>
              <a:rPr lang="en-US" sz="4400" dirty="0" smtClean="0">
                <a:solidFill>
                  <a:prstClr val="black">
                    <a:lumMod val="50000"/>
                    <a:lumOff val="50000"/>
                  </a:prstClr>
                </a:solidFill>
                <a:ea typeface="+mn-ea"/>
                <a:cs typeface="+mn-cs"/>
              </a:rPr>
              <a:t>AMA</a:t>
            </a:r>
            <a:br>
              <a:rPr lang="en-US" sz="4400" dirty="0" smtClean="0">
                <a:solidFill>
                  <a:prstClr val="black">
                    <a:lumMod val="50000"/>
                    <a:lumOff val="50000"/>
                  </a:prstClr>
                </a:solidFill>
                <a:ea typeface="+mn-ea"/>
                <a:cs typeface="+mn-cs"/>
              </a:rPr>
            </a:br>
            <a:r>
              <a:rPr lang="en-US" sz="4400" dirty="0" smtClean="0">
                <a:solidFill>
                  <a:prstClr val="black">
                    <a:lumMod val="50000"/>
                    <a:lumOff val="50000"/>
                  </a:prstClr>
                </a:solidFill>
                <a:ea typeface="+mn-ea"/>
                <a:cs typeface="+mn-cs"/>
              </a:rPr>
              <a:t>11</a:t>
            </a:r>
            <a:r>
              <a:rPr lang="en-US" sz="4400" baseline="30000" dirty="0" smtClean="0">
                <a:solidFill>
                  <a:prstClr val="black">
                    <a:lumMod val="50000"/>
                    <a:lumOff val="50000"/>
                  </a:prstClr>
                </a:solidFill>
                <a:ea typeface="+mn-ea"/>
                <a:cs typeface="+mn-cs"/>
              </a:rPr>
              <a:t>th</a:t>
            </a:r>
            <a:r>
              <a:rPr lang="en-US" sz="4400" dirty="0" smtClean="0">
                <a:solidFill>
                  <a:prstClr val="black">
                    <a:lumMod val="50000"/>
                    <a:lumOff val="50000"/>
                  </a:prstClr>
                </a:solidFill>
                <a:ea typeface="+mn-ea"/>
                <a:cs typeface="+mn-cs"/>
              </a:rPr>
              <a:t> ed.</a:t>
            </a:r>
            <a:r>
              <a:rPr lang="en-US" sz="4400" dirty="0">
                <a:solidFill>
                  <a:prstClr val="black">
                    <a:lumMod val="50000"/>
                    <a:lumOff val="50000"/>
                  </a:prstClr>
                </a:solidFill>
                <a:ea typeface="+mn-ea"/>
                <a:cs typeface="+mn-cs"/>
              </a:rPr>
              <a:t/>
            </a:r>
            <a:br>
              <a:rPr lang="en-US" sz="4400" dirty="0">
                <a:solidFill>
                  <a:prstClr val="black">
                    <a:lumMod val="50000"/>
                    <a:lumOff val="50000"/>
                  </a:prstClr>
                </a:solidFill>
                <a:ea typeface="+mn-ea"/>
                <a:cs typeface="+mn-cs"/>
              </a:rPr>
            </a:br>
            <a:endParaRPr lang="en-US" spc="200" dirty="0"/>
          </a:p>
        </p:txBody>
      </p:sp>
    </p:spTree>
    <p:extLst>
      <p:ext uri="{BB962C8B-B14F-4D97-AF65-F5344CB8AC3E}">
        <p14:creationId xmlns:p14="http://schemas.microsoft.com/office/powerpoint/2010/main" val="125460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4917" y="685800"/>
            <a:ext cx="7880686" cy="8001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In-Text Citations: Secondary Citations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33220" y="1752600"/>
            <a:ext cx="7162800" cy="38100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When </a:t>
            </a:r>
            <a:r>
              <a:rPr lang="en-US" dirty="0"/>
              <a:t>you are using information that was </a:t>
            </a:r>
            <a:r>
              <a:rPr lang="en-US" u="sng" dirty="0"/>
              <a:t>originally published in a source you have not read</a:t>
            </a:r>
            <a:r>
              <a:rPr lang="en-US" dirty="0"/>
              <a:t> </a:t>
            </a:r>
            <a:r>
              <a:rPr lang="en-US" dirty="0" smtClean="0"/>
              <a:t>(</a:t>
            </a:r>
            <a:r>
              <a:rPr lang="en-US" dirty="0"/>
              <a:t>a</a:t>
            </a:r>
            <a:r>
              <a:rPr lang="en-US" dirty="0" smtClean="0"/>
              <a:t> quote, </a:t>
            </a:r>
            <a:r>
              <a:rPr lang="en-US" dirty="0"/>
              <a:t>statistics or data), but was </a:t>
            </a:r>
            <a:r>
              <a:rPr lang="en-US" u="sng" dirty="0"/>
              <a:t>cited in a source you have read</a:t>
            </a:r>
            <a:r>
              <a:rPr lang="en-US" dirty="0"/>
              <a:t>, give the full citation details for both sources, using "Cited by:" (for information/data) or "Quoted by:" (for quotes) to join them.</a:t>
            </a:r>
          </a:p>
          <a:p>
            <a:pPr>
              <a:lnSpc>
                <a:spcPct val="120000"/>
              </a:lnSpc>
            </a:pPr>
            <a:r>
              <a:rPr lang="en-US" b="1" dirty="0"/>
              <a:t>NOTE:</a:t>
            </a:r>
            <a:r>
              <a:rPr lang="en-US" dirty="0"/>
              <a:t>  </a:t>
            </a:r>
            <a:r>
              <a:rPr lang="en-US" dirty="0" smtClean="0"/>
              <a:t>Citation of the original document is preferred unless it is not readily available.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Only items actually consulted should be listed in your reference list.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54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1589" y="578031"/>
            <a:ext cx="7880686" cy="8001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In-Text Citations: Secondary Citations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7162800" cy="3924300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Examples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Cauley</a:t>
            </a:r>
            <a:r>
              <a:rPr lang="en-US" dirty="0"/>
              <a:t> JA, </a:t>
            </a:r>
            <a:r>
              <a:rPr lang="en-US" dirty="0" err="1"/>
              <a:t>Lui</a:t>
            </a:r>
            <a:r>
              <a:rPr lang="en-US" dirty="0"/>
              <a:t> L-Y, </a:t>
            </a:r>
            <a:r>
              <a:rPr lang="en-US" dirty="0" err="1"/>
              <a:t>Ensrud</a:t>
            </a:r>
            <a:r>
              <a:rPr lang="en-US" dirty="0"/>
              <a:t> KE, et al. Osteoporosis and fracture risk in women of different ethnic groups. </a:t>
            </a:r>
            <a:r>
              <a:rPr lang="en-US" i="1" dirty="0"/>
              <a:t>JAMA</a:t>
            </a:r>
            <a:r>
              <a:rPr lang="en-US" dirty="0"/>
              <a:t>. 2005;293(17):2102-2108. Cited by: Acheson LS. Bone density and the risk of fractures: should treatment thresholds vary by race [editorial]? </a:t>
            </a:r>
            <a:r>
              <a:rPr lang="en-US" i="1" dirty="0"/>
              <a:t>JAMA</a:t>
            </a:r>
            <a:r>
              <a:rPr lang="en-US" dirty="0"/>
              <a:t>. 2005;293(17):2151-2154.</a:t>
            </a:r>
          </a:p>
          <a:p>
            <a:pPr marL="400050" lvl="1" indent="0">
              <a:buNone/>
            </a:pPr>
            <a:r>
              <a:rPr lang="en-US" dirty="0"/>
              <a:t>2. Kato S, Sherman PM. What is new related to </a:t>
            </a:r>
            <a:r>
              <a:rPr lang="en-US" i="1" dirty="0"/>
              <a:t>Helicobacter pylori</a:t>
            </a:r>
            <a:r>
              <a:rPr lang="en-US" dirty="0"/>
              <a:t> infection in children and teenagers? </a:t>
            </a:r>
            <a:r>
              <a:rPr lang="en-US" i="1" dirty="0"/>
              <a:t>Arch </a:t>
            </a:r>
            <a:r>
              <a:rPr lang="en-US" i="1" dirty="0" err="1"/>
              <a:t>Pediatr</a:t>
            </a:r>
            <a:r>
              <a:rPr lang="en-US" i="1" dirty="0"/>
              <a:t> </a:t>
            </a:r>
            <a:r>
              <a:rPr lang="en-US" i="1" dirty="0" err="1"/>
              <a:t>Adolesc</a:t>
            </a:r>
            <a:r>
              <a:rPr lang="en-US" i="1" dirty="0"/>
              <a:t> Med</a:t>
            </a:r>
            <a:r>
              <a:rPr lang="en-US" dirty="0"/>
              <a:t>. 2005;159(5):415-421. Quoted by: </a:t>
            </a:r>
            <a:r>
              <a:rPr lang="en-US" dirty="0" err="1"/>
              <a:t>Prazar</a:t>
            </a:r>
            <a:r>
              <a:rPr lang="en-US" dirty="0"/>
              <a:t> G. How many pediatricians does it take to change a practice? or how to incorporate change into practice [editorial]. </a:t>
            </a:r>
            <a:r>
              <a:rPr lang="en-US" i="1" dirty="0"/>
              <a:t>Arch </a:t>
            </a:r>
            <a:r>
              <a:rPr lang="en-US" i="1" dirty="0" err="1"/>
              <a:t>Pediatr</a:t>
            </a:r>
            <a:r>
              <a:rPr lang="en-US" i="1" dirty="0"/>
              <a:t> </a:t>
            </a:r>
            <a:r>
              <a:rPr lang="en-US" i="1" dirty="0" err="1"/>
              <a:t>Adolesc</a:t>
            </a:r>
            <a:r>
              <a:rPr lang="en-US" i="1" dirty="0"/>
              <a:t> Med</a:t>
            </a:r>
            <a:r>
              <a:rPr lang="en-US" dirty="0"/>
              <a:t>. 2005;159(5):500-502.</a:t>
            </a:r>
          </a:p>
          <a:p>
            <a:pPr>
              <a:lnSpc>
                <a:spcPct val="170000"/>
              </a:lnSpc>
            </a:pPr>
            <a:endParaRPr lang="en-US" dirty="0"/>
          </a:p>
        </p:txBody>
      </p:sp>
      <p:sp>
        <p:nvSpPr>
          <p:cNvPr id="5" name="Left Bracket 4"/>
          <p:cNvSpPr/>
          <p:nvPr/>
        </p:nvSpPr>
        <p:spPr>
          <a:xfrm>
            <a:off x="457200" y="1714500"/>
            <a:ext cx="76200" cy="2744129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63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1" y="609600"/>
            <a:ext cx="6652512" cy="990600"/>
          </a:xfrm>
        </p:spPr>
        <p:txBody>
          <a:bodyPr/>
          <a:lstStyle/>
          <a:p>
            <a:r>
              <a:rPr lang="en-US" dirty="0" smtClean="0"/>
              <a:t>Reference Page: General Rules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6858000" cy="388077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References appear on their own page at the end of your manuscript.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Citations are numbered and listed in the order they appear in the manuscript.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Journal titles are abbreviated. Consult the 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National Library of Medicine</a:t>
            </a:r>
            <a:r>
              <a:rPr lang="en-US" b="1" dirty="0" smtClean="0"/>
              <a:t> </a:t>
            </a:r>
            <a:r>
              <a:rPr lang="en-US" dirty="0" smtClean="0"/>
              <a:t>for official abbreviations. </a:t>
            </a:r>
            <a:br>
              <a:rPr lang="en-US" dirty="0" smtClean="0"/>
            </a:b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www.ncbi.nlm.nih.gov/nlmcatalog/journals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03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6347713" cy="685800"/>
          </a:xfrm>
        </p:spPr>
        <p:txBody>
          <a:bodyPr>
            <a:normAutofit/>
          </a:bodyPr>
          <a:lstStyle/>
          <a:p>
            <a:r>
              <a:rPr lang="en-US" dirty="0" smtClean="0"/>
              <a:t>How to Cite: Journal Articles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95400"/>
            <a:ext cx="7798945" cy="46482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dirty="0">
                <a:solidFill>
                  <a:srgbClr val="7030A0"/>
                </a:solidFill>
                <a:latin typeface="+mj-lt"/>
              </a:rPr>
              <a:t>Author(s).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en-US" sz="2800" dirty="0">
                <a:solidFill>
                  <a:srgbClr val="0070C0"/>
                </a:solidFill>
                <a:latin typeface="+mj-lt"/>
              </a:rPr>
              <a:t>Title of </a:t>
            </a:r>
            <a:r>
              <a:rPr lang="en-US" sz="2800" dirty="0" err="1" smtClean="0">
                <a:solidFill>
                  <a:srgbClr val="0070C0"/>
                </a:solidFill>
                <a:latin typeface="+mj-lt"/>
              </a:rPr>
              <a:t>article:subtitle</a:t>
            </a: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. </a:t>
            </a:r>
            <a:r>
              <a:rPr lang="en-US" sz="2800" i="1" dirty="0" smtClean="0">
                <a:solidFill>
                  <a:srgbClr val="00B050"/>
                </a:solidFill>
                <a:latin typeface="+mj-lt"/>
              </a:rPr>
              <a:t>NLM abbreviated Journal Name</a:t>
            </a:r>
            <a:r>
              <a:rPr lang="en-US" sz="2800" dirty="0" smtClean="0">
                <a:solidFill>
                  <a:srgbClr val="00B050"/>
                </a:solidFill>
                <a:latin typeface="+mj-lt"/>
              </a:rPr>
              <a:t>. </a:t>
            </a:r>
            <a:r>
              <a:rPr lang="en-US" sz="2800" dirty="0" err="1" smtClean="0">
                <a:solidFill>
                  <a:srgbClr val="FFC000"/>
                </a:solidFill>
                <a:latin typeface="+mj-lt"/>
              </a:rPr>
              <a:t>year</a:t>
            </a:r>
            <a:r>
              <a:rPr lang="en-US" sz="2800" dirty="0" err="1" smtClean="0">
                <a:solidFill>
                  <a:srgbClr val="666666"/>
                </a:solidFill>
                <a:latin typeface="+mj-lt"/>
              </a:rPr>
              <a:t>;</a:t>
            </a:r>
            <a:r>
              <a:rPr lang="en-US" sz="2800" dirty="0" err="1" smtClean="0">
                <a:solidFill>
                  <a:schemeClr val="bg2">
                    <a:lumMod val="75000"/>
                  </a:schemeClr>
                </a:solidFill>
                <a:latin typeface="+mj-lt"/>
              </a:rPr>
              <a:t>volume</a:t>
            </a:r>
            <a:r>
              <a:rPr lang="en-US" sz="2800" dirty="0" smtClean="0">
                <a:solidFill>
                  <a:srgbClr val="D74EDA"/>
                </a:solidFill>
                <a:latin typeface="+mj-lt"/>
              </a:rPr>
              <a:t>(issue)</a:t>
            </a:r>
            <a:r>
              <a:rPr lang="en-US" sz="2800" dirty="0" smtClean="0">
                <a:solidFill>
                  <a:srgbClr val="666666"/>
                </a:solidFill>
                <a:latin typeface="+mj-lt"/>
              </a:rPr>
              <a:t>:</a:t>
            </a:r>
            <a:r>
              <a:rPr lang="en-US" sz="2800" dirty="0" smtClean="0">
                <a:solidFill>
                  <a:schemeClr val="accent3"/>
                </a:solidFill>
                <a:latin typeface="+mj-lt"/>
              </a:rPr>
              <a:t>page-page.</a:t>
            </a:r>
            <a:r>
              <a:rPr lang="en-US" sz="2800" dirty="0" smtClean="0">
                <a:solidFill>
                  <a:srgbClr val="666666"/>
                </a:solidFill>
                <a:latin typeface="+mj-lt"/>
              </a:rPr>
              <a:t> </a:t>
            </a:r>
            <a:r>
              <a:rPr lang="en-US" sz="2800" dirty="0" smtClean="0">
                <a:solidFill>
                  <a:srgbClr val="B1EB31"/>
                </a:solidFill>
                <a:latin typeface="+mj-lt"/>
              </a:rPr>
              <a:t>doi:10.###/###</a:t>
            </a:r>
            <a:r>
              <a:rPr lang="en-US" sz="1600" dirty="0" smtClean="0">
                <a:solidFill>
                  <a:srgbClr val="B1EB31"/>
                </a:solidFill>
                <a:latin typeface="+mj-lt"/>
              </a:rPr>
              <a:t/>
            </a:r>
            <a:br>
              <a:rPr lang="en-US" sz="1600" dirty="0" smtClean="0">
                <a:solidFill>
                  <a:srgbClr val="B1EB31"/>
                </a:solidFill>
                <a:latin typeface="+mj-lt"/>
              </a:rPr>
            </a:br>
            <a:r>
              <a:rPr lang="en-US" sz="1600" dirty="0" smtClean="0">
                <a:solidFill>
                  <a:srgbClr val="B1EB31"/>
                </a:solidFill>
                <a:latin typeface="+mj-lt"/>
              </a:rPr>
              <a:t>              </a:t>
            </a:r>
            <a:r>
              <a:rPr lang="en-US" sz="2800" dirty="0" smtClean="0">
                <a:solidFill>
                  <a:srgbClr val="B1EB31"/>
                </a:solidFill>
                <a:latin typeface="+mj-lt"/>
              </a:rPr>
              <a:t>              </a:t>
            </a:r>
            <a:br>
              <a:rPr lang="en-US" sz="2800" dirty="0" smtClean="0">
                <a:solidFill>
                  <a:srgbClr val="B1EB31"/>
                </a:solidFill>
                <a:latin typeface="+mj-lt"/>
              </a:rPr>
            </a:br>
            <a:r>
              <a:rPr lang="en-US" sz="2800" dirty="0" smtClean="0">
                <a:solidFill>
                  <a:srgbClr val="B1EB31"/>
                </a:solidFill>
                <a:latin typeface="+mj-lt"/>
              </a:rPr>
              <a:t>                           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OR</a:t>
            </a:r>
            <a:br>
              <a:rPr lang="en-US" sz="2800" dirty="0" smtClean="0">
                <a:solidFill>
                  <a:schemeClr val="tx1"/>
                </a:solidFill>
                <a:latin typeface="+mj-lt"/>
              </a:rPr>
            </a:br>
            <a:endParaRPr lang="en-US" sz="2800" dirty="0">
              <a:solidFill>
                <a:schemeClr val="tx1"/>
              </a:solidFill>
              <a:latin typeface="+mj-lt"/>
            </a:endParaRPr>
          </a:p>
          <a:p>
            <a:pPr marL="109728" indent="0">
              <a:buNone/>
            </a:pPr>
            <a:r>
              <a:rPr lang="en-US" sz="2800" dirty="0">
                <a:solidFill>
                  <a:srgbClr val="7030A0"/>
                </a:solidFill>
              </a:rPr>
              <a:t>Author(s).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800" dirty="0">
                <a:solidFill>
                  <a:srgbClr val="0070C0"/>
                </a:solidFill>
              </a:rPr>
              <a:t>Title of </a:t>
            </a:r>
            <a:r>
              <a:rPr lang="en-US" sz="2800" dirty="0" err="1">
                <a:solidFill>
                  <a:srgbClr val="0070C0"/>
                </a:solidFill>
              </a:rPr>
              <a:t>article:subtitle</a:t>
            </a:r>
            <a:r>
              <a:rPr lang="en-US" sz="2800" dirty="0">
                <a:solidFill>
                  <a:srgbClr val="0070C0"/>
                </a:solidFill>
              </a:rPr>
              <a:t>. </a:t>
            </a:r>
            <a:r>
              <a:rPr lang="en-US" sz="2800" i="1" dirty="0">
                <a:solidFill>
                  <a:srgbClr val="00B050"/>
                </a:solidFill>
              </a:rPr>
              <a:t>NLM abbreviated Journal Name</a:t>
            </a:r>
            <a:r>
              <a:rPr lang="en-US" sz="2800" dirty="0">
                <a:solidFill>
                  <a:srgbClr val="00B050"/>
                </a:solidFill>
              </a:rPr>
              <a:t>. </a:t>
            </a:r>
            <a:r>
              <a:rPr lang="en-US" sz="2800" dirty="0" err="1">
                <a:solidFill>
                  <a:srgbClr val="FFC000"/>
                </a:solidFill>
              </a:rPr>
              <a:t>year</a:t>
            </a:r>
            <a:r>
              <a:rPr lang="en-US" sz="2800" dirty="0" err="1">
                <a:solidFill>
                  <a:srgbClr val="666666"/>
                </a:solidFill>
              </a:rPr>
              <a:t>;</a:t>
            </a:r>
            <a:r>
              <a:rPr lang="en-US" sz="2800" dirty="0" err="1">
                <a:solidFill>
                  <a:schemeClr val="bg2">
                    <a:lumMod val="75000"/>
                  </a:schemeClr>
                </a:solidFill>
              </a:rPr>
              <a:t>volume</a:t>
            </a:r>
            <a:r>
              <a:rPr lang="en-US" sz="2800" dirty="0">
                <a:solidFill>
                  <a:srgbClr val="D74EDA"/>
                </a:solidFill>
              </a:rPr>
              <a:t>(issue)</a:t>
            </a:r>
            <a:r>
              <a:rPr lang="en-US" sz="2800" dirty="0">
                <a:solidFill>
                  <a:srgbClr val="666666"/>
                </a:solidFill>
              </a:rPr>
              <a:t>:</a:t>
            </a:r>
            <a:r>
              <a:rPr lang="en-US" sz="2800" dirty="0">
                <a:solidFill>
                  <a:schemeClr val="accent3"/>
                </a:solidFill>
              </a:rPr>
              <a:t>page-page.</a:t>
            </a:r>
            <a:r>
              <a:rPr lang="en-US" sz="2800" dirty="0">
                <a:solidFill>
                  <a:srgbClr val="666666"/>
                </a:solidFill>
              </a:rPr>
              <a:t> </a:t>
            </a:r>
            <a:r>
              <a:rPr lang="en-US" sz="2800" dirty="0" smtClean="0">
                <a:solidFill>
                  <a:srgbClr val="666666"/>
                </a:solidFill>
              </a:rPr>
              <a:t>Accessed Month day, year. </a:t>
            </a:r>
            <a:r>
              <a:rPr lang="en-US" sz="2800" dirty="0" smtClean="0">
                <a:solidFill>
                  <a:srgbClr val="B1EB31"/>
                </a:solidFill>
              </a:rPr>
              <a:t>https://www.xxxxx</a:t>
            </a:r>
            <a:endParaRPr lang="en-US" sz="2800" dirty="0">
              <a:solidFill>
                <a:srgbClr val="B1EB31"/>
              </a:solidFill>
            </a:endParaRP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26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839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6347713" cy="685800"/>
          </a:xfrm>
        </p:spPr>
        <p:txBody>
          <a:bodyPr>
            <a:normAutofit/>
          </a:bodyPr>
          <a:lstStyle/>
          <a:p>
            <a:r>
              <a:rPr lang="en-US" dirty="0" smtClean="0"/>
              <a:t>How to Cite: Journal Articles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838200"/>
            <a:ext cx="8305800" cy="57912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1900" dirty="0" smtClean="0">
                <a:solidFill>
                  <a:schemeClr val="tx1"/>
                </a:solidFill>
                <a:latin typeface="Open Sans"/>
              </a:rPr>
              <a:t>1. 	</a:t>
            </a:r>
            <a:r>
              <a:rPr lang="en-US" sz="1900" b="1" dirty="0"/>
              <a:t>one</a:t>
            </a:r>
            <a:r>
              <a:rPr lang="en-US" sz="1900" dirty="0"/>
              <a:t> </a:t>
            </a:r>
            <a:r>
              <a:rPr lang="en-US" sz="1900" dirty="0" smtClean="0"/>
              <a:t>author</a:t>
            </a:r>
            <a:r>
              <a:rPr lang="en-US" sz="1900" dirty="0" smtClean="0">
                <a:solidFill>
                  <a:schemeClr val="tx1"/>
                </a:solidFill>
                <a:latin typeface="Open Sans"/>
              </a:rPr>
              <a:t/>
            </a:r>
            <a:br>
              <a:rPr lang="en-US" sz="1900" dirty="0" smtClean="0">
                <a:solidFill>
                  <a:schemeClr val="tx1"/>
                </a:solidFill>
                <a:latin typeface="Open Sans"/>
              </a:rPr>
            </a:br>
            <a:r>
              <a:rPr lang="en-US" sz="1900" dirty="0" smtClean="0">
                <a:solidFill>
                  <a:schemeClr val="tx1"/>
                </a:solidFill>
                <a:latin typeface="Open Sans"/>
              </a:rPr>
              <a:t>	</a:t>
            </a:r>
            <a:r>
              <a:rPr lang="en-US" sz="1900" dirty="0" smtClean="0">
                <a:solidFill>
                  <a:srgbClr val="7030A0"/>
                </a:solidFill>
                <a:latin typeface="Open Sans"/>
              </a:rPr>
              <a:t>Gould </a:t>
            </a:r>
            <a:r>
              <a:rPr lang="en-US" sz="1900" dirty="0">
                <a:solidFill>
                  <a:srgbClr val="7030A0"/>
                </a:solidFill>
                <a:latin typeface="Open Sans"/>
              </a:rPr>
              <a:t>M</a:t>
            </a:r>
            <a:r>
              <a:rPr lang="en-US" sz="1900" dirty="0">
                <a:solidFill>
                  <a:srgbClr val="666666"/>
                </a:solidFill>
                <a:latin typeface="Open Sans"/>
              </a:rPr>
              <a:t>. </a:t>
            </a:r>
            <a:r>
              <a:rPr lang="en-US" sz="1900" dirty="0" smtClean="0">
                <a:solidFill>
                  <a:srgbClr val="0070C0"/>
                </a:solidFill>
                <a:latin typeface="Open Sans"/>
              </a:rPr>
              <a:t>Lung-cancer </a:t>
            </a:r>
            <a:r>
              <a:rPr lang="en-US" sz="1900" dirty="0">
                <a:solidFill>
                  <a:srgbClr val="0070C0"/>
                </a:solidFill>
                <a:latin typeface="Open Sans"/>
              </a:rPr>
              <a:t>s</a:t>
            </a:r>
            <a:r>
              <a:rPr lang="en-US" sz="1900" dirty="0" smtClean="0">
                <a:solidFill>
                  <a:srgbClr val="0070C0"/>
                </a:solidFill>
                <a:latin typeface="Open Sans"/>
              </a:rPr>
              <a:t>creening </a:t>
            </a:r>
            <a:r>
              <a:rPr lang="en-US" sz="1900" dirty="0">
                <a:solidFill>
                  <a:srgbClr val="0070C0"/>
                </a:solidFill>
                <a:latin typeface="Open Sans"/>
              </a:rPr>
              <a:t>with </a:t>
            </a:r>
            <a:r>
              <a:rPr lang="en-US" sz="1900" dirty="0" smtClean="0">
                <a:solidFill>
                  <a:srgbClr val="0070C0"/>
                </a:solidFill>
                <a:latin typeface="Open Sans"/>
              </a:rPr>
              <a:t>low-dose computed </a:t>
            </a:r>
            <a:r>
              <a:rPr lang="en-US" sz="1900" dirty="0">
                <a:solidFill>
                  <a:srgbClr val="0070C0"/>
                </a:solidFill>
                <a:latin typeface="Open Sans"/>
              </a:rPr>
              <a:t>t</a:t>
            </a:r>
            <a:r>
              <a:rPr lang="en-US" sz="1900" dirty="0" smtClean="0">
                <a:solidFill>
                  <a:srgbClr val="0070C0"/>
                </a:solidFill>
                <a:latin typeface="Open Sans"/>
              </a:rPr>
              <a:t>omography</a:t>
            </a:r>
            <a:r>
              <a:rPr lang="en-US" sz="1900" dirty="0">
                <a:solidFill>
                  <a:srgbClr val="666666"/>
                </a:solidFill>
                <a:latin typeface="Open Sans"/>
              </a:rPr>
              <a:t>. </a:t>
            </a:r>
            <a:r>
              <a:rPr lang="en-US" sz="1900" dirty="0" smtClean="0">
                <a:solidFill>
                  <a:srgbClr val="666666"/>
                </a:solidFill>
                <a:latin typeface="Open Sans"/>
              </a:rPr>
              <a:t/>
            </a:r>
            <a:br>
              <a:rPr lang="en-US" sz="1900" dirty="0" smtClean="0">
                <a:solidFill>
                  <a:srgbClr val="666666"/>
                </a:solidFill>
                <a:latin typeface="Open Sans"/>
              </a:rPr>
            </a:br>
            <a:r>
              <a:rPr lang="en-US" sz="1900" dirty="0" smtClean="0">
                <a:solidFill>
                  <a:srgbClr val="666666"/>
                </a:solidFill>
                <a:latin typeface="Open Sans"/>
              </a:rPr>
              <a:t>	</a:t>
            </a:r>
            <a:r>
              <a:rPr lang="en-US" sz="1900" i="1" dirty="0" smtClean="0">
                <a:solidFill>
                  <a:srgbClr val="00B050"/>
                </a:solidFill>
                <a:latin typeface="Open Sans"/>
              </a:rPr>
              <a:t>N </a:t>
            </a:r>
            <a:r>
              <a:rPr lang="en-US" sz="1900" i="1" dirty="0" err="1" smtClean="0">
                <a:solidFill>
                  <a:srgbClr val="00B050"/>
                </a:solidFill>
                <a:latin typeface="Open Sans"/>
              </a:rPr>
              <a:t>Engl</a:t>
            </a:r>
            <a:r>
              <a:rPr lang="en-US" sz="1900" i="1" dirty="0" smtClean="0">
                <a:solidFill>
                  <a:srgbClr val="00B050"/>
                </a:solidFill>
                <a:latin typeface="Open Sans"/>
              </a:rPr>
              <a:t> J </a:t>
            </a:r>
            <a:r>
              <a:rPr lang="en-US" sz="1900" i="1" dirty="0">
                <a:solidFill>
                  <a:srgbClr val="00B050"/>
                </a:solidFill>
                <a:latin typeface="Open Sans"/>
              </a:rPr>
              <a:t>of </a:t>
            </a:r>
            <a:r>
              <a:rPr lang="en-US" sz="1900" i="1" dirty="0" smtClean="0">
                <a:solidFill>
                  <a:srgbClr val="00B050"/>
                </a:solidFill>
                <a:latin typeface="Open Sans"/>
              </a:rPr>
              <a:t>Med</a:t>
            </a:r>
            <a:r>
              <a:rPr lang="en-US" sz="1900" dirty="0" smtClean="0">
                <a:solidFill>
                  <a:srgbClr val="666666"/>
                </a:solidFill>
                <a:latin typeface="Open Sans"/>
              </a:rPr>
              <a:t>. </a:t>
            </a:r>
            <a:r>
              <a:rPr lang="en-US" sz="1900" dirty="0" smtClean="0">
                <a:solidFill>
                  <a:srgbClr val="FFC000"/>
                </a:solidFill>
                <a:latin typeface="Open Sans"/>
              </a:rPr>
              <a:t>2014</a:t>
            </a:r>
            <a:r>
              <a:rPr lang="en-US" sz="1900" dirty="0" smtClean="0">
                <a:solidFill>
                  <a:srgbClr val="666666"/>
                </a:solidFill>
                <a:latin typeface="Open Sans"/>
              </a:rPr>
              <a:t>;</a:t>
            </a:r>
            <a:r>
              <a:rPr lang="en-US" sz="1900" dirty="0" smtClean="0">
                <a:solidFill>
                  <a:schemeClr val="bg2">
                    <a:lumMod val="75000"/>
                  </a:schemeClr>
                </a:solidFill>
                <a:latin typeface="Open Sans"/>
              </a:rPr>
              <a:t>371</a:t>
            </a:r>
            <a:r>
              <a:rPr lang="en-US" sz="1900" dirty="0" smtClean="0">
                <a:solidFill>
                  <a:srgbClr val="D74EDA"/>
                </a:solidFill>
                <a:latin typeface="Open Sans"/>
              </a:rPr>
              <a:t>(19</a:t>
            </a:r>
            <a:r>
              <a:rPr lang="en-US" sz="1900" dirty="0">
                <a:solidFill>
                  <a:srgbClr val="D74EDA"/>
                </a:solidFill>
                <a:latin typeface="Open Sans"/>
              </a:rPr>
              <a:t>)</a:t>
            </a:r>
            <a:r>
              <a:rPr lang="en-US" sz="1900" dirty="0">
                <a:solidFill>
                  <a:srgbClr val="666666"/>
                </a:solidFill>
                <a:latin typeface="Open Sans"/>
              </a:rPr>
              <a:t>:</a:t>
            </a:r>
            <a:r>
              <a:rPr lang="en-US" sz="1900" dirty="0" smtClean="0">
                <a:solidFill>
                  <a:schemeClr val="accent3"/>
                </a:solidFill>
                <a:latin typeface="Open Sans"/>
              </a:rPr>
              <a:t>1813-1820</a:t>
            </a:r>
            <a:r>
              <a:rPr lang="en-US" sz="1900" dirty="0" smtClean="0">
                <a:solidFill>
                  <a:srgbClr val="666666"/>
                </a:solidFill>
                <a:latin typeface="Open Sans"/>
              </a:rPr>
              <a:t>. 	</a:t>
            </a:r>
            <a:r>
              <a:rPr lang="en-US" sz="1900" dirty="0" smtClean="0">
                <a:solidFill>
                  <a:srgbClr val="B1EB31"/>
                </a:solidFill>
                <a:latin typeface="Open Sans"/>
              </a:rPr>
              <a:t>doi:10.1056/nejmcp1404071</a:t>
            </a:r>
            <a:endParaRPr lang="en-US" sz="1900" dirty="0" smtClean="0">
              <a:solidFill>
                <a:srgbClr val="666666"/>
              </a:solidFill>
              <a:latin typeface="Open Sans"/>
            </a:endParaRPr>
          </a:p>
          <a:p>
            <a:pPr marL="109728" indent="0">
              <a:buNone/>
            </a:pPr>
            <a:endParaRPr lang="en-US" sz="600" dirty="0">
              <a:solidFill>
                <a:srgbClr val="666666"/>
              </a:solidFill>
              <a:latin typeface="Open Sans"/>
            </a:endParaRPr>
          </a:p>
          <a:p>
            <a:pPr marL="109728" indent="0">
              <a:buNone/>
            </a:pPr>
            <a:r>
              <a:rPr lang="en-US" sz="1900" dirty="0" smtClean="0">
                <a:solidFill>
                  <a:srgbClr val="666666"/>
                </a:solidFill>
                <a:latin typeface="Open Sans"/>
              </a:rPr>
              <a:t>2. 	</a:t>
            </a:r>
            <a:r>
              <a:rPr lang="en-US" sz="1900" b="1" dirty="0" smtClean="0"/>
              <a:t>2-6</a:t>
            </a:r>
            <a:r>
              <a:rPr lang="en-US" sz="1900" dirty="0" smtClean="0"/>
              <a:t> authors</a:t>
            </a:r>
            <a:br>
              <a:rPr lang="en-US" sz="1900" dirty="0" smtClean="0"/>
            </a:br>
            <a:r>
              <a:rPr lang="en-US" sz="1900" dirty="0" smtClean="0"/>
              <a:t>	</a:t>
            </a:r>
            <a:r>
              <a:rPr lang="en-US" sz="1900" dirty="0" smtClean="0">
                <a:solidFill>
                  <a:srgbClr val="7030A0"/>
                </a:solidFill>
                <a:latin typeface="Open Sans"/>
              </a:rPr>
              <a:t>Hartmann </a:t>
            </a:r>
            <a:r>
              <a:rPr lang="en-US" sz="1900" dirty="0">
                <a:solidFill>
                  <a:srgbClr val="7030A0"/>
                </a:solidFill>
                <a:latin typeface="Open Sans"/>
              </a:rPr>
              <a:t>L, </a:t>
            </a:r>
            <a:r>
              <a:rPr lang="en-US" sz="1900" dirty="0" err="1">
                <a:solidFill>
                  <a:srgbClr val="7030A0"/>
                </a:solidFill>
                <a:latin typeface="Open Sans"/>
              </a:rPr>
              <a:t>Degnim</a:t>
            </a:r>
            <a:r>
              <a:rPr lang="en-US" sz="1900" dirty="0">
                <a:solidFill>
                  <a:srgbClr val="7030A0"/>
                </a:solidFill>
                <a:latin typeface="Open Sans"/>
              </a:rPr>
              <a:t> A, Santen R, </a:t>
            </a:r>
            <a:r>
              <a:rPr lang="en-US" sz="1900" dirty="0" err="1">
                <a:solidFill>
                  <a:srgbClr val="7030A0"/>
                </a:solidFill>
                <a:latin typeface="Open Sans"/>
              </a:rPr>
              <a:t>Dupont</a:t>
            </a:r>
            <a:r>
              <a:rPr lang="en-US" sz="1900" dirty="0">
                <a:solidFill>
                  <a:srgbClr val="7030A0"/>
                </a:solidFill>
                <a:latin typeface="Open Sans"/>
              </a:rPr>
              <a:t> W,  </a:t>
            </a:r>
            <a:r>
              <a:rPr lang="en-US" sz="1900" dirty="0" smtClean="0">
                <a:solidFill>
                  <a:srgbClr val="7030A0"/>
                </a:solidFill>
                <a:latin typeface="Open Sans"/>
              </a:rPr>
              <a:t>Ghosh </a:t>
            </a:r>
            <a:r>
              <a:rPr lang="en-US" sz="1900" dirty="0">
                <a:solidFill>
                  <a:srgbClr val="7030A0"/>
                </a:solidFill>
                <a:latin typeface="Open Sans"/>
              </a:rPr>
              <a:t>K.</a:t>
            </a:r>
            <a:r>
              <a:rPr lang="en-US" sz="1900" dirty="0">
                <a:solidFill>
                  <a:srgbClr val="666666"/>
                </a:solidFill>
                <a:latin typeface="Open Sans"/>
              </a:rPr>
              <a:t> </a:t>
            </a:r>
            <a:r>
              <a:rPr lang="en-US" sz="1900" dirty="0">
                <a:solidFill>
                  <a:srgbClr val="0070C0"/>
                </a:solidFill>
                <a:latin typeface="Open Sans"/>
              </a:rPr>
              <a:t>Atypical </a:t>
            </a:r>
            <a:r>
              <a:rPr lang="en-US" sz="1900" dirty="0" smtClean="0">
                <a:solidFill>
                  <a:srgbClr val="0070C0"/>
                </a:solidFill>
                <a:latin typeface="Open Sans"/>
              </a:rPr>
              <a:t>	hyperplasia </a:t>
            </a:r>
            <a:r>
              <a:rPr lang="en-US" sz="1900" dirty="0">
                <a:solidFill>
                  <a:srgbClr val="0070C0"/>
                </a:solidFill>
                <a:latin typeface="Open Sans"/>
              </a:rPr>
              <a:t>of the b</a:t>
            </a:r>
            <a:r>
              <a:rPr lang="en-US" sz="1900" dirty="0" smtClean="0">
                <a:solidFill>
                  <a:srgbClr val="0070C0"/>
                </a:solidFill>
                <a:latin typeface="Open Sans"/>
              </a:rPr>
              <a:t>reast - risk </a:t>
            </a:r>
            <a:r>
              <a:rPr lang="en-US" sz="1900" dirty="0">
                <a:solidFill>
                  <a:srgbClr val="0070C0"/>
                </a:solidFill>
                <a:latin typeface="Open Sans"/>
              </a:rPr>
              <a:t>a</a:t>
            </a:r>
            <a:r>
              <a:rPr lang="en-US" sz="1900" dirty="0" smtClean="0">
                <a:solidFill>
                  <a:srgbClr val="0070C0"/>
                </a:solidFill>
                <a:latin typeface="Open Sans"/>
              </a:rPr>
              <a:t>ssessment and management 	options</a:t>
            </a:r>
            <a:r>
              <a:rPr lang="en-US" sz="1900" dirty="0">
                <a:solidFill>
                  <a:srgbClr val="0070C0"/>
                </a:solidFill>
                <a:latin typeface="Open Sans"/>
              </a:rPr>
              <a:t>.</a:t>
            </a:r>
            <a:r>
              <a:rPr lang="en-US" sz="1900" dirty="0">
                <a:solidFill>
                  <a:srgbClr val="666666"/>
                </a:solidFill>
                <a:latin typeface="Open Sans"/>
              </a:rPr>
              <a:t> </a:t>
            </a:r>
            <a:r>
              <a:rPr lang="en-US" sz="1900" i="1" dirty="0">
                <a:solidFill>
                  <a:srgbClr val="00B050"/>
                </a:solidFill>
                <a:latin typeface="Open Sans"/>
              </a:rPr>
              <a:t>N </a:t>
            </a:r>
            <a:r>
              <a:rPr lang="en-US" sz="1900" i="1" dirty="0" err="1" smtClean="0">
                <a:solidFill>
                  <a:srgbClr val="00B050"/>
                </a:solidFill>
                <a:latin typeface="Open Sans"/>
              </a:rPr>
              <a:t>Engl</a:t>
            </a:r>
            <a:r>
              <a:rPr lang="en-US" sz="1900" i="1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1900" i="1" dirty="0">
                <a:solidFill>
                  <a:srgbClr val="00B050"/>
                </a:solidFill>
                <a:latin typeface="Open Sans"/>
              </a:rPr>
              <a:t>J of </a:t>
            </a:r>
            <a:r>
              <a:rPr lang="en-US" sz="1900" i="1" dirty="0" smtClean="0">
                <a:solidFill>
                  <a:srgbClr val="00B050"/>
                </a:solidFill>
                <a:latin typeface="Open Sans"/>
              </a:rPr>
              <a:t>Med</a:t>
            </a:r>
            <a:r>
              <a:rPr lang="en-US" sz="1900" dirty="0" smtClean="0">
                <a:solidFill>
                  <a:srgbClr val="00B050"/>
                </a:solidFill>
                <a:latin typeface="Open Sans"/>
              </a:rPr>
              <a:t>. </a:t>
            </a:r>
            <a:r>
              <a:rPr lang="en-US" sz="1900" dirty="0" smtClean="0">
                <a:solidFill>
                  <a:srgbClr val="FFC000"/>
                </a:solidFill>
                <a:latin typeface="Open Sans"/>
              </a:rPr>
              <a:t>2015</a:t>
            </a:r>
            <a:r>
              <a:rPr lang="en-US" sz="1900" dirty="0" smtClean="0">
                <a:solidFill>
                  <a:srgbClr val="666666"/>
                </a:solidFill>
                <a:latin typeface="Open Sans"/>
              </a:rPr>
              <a:t>;</a:t>
            </a:r>
            <a:r>
              <a:rPr lang="en-US" sz="1900" dirty="0" smtClean="0">
                <a:solidFill>
                  <a:schemeClr val="bg2">
                    <a:lumMod val="75000"/>
                  </a:schemeClr>
                </a:solidFill>
                <a:latin typeface="Open Sans"/>
              </a:rPr>
              <a:t>372</a:t>
            </a:r>
            <a:r>
              <a:rPr lang="en-US" sz="1900" dirty="0" smtClean="0">
                <a:solidFill>
                  <a:srgbClr val="D74EDA"/>
                </a:solidFill>
                <a:latin typeface="Open Sans"/>
              </a:rPr>
              <a:t>(1</a:t>
            </a:r>
            <a:r>
              <a:rPr lang="en-US" sz="1900" dirty="0">
                <a:solidFill>
                  <a:srgbClr val="D74EDA"/>
                </a:solidFill>
                <a:latin typeface="Open Sans"/>
              </a:rPr>
              <a:t>)</a:t>
            </a:r>
            <a:r>
              <a:rPr lang="en-US" sz="1900" dirty="0">
                <a:solidFill>
                  <a:srgbClr val="666666"/>
                </a:solidFill>
                <a:latin typeface="Open Sans"/>
              </a:rPr>
              <a:t>:</a:t>
            </a:r>
            <a:r>
              <a:rPr lang="en-US" sz="1900" dirty="0">
                <a:solidFill>
                  <a:schemeClr val="accent3"/>
                </a:solidFill>
                <a:latin typeface="Open Sans"/>
              </a:rPr>
              <a:t>78-89</a:t>
            </a:r>
            <a:r>
              <a:rPr lang="en-US" sz="1900" dirty="0">
                <a:solidFill>
                  <a:srgbClr val="666666"/>
                </a:solidFill>
                <a:latin typeface="Open Sans"/>
              </a:rPr>
              <a:t>. </a:t>
            </a:r>
            <a:r>
              <a:rPr lang="en-US" sz="1900" dirty="0" smtClean="0">
                <a:solidFill>
                  <a:srgbClr val="666666"/>
                </a:solidFill>
                <a:latin typeface="Open Sans"/>
              </a:rPr>
              <a:t>	</a:t>
            </a:r>
            <a:r>
              <a:rPr lang="en-US" sz="1900" dirty="0" smtClean="0">
                <a:solidFill>
                  <a:srgbClr val="B1EB31"/>
                </a:solidFill>
                <a:latin typeface="Open Sans"/>
              </a:rPr>
              <a:t>doi:10.1056/nejmsr1407164</a:t>
            </a:r>
            <a:r>
              <a:rPr lang="en-US" sz="1900" dirty="0" smtClean="0">
                <a:solidFill>
                  <a:srgbClr val="666666"/>
                </a:solidFill>
                <a:latin typeface="Open Sans"/>
              </a:rPr>
              <a:t/>
            </a:r>
            <a:br>
              <a:rPr lang="en-US" sz="1900" dirty="0" smtClean="0">
                <a:solidFill>
                  <a:srgbClr val="666666"/>
                </a:solidFill>
                <a:latin typeface="Open Sans"/>
              </a:rPr>
            </a:br>
            <a:r>
              <a:rPr lang="en-US" sz="1900" dirty="0" smtClean="0">
                <a:solidFill>
                  <a:srgbClr val="666666"/>
                </a:solidFill>
                <a:latin typeface="Open Sans"/>
              </a:rPr>
              <a:t/>
            </a:r>
            <a:br>
              <a:rPr lang="en-US" sz="1900" dirty="0" smtClean="0">
                <a:solidFill>
                  <a:srgbClr val="666666"/>
                </a:solidFill>
                <a:latin typeface="Open Sans"/>
              </a:rPr>
            </a:br>
            <a:r>
              <a:rPr lang="en-US" sz="1900" dirty="0" smtClean="0">
                <a:solidFill>
                  <a:srgbClr val="666666"/>
                </a:solidFill>
                <a:latin typeface="Open Sans"/>
              </a:rPr>
              <a:t>	</a:t>
            </a:r>
            <a:r>
              <a:rPr lang="en-US" sz="1900" dirty="0" err="1" smtClean="0">
                <a:solidFill>
                  <a:srgbClr val="7030A0"/>
                </a:solidFill>
                <a:latin typeface="Open Sans"/>
              </a:rPr>
              <a:t>Marreiros</a:t>
            </a:r>
            <a:r>
              <a:rPr lang="en-US" sz="1900" dirty="0" smtClean="0">
                <a:solidFill>
                  <a:srgbClr val="7030A0"/>
                </a:solidFill>
                <a:latin typeface="Open Sans"/>
              </a:rPr>
              <a:t> </a:t>
            </a:r>
            <a:r>
              <a:rPr lang="en-US" sz="1900" dirty="0">
                <a:solidFill>
                  <a:srgbClr val="7030A0"/>
                </a:solidFill>
                <a:latin typeface="Open Sans"/>
              </a:rPr>
              <a:t>HF, </a:t>
            </a:r>
            <a:r>
              <a:rPr lang="en-US" sz="1900" dirty="0" err="1">
                <a:solidFill>
                  <a:srgbClr val="7030A0"/>
                </a:solidFill>
                <a:latin typeface="Open Sans"/>
              </a:rPr>
              <a:t>Loff</a:t>
            </a:r>
            <a:r>
              <a:rPr lang="en-US" sz="1900" dirty="0">
                <a:solidFill>
                  <a:srgbClr val="7030A0"/>
                </a:solidFill>
                <a:latin typeface="Open Sans"/>
              </a:rPr>
              <a:t> C, </a:t>
            </a:r>
            <a:r>
              <a:rPr lang="en-US" sz="1900" dirty="0" err="1">
                <a:solidFill>
                  <a:srgbClr val="7030A0"/>
                </a:solidFill>
                <a:latin typeface="Open Sans"/>
              </a:rPr>
              <a:t>Calado</a:t>
            </a:r>
            <a:r>
              <a:rPr lang="en-US" sz="1900" dirty="0">
                <a:solidFill>
                  <a:srgbClr val="7030A0"/>
                </a:solidFill>
                <a:latin typeface="Open Sans"/>
              </a:rPr>
              <a:t> E. </a:t>
            </a:r>
            <a:r>
              <a:rPr lang="en-US" sz="1900" dirty="0">
                <a:solidFill>
                  <a:srgbClr val="0070C0"/>
                </a:solidFill>
                <a:latin typeface="Open Sans"/>
              </a:rPr>
              <a:t>Osteoporosis in </a:t>
            </a:r>
            <a:r>
              <a:rPr lang="en-US" sz="1900" dirty="0" err="1">
                <a:solidFill>
                  <a:srgbClr val="0070C0"/>
                </a:solidFill>
                <a:latin typeface="Open Sans"/>
              </a:rPr>
              <a:t>paediatric</a:t>
            </a:r>
            <a:r>
              <a:rPr lang="en-US" sz="1900" dirty="0">
                <a:solidFill>
                  <a:srgbClr val="0070C0"/>
                </a:solidFill>
                <a:latin typeface="Open Sans"/>
              </a:rPr>
              <a:t> patients </a:t>
            </a:r>
            <a:r>
              <a:rPr lang="en-US" sz="1900" dirty="0" smtClean="0">
                <a:solidFill>
                  <a:srgbClr val="0070C0"/>
                </a:solidFill>
                <a:latin typeface="Open Sans"/>
              </a:rPr>
              <a:t>with 	</a:t>
            </a:r>
            <a:r>
              <a:rPr lang="en-US" sz="1900" dirty="0" err="1" smtClean="0">
                <a:solidFill>
                  <a:srgbClr val="0070C0"/>
                </a:solidFill>
                <a:latin typeface="Open Sans"/>
              </a:rPr>
              <a:t>spina</a:t>
            </a:r>
            <a:r>
              <a:rPr lang="en-US" sz="1900" dirty="0" smtClean="0">
                <a:solidFill>
                  <a:srgbClr val="0070C0"/>
                </a:solidFill>
                <a:latin typeface="Open Sans"/>
              </a:rPr>
              <a:t> </a:t>
            </a:r>
            <a:r>
              <a:rPr lang="en-US" sz="1900" dirty="0">
                <a:solidFill>
                  <a:srgbClr val="0070C0"/>
                </a:solidFill>
                <a:latin typeface="Open Sans"/>
              </a:rPr>
              <a:t>bifida.</a:t>
            </a:r>
            <a:r>
              <a:rPr lang="en-US" sz="1900" dirty="0">
                <a:latin typeface="Open Sans"/>
              </a:rPr>
              <a:t> </a:t>
            </a:r>
            <a:r>
              <a:rPr lang="en-US" sz="1900" i="1" dirty="0">
                <a:solidFill>
                  <a:srgbClr val="00B050"/>
                </a:solidFill>
                <a:latin typeface="Open Sans"/>
              </a:rPr>
              <a:t>J Spinal Cord Med</a:t>
            </a:r>
            <a:r>
              <a:rPr lang="en-US" sz="1900" dirty="0">
                <a:solidFill>
                  <a:srgbClr val="00B050"/>
                </a:solidFill>
                <a:latin typeface="Open Sans"/>
              </a:rPr>
              <a:t>. </a:t>
            </a:r>
            <a:r>
              <a:rPr lang="en-US" sz="1900" dirty="0">
                <a:solidFill>
                  <a:srgbClr val="FFC000"/>
                </a:solidFill>
                <a:latin typeface="Open Sans"/>
              </a:rPr>
              <a:t>2012</a:t>
            </a:r>
            <a:r>
              <a:rPr lang="en-US" sz="1900" dirty="0">
                <a:latin typeface="Open Sans"/>
              </a:rPr>
              <a:t>; </a:t>
            </a:r>
            <a:r>
              <a:rPr lang="en-US" sz="1900" dirty="0">
                <a:solidFill>
                  <a:schemeClr val="bg2">
                    <a:lumMod val="75000"/>
                  </a:schemeClr>
                </a:solidFill>
                <a:latin typeface="Open Sans"/>
              </a:rPr>
              <a:t>35</a:t>
            </a:r>
            <a:r>
              <a:rPr lang="en-US" sz="1900" dirty="0">
                <a:solidFill>
                  <a:srgbClr val="D74EDA"/>
                </a:solidFill>
                <a:latin typeface="Open Sans"/>
              </a:rPr>
              <a:t>(1)</a:t>
            </a:r>
            <a:r>
              <a:rPr lang="en-US" sz="1900" dirty="0">
                <a:latin typeface="Open Sans"/>
              </a:rPr>
              <a:t>:</a:t>
            </a:r>
            <a:r>
              <a:rPr lang="en-US" sz="19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Open Sans"/>
              </a:rPr>
              <a:t>9-21</a:t>
            </a:r>
            <a:r>
              <a:rPr lang="en-US" sz="1900" dirty="0">
                <a:latin typeface="Open Sans"/>
              </a:rPr>
              <a:t>. Accessed March 28, 	</a:t>
            </a:r>
            <a:r>
              <a:rPr lang="en-US" sz="1900" dirty="0" smtClean="0">
                <a:latin typeface="Open Sans"/>
              </a:rPr>
              <a:t>2012.</a:t>
            </a:r>
            <a:r>
              <a:rPr lang="en-US" sz="1900" dirty="0">
                <a:latin typeface="Open Sans"/>
              </a:rPr>
              <a:t> </a:t>
            </a:r>
            <a:r>
              <a:rPr lang="en-US" sz="1900" dirty="0" smtClean="0">
                <a:solidFill>
                  <a:srgbClr val="9FDC16"/>
                </a:solidFill>
                <a:latin typeface="Open Sans"/>
              </a:rPr>
              <a:t>http</a:t>
            </a:r>
            <a:r>
              <a:rPr lang="en-US" sz="1900" dirty="0">
                <a:solidFill>
                  <a:srgbClr val="9FDC16"/>
                </a:solidFill>
                <a:latin typeface="Open Sans"/>
              </a:rPr>
              <a:t>://</a:t>
            </a:r>
            <a:r>
              <a:rPr lang="en-US" sz="1900" dirty="0" smtClean="0">
                <a:solidFill>
                  <a:srgbClr val="9FDC16"/>
                </a:solidFill>
                <a:latin typeface="Open Sans"/>
              </a:rPr>
              <a:t>www.ncbi.nlm.nih.gov/pubmed/22330186</a:t>
            </a:r>
            <a:endParaRPr lang="en-US" sz="1900" dirty="0">
              <a:latin typeface="Open Sans"/>
            </a:endParaRPr>
          </a:p>
          <a:p>
            <a:pPr marL="109728" indent="0">
              <a:buNone/>
            </a:pPr>
            <a:endParaRPr lang="en-US" sz="600" dirty="0" smtClean="0">
              <a:latin typeface="Open Sans"/>
            </a:endParaRPr>
          </a:p>
          <a:p>
            <a:pPr marL="109728" indent="0">
              <a:buNone/>
            </a:pPr>
            <a:r>
              <a:rPr lang="en-US" sz="1900" dirty="0" smtClean="0">
                <a:solidFill>
                  <a:srgbClr val="666666"/>
                </a:solidFill>
                <a:latin typeface="Open Sans"/>
              </a:rPr>
              <a:t>3</a:t>
            </a:r>
            <a:r>
              <a:rPr lang="en-US" sz="1900" dirty="0">
                <a:solidFill>
                  <a:srgbClr val="666666"/>
                </a:solidFill>
                <a:latin typeface="Open Sans"/>
              </a:rPr>
              <a:t>. </a:t>
            </a:r>
            <a:r>
              <a:rPr lang="en-US" sz="1900" dirty="0" smtClean="0">
                <a:solidFill>
                  <a:srgbClr val="666666"/>
                </a:solidFill>
                <a:latin typeface="Open Sans"/>
              </a:rPr>
              <a:t>	</a:t>
            </a:r>
            <a:r>
              <a:rPr lang="en-US" sz="1900" b="1" dirty="0"/>
              <a:t>more than 6 </a:t>
            </a:r>
            <a:r>
              <a:rPr lang="en-US" sz="1900" dirty="0" smtClean="0"/>
              <a:t>authors</a:t>
            </a:r>
            <a:r>
              <a:rPr lang="en-US" sz="1900" dirty="0" smtClean="0">
                <a:solidFill>
                  <a:srgbClr val="666666"/>
                </a:solidFill>
                <a:latin typeface="Open Sans"/>
              </a:rPr>
              <a:t/>
            </a:r>
            <a:br>
              <a:rPr lang="en-US" sz="1900" dirty="0" smtClean="0">
                <a:solidFill>
                  <a:srgbClr val="666666"/>
                </a:solidFill>
                <a:latin typeface="Open Sans"/>
              </a:rPr>
            </a:br>
            <a:r>
              <a:rPr lang="en-US" sz="1900" dirty="0" smtClean="0">
                <a:solidFill>
                  <a:srgbClr val="666666"/>
                </a:solidFill>
                <a:latin typeface="Open Sans"/>
              </a:rPr>
              <a:t>	</a:t>
            </a:r>
            <a:r>
              <a:rPr lang="en-US" sz="1900" dirty="0" smtClean="0">
                <a:solidFill>
                  <a:srgbClr val="7030A0"/>
                </a:solidFill>
                <a:latin typeface="Open Sans"/>
              </a:rPr>
              <a:t>Black </a:t>
            </a:r>
            <a:r>
              <a:rPr lang="en-US" sz="1900" dirty="0">
                <a:solidFill>
                  <a:srgbClr val="7030A0"/>
                </a:solidFill>
                <a:latin typeface="Open Sans"/>
              </a:rPr>
              <a:t>W, </a:t>
            </a:r>
            <a:r>
              <a:rPr lang="en-US" sz="1900" dirty="0" err="1">
                <a:solidFill>
                  <a:srgbClr val="7030A0"/>
                </a:solidFill>
                <a:latin typeface="Open Sans"/>
              </a:rPr>
              <a:t>Gareen</a:t>
            </a:r>
            <a:r>
              <a:rPr lang="en-US" sz="1900" dirty="0">
                <a:solidFill>
                  <a:srgbClr val="7030A0"/>
                </a:solidFill>
                <a:latin typeface="Open Sans"/>
              </a:rPr>
              <a:t> I, Soneji </a:t>
            </a:r>
            <a:r>
              <a:rPr lang="en-US" sz="1900" dirty="0" smtClean="0">
                <a:solidFill>
                  <a:srgbClr val="7030A0"/>
                </a:solidFill>
                <a:latin typeface="Open Sans"/>
              </a:rPr>
              <a:t>S, </a:t>
            </a:r>
            <a:r>
              <a:rPr lang="en-US" sz="1900" dirty="0">
                <a:solidFill>
                  <a:srgbClr val="7030A0"/>
                </a:solidFill>
                <a:latin typeface="Open Sans"/>
              </a:rPr>
              <a:t>et al. </a:t>
            </a:r>
            <a:r>
              <a:rPr lang="en-US" sz="1900" dirty="0" smtClean="0">
                <a:solidFill>
                  <a:srgbClr val="0070C0"/>
                </a:solidFill>
                <a:latin typeface="Open Sans"/>
              </a:rPr>
              <a:t>Cost-effectiveness </a:t>
            </a:r>
            <a:r>
              <a:rPr lang="en-US" sz="1900" dirty="0">
                <a:solidFill>
                  <a:srgbClr val="0070C0"/>
                </a:solidFill>
                <a:latin typeface="Open Sans"/>
              </a:rPr>
              <a:t>of </a:t>
            </a:r>
            <a:r>
              <a:rPr lang="en-US" sz="1900" dirty="0" smtClean="0">
                <a:solidFill>
                  <a:srgbClr val="0070C0"/>
                </a:solidFill>
                <a:latin typeface="Open Sans"/>
              </a:rPr>
              <a:t>CT screening 	in 	the national lung </a:t>
            </a:r>
            <a:r>
              <a:rPr lang="en-US" sz="1900" dirty="0">
                <a:solidFill>
                  <a:srgbClr val="0070C0"/>
                </a:solidFill>
                <a:latin typeface="Open Sans"/>
              </a:rPr>
              <a:t>s</a:t>
            </a:r>
            <a:r>
              <a:rPr lang="en-US" sz="1900" dirty="0" smtClean="0">
                <a:solidFill>
                  <a:srgbClr val="0070C0"/>
                </a:solidFill>
                <a:latin typeface="Open Sans"/>
              </a:rPr>
              <a:t>creening </a:t>
            </a:r>
            <a:r>
              <a:rPr lang="en-US" sz="1900" dirty="0">
                <a:solidFill>
                  <a:srgbClr val="0070C0"/>
                </a:solidFill>
                <a:latin typeface="Open Sans"/>
              </a:rPr>
              <a:t>t</a:t>
            </a:r>
            <a:r>
              <a:rPr lang="en-US" sz="1900" dirty="0" smtClean="0">
                <a:solidFill>
                  <a:srgbClr val="0070C0"/>
                </a:solidFill>
                <a:latin typeface="Open Sans"/>
              </a:rPr>
              <a:t>rial</a:t>
            </a:r>
            <a:r>
              <a:rPr lang="en-US" sz="1900" dirty="0">
                <a:solidFill>
                  <a:srgbClr val="0070C0"/>
                </a:solidFill>
                <a:latin typeface="Open Sans"/>
              </a:rPr>
              <a:t>.</a:t>
            </a:r>
            <a:r>
              <a:rPr lang="en-US" sz="1900" dirty="0">
                <a:solidFill>
                  <a:srgbClr val="666666"/>
                </a:solidFill>
                <a:latin typeface="Open Sans"/>
              </a:rPr>
              <a:t> </a:t>
            </a:r>
            <a:r>
              <a:rPr lang="en-US" sz="1900" i="1" dirty="0">
                <a:solidFill>
                  <a:srgbClr val="00B050"/>
                </a:solidFill>
                <a:latin typeface="Open Sans"/>
              </a:rPr>
              <a:t>N </a:t>
            </a:r>
            <a:r>
              <a:rPr lang="en-US" sz="1900" i="1" dirty="0" err="1">
                <a:solidFill>
                  <a:srgbClr val="00B050"/>
                </a:solidFill>
                <a:latin typeface="Open Sans"/>
              </a:rPr>
              <a:t>Engl</a:t>
            </a:r>
            <a:r>
              <a:rPr lang="en-US" sz="1900" i="1" dirty="0">
                <a:solidFill>
                  <a:srgbClr val="00B050"/>
                </a:solidFill>
                <a:latin typeface="Open Sans"/>
              </a:rPr>
              <a:t> J of </a:t>
            </a:r>
            <a:r>
              <a:rPr lang="en-US" sz="1900" i="1" dirty="0" smtClean="0">
                <a:solidFill>
                  <a:srgbClr val="00B050"/>
                </a:solidFill>
                <a:latin typeface="Open Sans"/>
              </a:rPr>
              <a:t>Med</a:t>
            </a:r>
            <a:r>
              <a:rPr lang="en-US" sz="1900" dirty="0" smtClean="0">
                <a:solidFill>
                  <a:srgbClr val="00B050"/>
                </a:solidFill>
                <a:latin typeface="Open Sans"/>
              </a:rPr>
              <a:t>.</a:t>
            </a:r>
            <a:r>
              <a:rPr lang="en-US" sz="1900" dirty="0">
                <a:solidFill>
                  <a:srgbClr val="666666"/>
                </a:solidFill>
                <a:latin typeface="Open Sans"/>
              </a:rPr>
              <a:t>  </a:t>
            </a:r>
            <a:r>
              <a:rPr lang="en-US" sz="1900" dirty="0" smtClean="0">
                <a:solidFill>
                  <a:srgbClr val="666666"/>
                </a:solidFill>
                <a:latin typeface="Open Sans"/>
              </a:rPr>
              <a:t>	</a:t>
            </a:r>
            <a:r>
              <a:rPr lang="en-US" sz="1900" dirty="0" smtClean="0">
                <a:solidFill>
                  <a:srgbClr val="FFC000"/>
                </a:solidFill>
                <a:latin typeface="Open Sans"/>
              </a:rPr>
              <a:t>2014</a:t>
            </a:r>
            <a:r>
              <a:rPr lang="en-US" sz="1900" dirty="0" smtClean="0">
                <a:solidFill>
                  <a:srgbClr val="666666"/>
                </a:solidFill>
                <a:latin typeface="Open Sans"/>
              </a:rPr>
              <a:t>;</a:t>
            </a:r>
            <a:r>
              <a:rPr lang="en-US" sz="1900" dirty="0" smtClean="0">
                <a:solidFill>
                  <a:schemeClr val="bg2">
                    <a:lumMod val="75000"/>
                  </a:schemeClr>
                </a:solidFill>
                <a:latin typeface="Open Sans"/>
              </a:rPr>
              <a:t>371</a:t>
            </a:r>
            <a:r>
              <a:rPr lang="en-US" sz="1900" dirty="0" smtClean="0">
                <a:solidFill>
                  <a:srgbClr val="D74EDA"/>
                </a:solidFill>
                <a:latin typeface="Open Sans"/>
              </a:rPr>
              <a:t>(19</a:t>
            </a:r>
            <a:r>
              <a:rPr lang="en-US" sz="1900" dirty="0">
                <a:solidFill>
                  <a:srgbClr val="D74EDA"/>
                </a:solidFill>
                <a:latin typeface="Open Sans"/>
              </a:rPr>
              <a:t>)</a:t>
            </a:r>
            <a:r>
              <a:rPr lang="en-US" sz="1900" dirty="0">
                <a:solidFill>
                  <a:srgbClr val="666666"/>
                </a:solidFill>
                <a:latin typeface="Open Sans"/>
              </a:rPr>
              <a:t>:</a:t>
            </a:r>
            <a:r>
              <a:rPr lang="en-US" sz="1900" dirty="0" smtClean="0">
                <a:solidFill>
                  <a:schemeClr val="accent3"/>
                </a:solidFill>
                <a:latin typeface="Open Sans"/>
              </a:rPr>
              <a:t>1793-	1802</a:t>
            </a:r>
            <a:r>
              <a:rPr lang="en-US" sz="1900" dirty="0" smtClean="0">
                <a:solidFill>
                  <a:srgbClr val="666666"/>
                </a:solidFill>
                <a:latin typeface="Open Sans"/>
              </a:rPr>
              <a:t>. </a:t>
            </a:r>
            <a:r>
              <a:rPr lang="en-US" sz="1900" dirty="0" smtClean="0">
                <a:solidFill>
                  <a:srgbClr val="B1EB31"/>
                </a:solidFill>
                <a:latin typeface="Open Sans"/>
              </a:rPr>
              <a:t>doi:10.1056/nejmoa1312547</a:t>
            </a:r>
            <a:endParaRPr lang="en-US" dirty="0" smtClean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28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Cite: Book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447800"/>
            <a:ext cx="7315200" cy="4572000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endParaRPr lang="en-US" dirty="0" smtClean="0">
              <a:solidFill>
                <a:srgbClr val="666666"/>
              </a:solidFill>
              <a:latin typeface="Open Sans"/>
            </a:endParaRPr>
          </a:p>
          <a:p>
            <a:pPr marL="109728" indent="0">
              <a:buClr>
                <a:schemeClr val="tx1"/>
              </a:buClr>
              <a:buNone/>
            </a:pPr>
            <a:r>
              <a:rPr lang="en-US" sz="2800" dirty="0" smtClean="0">
                <a:solidFill>
                  <a:srgbClr val="666666"/>
                </a:solidFill>
                <a:latin typeface="Open Sans"/>
              </a:rPr>
              <a:t>Book</a:t>
            </a:r>
            <a:endParaRPr lang="en-US" sz="2800" dirty="0" smtClean="0">
              <a:solidFill>
                <a:srgbClr val="7030A0"/>
              </a:solidFill>
              <a:latin typeface="Open Sans"/>
            </a:endParaRPr>
          </a:p>
          <a:p>
            <a:pPr marL="109728" indent="0">
              <a:buClr>
                <a:schemeClr val="tx1"/>
              </a:buClr>
              <a:buNone/>
            </a:pPr>
            <a:r>
              <a:rPr lang="en-US" sz="2800" dirty="0" smtClean="0">
                <a:solidFill>
                  <a:srgbClr val="7030A0"/>
                </a:solidFill>
                <a:latin typeface="Open Sans"/>
              </a:rPr>
              <a:t>Author(s) or Editor(s), </a:t>
            </a:r>
            <a:r>
              <a:rPr lang="en-US" sz="2800" dirty="0" err="1" smtClean="0">
                <a:solidFill>
                  <a:srgbClr val="7030A0"/>
                </a:solidFill>
                <a:latin typeface="Open Sans"/>
              </a:rPr>
              <a:t>ed</a:t>
            </a:r>
            <a:r>
              <a:rPr lang="en-US" sz="2800" dirty="0" smtClean="0">
                <a:solidFill>
                  <a:srgbClr val="7030A0"/>
                </a:solidFill>
                <a:latin typeface="Open Sans"/>
              </a:rPr>
              <a:t>(s)</a:t>
            </a:r>
            <a:r>
              <a:rPr lang="en-US" sz="2800" dirty="0" smtClean="0">
                <a:latin typeface="Open Sans"/>
              </a:rPr>
              <a:t>.</a:t>
            </a:r>
            <a:r>
              <a:rPr lang="en-US" sz="2800" dirty="0">
                <a:solidFill>
                  <a:srgbClr val="666666"/>
                </a:solidFill>
                <a:latin typeface="Open Sans"/>
              </a:rPr>
              <a:t> </a:t>
            </a:r>
            <a:r>
              <a:rPr lang="en-US" sz="2800" i="1" dirty="0" smtClean="0">
                <a:solidFill>
                  <a:srgbClr val="0070C0"/>
                </a:solidFill>
                <a:latin typeface="Open Sans"/>
              </a:rPr>
              <a:t>Title of Book</a:t>
            </a:r>
            <a:r>
              <a:rPr lang="en-US" sz="2800" dirty="0" smtClean="0">
                <a:solidFill>
                  <a:srgbClr val="666666"/>
                </a:solidFill>
                <a:latin typeface="Open Sans"/>
              </a:rPr>
              <a:t>. </a:t>
            </a:r>
            <a:r>
              <a:rPr lang="en-US" sz="2800" dirty="0" smtClean="0">
                <a:solidFill>
                  <a:srgbClr val="F765C6"/>
                </a:solidFill>
                <a:latin typeface="Open Sans"/>
              </a:rPr>
              <a:t>Edition. </a:t>
            </a:r>
            <a:r>
              <a:rPr lang="en-US" sz="2800" dirty="0" smtClean="0">
                <a:solidFill>
                  <a:srgbClr val="FFC000"/>
                </a:solidFill>
                <a:latin typeface="Open Sans"/>
              </a:rPr>
              <a:t>Publisher</a:t>
            </a:r>
            <a:r>
              <a:rPr lang="en-US" sz="2800" dirty="0" smtClean="0">
                <a:solidFill>
                  <a:srgbClr val="666666"/>
                </a:solidFill>
                <a:latin typeface="Open Sans"/>
              </a:rPr>
              <a:t>; </a:t>
            </a:r>
            <a:r>
              <a:rPr lang="en-US" sz="2800" dirty="0">
                <a:solidFill>
                  <a:srgbClr val="FF0000"/>
                </a:solidFill>
                <a:latin typeface="Open Sans"/>
              </a:rPr>
              <a:t>y</a:t>
            </a:r>
            <a:r>
              <a:rPr lang="en-US" sz="2800" dirty="0" smtClean="0">
                <a:solidFill>
                  <a:srgbClr val="FF0000"/>
                </a:solidFill>
                <a:latin typeface="Open Sans"/>
              </a:rPr>
              <a:t>ear</a:t>
            </a:r>
            <a:r>
              <a:rPr lang="en-US" sz="2800" dirty="0" smtClean="0">
                <a:solidFill>
                  <a:srgbClr val="666666"/>
                </a:solidFill>
                <a:latin typeface="Open Sans"/>
              </a:rPr>
              <a:t>.</a:t>
            </a:r>
          </a:p>
          <a:p>
            <a:pPr marL="109728" indent="0">
              <a:buClr>
                <a:schemeClr val="tx1"/>
              </a:buClr>
              <a:buNone/>
            </a:pPr>
            <a:endParaRPr lang="en-US" sz="2800" dirty="0" smtClean="0">
              <a:solidFill>
                <a:srgbClr val="666666"/>
              </a:solidFill>
              <a:latin typeface="Open Sans"/>
            </a:endParaRPr>
          </a:p>
          <a:p>
            <a:pPr marL="109728" indent="0">
              <a:buClr>
                <a:schemeClr val="tx1"/>
              </a:buClr>
              <a:buNone/>
            </a:pPr>
            <a:r>
              <a:rPr lang="en-US" sz="2800" dirty="0" err="1" smtClean="0">
                <a:solidFill>
                  <a:srgbClr val="666666"/>
                </a:solidFill>
                <a:latin typeface="Open Sans"/>
              </a:rPr>
              <a:t>Ebook</a:t>
            </a:r>
            <a:r>
              <a:rPr lang="en-US" sz="2800" dirty="0" smtClean="0">
                <a:solidFill>
                  <a:srgbClr val="666666"/>
                </a:solidFill>
                <a:latin typeface="Open Sans"/>
              </a:rPr>
              <a:t/>
            </a:r>
            <a:br>
              <a:rPr lang="en-US" sz="2800" dirty="0" smtClean="0">
                <a:solidFill>
                  <a:srgbClr val="666666"/>
                </a:solidFill>
                <a:latin typeface="Open Sans"/>
              </a:rPr>
            </a:br>
            <a:r>
              <a:rPr lang="en-US" sz="2800" dirty="0">
                <a:solidFill>
                  <a:srgbClr val="7030A0"/>
                </a:solidFill>
                <a:latin typeface="Open Sans"/>
              </a:rPr>
              <a:t>Author(s) or Editor(s), </a:t>
            </a:r>
            <a:r>
              <a:rPr lang="en-US" sz="2800" dirty="0" err="1" smtClean="0">
                <a:solidFill>
                  <a:srgbClr val="7030A0"/>
                </a:solidFill>
                <a:latin typeface="Open Sans"/>
              </a:rPr>
              <a:t>ed</a:t>
            </a:r>
            <a:r>
              <a:rPr lang="en-US" sz="2800" dirty="0" smtClean="0">
                <a:solidFill>
                  <a:srgbClr val="7030A0"/>
                </a:solidFill>
                <a:latin typeface="Open Sans"/>
              </a:rPr>
              <a:t>(s)</a:t>
            </a:r>
            <a:r>
              <a:rPr lang="en-US" sz="2800" dirty="0" smtClean="0">
                <a:latin typeface="Open Sans"/>
              </a:rPr>
              <a:t>.</a:t>
            </a:r>
            <a:r>
              <a:rPr lang="en-US" sz="2800" dirty="0">
                <a:solidFill>
                  <a:srgbClr val="666666"/>
                </a:solidFill>
                <a:latin typeface="Open Sans"/>
              </a:rPr>
              <a:t> </a:t>
            </a:r>
            <a:r>
              <a:rPr lang="en-US" sz="2800" i="1" dirty="0">
                <a:solidFill>
                  <a:srgbClr val="0070C0"/>
                </a:solidFill>
                <a:latin typeface="Open Sans"/>
              </a:rPr>
              <a:t>Title of Book</a:t>
            </a:r>
            <a:r>
              <a:rPr lang="en-US" sz="2800" dirty="0">
                <a:solidFill>
                  <a:srgbClr val="666666"/>
                </a:solidFill>
                <a:latin typeface="Open Sans"/>
              </a:rPr>
              <a:t>. </a:t>
            </a:r>
            <a:r>
              <a:rPr lang="en-US" sz="2800" dirty="0">
                <a:solidFill>
                  <a:srgbClr val="F765C6"/>
                </a:solidFill>
                <a:latin typeface="Open Sans"/>
              </a:rPr>
              <a:t>Edition. </a:t>
            </a:r>
            <a:r>
              <a:rPr lang="en-US" sz="2800" dirty="0" smtClean="0">
                <a:solidFill>
                  <a:srgbClr val="FFC000"/>
                </a:solidFill>
                <a:latin typeface="Open Sans"/>
              </a:rPr>
              <a:t>Publisher</a:t>
            </a:r>
            <a:r>
              <a:rPr lang="en-US" sz="2800" dirty="0">
                <a:solidFill>
                  <a:srgbClr val="666666"/>
                </a:solidFill>
                <a:latin typeface="Open Sans"/>
              </a:rPr>
              <a:t>; </a:t>
            </a:r>
            <a:r>
              <a:rPr lang="en-US" sz="2800" dirty="0" smtClean="0">
                <a:solidFill>
                  <a:srgbClr val="FF0000"/>
                </a:solidFill>
                <a:latin typeface="Open Sans"/>
              </a:rPr>
              <a:t>year</a:t>
            </a:r>
            <a:r>
              <a:rPr lang="en-US" sz="2800" dirty="0" smtClean="0">
                <a:solidFill>
                  <a:srgbClr val="666666"/>
                </a:solidFill>
                <a:latin typeface="Open Sans"/>
              </a:rPr>
              <a:t>. Accessed Month date, year. </a:t>
            </a: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Open Sans"/>
              </a:rPr>
              <a:t>URL</a:t>
            </a:r>
            <a:endParaRPr lang="en-US" sz="2800" dirty="0">
              <a:solidFill>
                <a:schemeClr val="accent6">
                  <a:lumMod val="60000"/>
                  <a:lumOff val="40000"/>
                </a:schemeClr>
              </a:solidFill>
              <a:latin typeface="Open Sans"/>
            </a:endParaRPr>
          </a:p>
          <a:p>
            <a:pPr marL="109728" indent="0">
              <a:buClr>
                <a:schemeClr val="tx1"/>
              </a:buClr>
              <a:buNone/>
            </a:pPr>
            <a:endParaRPr lang="en-US" sz="2800" dirty="0">
              <a:solidFill>
                <a:srgbClr val="666666"/>
              </a:solidFill>
              <a:latin typeface="Open Sans"/>
            </a:endParaRPr>
          </a:p>
          <a:p>
            <a:pPr marL="109728" indent="0">
              <a:buClr>
                <a:schemeClr val="tx1"/>
              </a:buClr>
              <a:buNone/>
            </a:pPr>
            <a:r>
              <a:rPr lang="en-US" sz="2800" dirty="0" smtClean="0">
                <a:solidFill>
                  <a:srgbClr val="666666"/>
                </a:solidFill>
                <a:latin typeface="Open Sans"/>
              </a:rPr>
              <a:t>Book Chapter</a:t>
            </a:r>
            <a:r>
              <a:rPr lang="en-US" sz="2800" dirty="0">
                <a:solidFill>
                  <a:srgbClr val="666666"/>
                </a:solidFill>
                <a:latin typeface="Open Sans"/>
              </a:rPr>
              <a:t/>
            </a:r>
            <a:br>
              <a:rPr lang="en-US" sz="2800" dirty="0">
                <a:solidFill>
                  <a:srgbClr val="666666"/>
                </a:solidFill>
                <a:latin typeface="Open Sans"/>
              </a:rPr>
            </a:br>
            <a:r>
              <a:rPr lang="en-US" sz="2800" dirty="0" err="1" smtClean="0">
                <a:solidFill>
                  <a:srgbClr val="7030A0"/>
                </a:solidFill>
                <a:latin typeface="Open Sans"/>
              </a:rPr>
              <a:t>Chapter</a:t>
            </a:r>
            <a:r>
              <a:rPr lang="en-US" sz="2800" dirty="0" smtClean="0">
                <a:solidFill>
                  <a:srgbClr val="7030A0"/>
                </a:solidFill>
                <a:latin typeface="Open Sans"/>
              </a:rPr>
              <a:t> Author(s). </a:t>
            </a:r>
            <a:r>
              <a:rPr lang="en-US" sz="2800" dirty="0" smtClean="0">
                <a:solidFill>
                  <a:srgbClr val="0070C0"/>
                </a:solidFill>
                <a:latin typeface="Open Sans"/>
              </a:rPr>
              <a:t>Chapter title</a:t>
            </a:r>
            <a:r>
              <a:rPr lang="en-US" sz="2800" dirty="0" smtClean="0">
                <a:solidFill>
                  <a:srgbClr val="666666"/>
                </a:solidFill>
                <a:latin typeface="Open Sans"/>
              </a:rPr>
              <a:t>. </a:t>
            </a:r>
            <a:r>
              <a:rPr lang="en-US" sz="2800" dirty="0">
                <a:solidFill>
                  <a:srgbClr val="666666"/>
                </a:solidFill>
                <a:latin typeface="Open Sans"/>
              </a:rPr>
              <a:t>In: </a:t>
            </a:r>
            <a:r>
              <a:rPr lang="en-US" sz="2800" dirty="0" smtClean="0">
                <a:solidFill>
                  <a:srgbClr val="7030A0"/>
                </a:solidFill>
                <a:latin typeface="Open Sans"/>
              </a:rPr>
              <a:t>Book Author(s) or Editor(s), </a:t>
            </a:r>
            <a:r>
              <a:rPr lang="en-US" sz="2800" dirty="0" err="1" smtClean="0">
                <a:solidFill>
                  <a:srgbClr val="7030A0"/>
                </a:solidFill>
                <a:latin typeface="Open Sans"/>
              </a:rPr>
              <a:t>ed</a:t>
            </a:r>
            <a:r>
              <a:rPr lang="en-US" sz="2800" dirty="0" smtClean="0">
                <a:solidFill>
                  <a:srgbClr val="7030A0"/>
                </a:solidFill>
                <a:latin typeface="Open Sans"/>
              </a:rPr>
              <a:t>(s)</a:t>
            </a:r>
            <a:r>
              <a:rPr lang="en-US" sz="2800" dirty="0" smtClean="0">
                <a:solidFill>
                  <a:srgbClr val="666666"/>
                </a:solidFill>
                <a:latin typeface="Open Sans"/>
              </a:rPr>
              <a:t>. </a:t>
            </a:r>
            <a:r>
              <a:rPr lang="en-US" sz="2800" i="1" dirty="0" smtClean="0">
                <a:solidFill>
                  <a:srgbClr val="0070C0"/>
                </a:solidFill>
                <a:latin typeface="Open Sans"/>
              </a:rPr>
              <a:t>Book Title</a:t>
            </a:r>
            <a:r>
              <a:rPr lang="en-US" sz="2800" dirty="0" smtClean="0">
                <a:solidFill>
                  <a:srgbClr val="666666"/>
                </a:solidFill>
                <a:latin typeface="Open Sans"/>
              </a:rPr>
              <a:t>. </a:t>
            </a:r>
            <a:r>
              <a:rPr lang="en-US" sz="2800" dirty="0" smtClean="0">
                <a:solidFill>
                  <a:srgbClr val="F765C6"/>
                </a:solidFill>
                <a:latin typeface="Open Sans"/>
              </a:rPr>
              <a:t>Edition</a:t>
            </a:r>
            <a:r>
              <a:rPr lang="en-US" sz="2800" dirty="0">
                <a:solidFill>
                  <a:srgbClr val="F765C6"/>
                </a:solidFill>
                <a:latin typeface="Open Sans"/>
              </a:rPr>
              <a:t>.</a:t>
            </a:r>
            <a:r>
              <a:rPr lang="en-US" sz="2800" dirty="0" smtClean="0">
                <a:solidFill>
                  <a:srgbClr val="666666"/>
                </a:solidFill>
                <a:latin typeface="Open Sans"/>
              </a:rPr>
              <a:t> </a:t>
            </a:r>
            <a:r>
              <a:rPr lang="en-US" sz="2800" dirty="0" smtClean="0">
                <a:solidFill>
                  <a:srgbClr val="FFC000"/>
                </a:solidFill>
                <a:latin typeface="Open Sans"/>
              </a:rPr>
              <a:t>Publisher</a:t>
            </a:r>
            <a:r>
              <a:rPr lang="en-US" sz="2800" dirty="0" smtClean="0">
                <a:solidFill>
                  <a:srgbClr val="666666"/>
                </a:solidFill>
                <a:latin typeface="Open Sans"/>
              </a:rPr>
              <a:t>; </a:t>
            </a:r>
            <a:r>
              <a:rPr lang="en-US" sz="2800" dirty="0" err="1" smtClean="0">
                <a:solidFill>
                  <a:srgbClr val="FF0000"/>
                </a:solidFill>
                <a:latin typeface="Open Sans"/>
              </a:rPr>
              <a:t>year</a:t>
            </a:r>
            <a:r>
              <a:rPr lang="en-US" sz="2800" dirty="0" err="1" smtClean="0">
                <a:solidFill>
                  <a:srgbClr val="666666"/>
                </a:solidFill>
                <a:latin typeface="Open Sans"/>
              </a:rPr>
              <a:t>:</a:t>
            </a:r>
            <a:r>
              <a:rPr lang="en-US" sz="28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Open Sans"/>
              </a:rPr>
              <a:t>page-page</a:t>
            </a:r>
            <a:r>
              <a:rPr 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Open Sans"/>
              </a:rPr>
              <a:t> (print) or chapter (</a:t>
            </a:r>
            <a:r>
              <a:rPr lang="en-US" sz="28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Open Sans"/>
              </a:rPr>
              <a:t>ebook</a:t>
            </a:r>
            <a:r>
              <a:rPr 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Open Sans"/>
              </a:rPr>
              <a:t>)</a:t>
            </a:r>
            <a:r>
              <a:rPr lang="en-US" sz="2800" dirty="0" smtClean="0">
                <a:solidFill>
                  <a:srgbClr val="666666"/>
                </a:solidFill>
                <a:latin typeface="Open Sans"/>
              </a:rPr>
              <a:t>. </a:t>
            </a:r>
            <a:endParaRPr lang="en-US" sz="2800" dirty="0"/>
          </a:p>
          <a:p>
            <a:pPr marL="109728" indent="0">
              <a:buClr>
                <a:schemeClr val="tx1"/>
              </a:buClr>
              <a:buNone/>
            </a:pPr>
            <a:endParaRPr lang="en-US" sz="2800" dirty="0" smtClean="0">
              <a:solidFill>
                <a:srgbClr val="666666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18370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Cite: Book in print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6347714" cy="5410200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en-US" dirty="0" smtClean="0">
              <a:solidFill>
                <a:srgbClr val="666666"/>
              </a:solidFill>
              <a:latin typeface="Open Sans"/>
            </a:endParaRPr>
          </a:p>
          <a:p>
            <a:pPr marL="452628"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Open Sans"/>
              </a:rPr>
              <a:t>Single author</a:t>
            </a:r>
            <a:br>
              <a:rPr lang="en-US" dirty="0" smtClean="0">
                <a:solidFill>
                  <a:schemeClr val="tx1"/>
                </a:solidFill>
                <a:latin typeface="Open Sans"/>
              </a:rPr>
            </a:br>
            <a:r>
              <a:rPr lang="en-US" dirty="0" err="1">
                <a:solidFill>
                  <a:srgbClr val="7030A0"/>
                </a:solidFill>
                <a:latin typeface="Open Sans"/>
              </a:rPr>
              <a:t>Mettler</a:t>
            </a:r>
            <a:r>
              <a:rPr lang="en-US" dirty="0">
                <a:solidFill>
                  <a:srgbClr val="7030A0"/>
                </a:solidFill>
                <a:latin typeface="Open Sans"/>
              </a:rPr>
              <a:t> FA Jr</a:t>
            </a:r>
            <a:r>
              <a:rPr lang="en-US" dirty="0">
                <a:solidFill>
                  <a:srgbClr val="404040"/>
                </a:solidFill>
                <a:latin typeface="Open Sans"/>
              </a:rPr>
              <a:t>.</a:t>
            </a:r>
            <a:r>
              <a:rPr lang="en-US" dirty="0">
                <a:solidFill>
                  <a:srgbClr val="666666"/>
                </a:solidFill>
                <a:latin typeface="Open Sans"/>
              </a:rPr>
              <a:t> </a:t>
            </a:r>
            <a:r>
              <a:rPr lang="en-US" i="1" dirty="0">
                <a:solidFill>
                  <a:srgbClr val="0070C0"/>
                </a:solidFill>
                <a:latin typeface="Open Sans"/>
              </a:rPr>
              <a:t>Essentials of Radiology</a:t>
            </a:r>
            <a:r>
              <a:rPr lang="en-US" dirty="0">
                <a:solidFill>
                  <a:srgbClr val="666666"/>
                </a:solidFill>
                <a:latin typeface="Open Sans"/>
              </a:rPr>
              <a:t>. </a:t>
            </a:r>
            <a:r>
              <a:rPr lang="en-US" dirty="0">
                <a:solidFill>
                  <a:srgbClr val="FFC000"/>
                </a:solidFill>
                <a:latin typeface="Open Sans"/>
              </a:rPr>
              <a:t>Elsevier/Saunders</a:t>
            </a:r>
            <a:r>
              <a:rPr lang="en-US" dirty="0">
                <a:solidFill>
                  <a:srgbClr val="666666"/>
                </a:solidFill>
                <a:latin typeface="Open Sans"/>
              </a:rPr>
              <a:t>; </a:t>
            </a:r>
            <a:r>
              <a:rPr lang="en-US" dirty="0">
                <a:solidFill>
                  <a:srgbClr val="FF0000"/>
                </a:solidFill>
                <a:latin typeface="Open Sans"/>
              </a:rPr>
              <a:t>2014</a:t>
            </a:r>
            <a:r>
              <a:rPr lang="en-US" b="1" dirty="0" smtClean="0">
                <a:solidFill>
                  <a:srgbClr val="666666"/>
                </a:solidFill>
                <a:latin typeface="Open Sans"/>
              </a:rPr>
              <a:t>.</a:t>
            </a:r>
            <a:endParaRPr lang="en-US" dirty="0" smtClean="0">
              <a:solidFill>
                <a:srgbClr val="666666"/>
              </a:solidFill>
              <a:latin typeface="Open Sans"/>
            </a:endParaRPr>
          </a:p>
          <a:p>
            <a:pPr marL="452628"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Open Sans"/>
              </a:rPr>
              <a:t>More than 6 authors</a:t>
            </a:r>
            <a:r>
              <a:rPr lang="en-US" dirty="0" smtClean="0">
                <a:solidFill>
                  <a:srgbClr val="7030A0"/>
                </a:solidFill>
                <a:latin typeface="Open Sans"/>
              </a:rPr>
              <a:t/>
            </a:r>
            <a:br>
              <a:rPr lang="en-US" dirty="0" smtClean="0">
                <a:solidFill>
                  <a:srgbClr val="7030A0"/>
                </a:solidFill>
                <a:latin typeface="Open Sans"/>
              </a:rPr>
            </a:br>
            <a:r>
              <a:rPr lang="en-US" dirty="0" smtClean="0">
                <a:solidFill>
                  <a:srgbClr val="7030A0"/>
                </a:solidFill>
                <a:latin typeface="Open Sans"/>
              </a:rPr>
              <a:t>Simon LS, </a:t>
            </a:r>
            <a:r>
              <a:rPr lang="en-US" dirty="0" err="1" smtClean="0">
                <a:solidFill>
                  <a:srgbClr val="7030A0"/>
                </a:solidFill>
                <a:latin typeface="Open Sans"/>
              </a:rPr>
              <a:t>Lipman</a:t>
            </a:r>
            <a:r>
              <a:rPr lang="en-US" dirty="0" smtClean="0">
                <a:solidFill>
                  <a:srgbClr val="7030A0"/>
                </a:solidFill>
                <a:latin typeface="Open Sans"/>
              </a:rPr>
              <a:t> AG, </a:t>
            </a:r>
            <a:r>
              <a:rPr lang="en-US" dirty="0" err="1" smtClean="0">
                <a:solidFill>
                  <a:srgbClr val="7030A0"/>
                </a:solidFill>
                <a:latin typeface="Open Sans"/>
              </a:rPr>
              <a:t>Jacox</a:t>
            </a:r>
            <a:r>
              <a:rPr lang="en-US" dirty="0" smtClean="0">
                <a:solidFill>
                  <a:srgbClr val="7030A0"/>
                </a:solidFill>
                <a:latin typeface="Open Sans"/>
              </a:rPr>
              <a:t> AK, et al</a:t>
            </a:r>
            <a:r>
              <a:rPr lang="en-US" dirty="0" smtClean="0">
                <a:solidFill>
                  <a:srgbClr val="666666"/>
                </a:solidFill>
                <a:latin typeface="Open Sans"/>
              </a:rPr>
              <a:t>. </a:t>
            </a:r>
            <a:r>
              <a:rPr lang="en-US" i="1" dirty="0" smtClean="0">
                <a:solidFill>
                  <a:srgbClr val="0070C0"/>
                </a:solidFill>
                <a:latin typeface="Open Sans"/>
              </a:rPr>
              <a:t>Pain in 		Osteoarthritis, Rheumatoid Arthritis, and Juvenile 	Chronic Arthritis</a:t>
            </a:r>
            <a:r>
              <a:rPr lang="en-US" dirty="0" smtClean="0">
                <a:solidFill>
                  <a:srgbClr val="666666"/>
                </a:solidFill>
                <a:latin typeface="Open Sans"/>
              </a:rPr>
              <a:t>. </a:t>
            </a:r>
            <a:r>
              <a:rPr lang="en-US" dirty="0" smtClean="0">
                <a:solidFill>
                  <a:srgbClr val="F765C6"/>
                </a:solidFill>
                <a:latin typeface="Open Sans"/>
              </a:rPr>
              <a:t>2nd ed</a:t>
            </a:r>
            <a:r>
              <a:rPr lang="en-US" dirty="0" smtClean="0">
                <a:solidFill>
                  <a:srgbClr val="666666"/>
                </a:solidFill>
                <a:latin typeface="Open Sans"/>
              </a:rPr>
              <a:t>. </a:t>
            </a:r>
            <a:r>
              <a:rPr lang="en-US" dirty="0" smtClean="0">
                <a:solidFill>
                  <a:srgbClr val="FFC000"/>
                </a:solidFill>
                <a:latin typeface="Open Sans"/>
              </a:rPr>
              <a:t>American Pain Society</a:t>
            </a:r>
            <a:r>
              <a:rPr lang="en-US" dirty="0" smtClean="0">
                <a:solidFill>
                  <a:srgbClr val="666666"/>
                </a:solidFill>
                <a:latin typeface="Open Sans"/>
              </a:rPr>
              <a:t>; </a:t>
            </a:r>
            <a:r>
              <a:rPr lang="en-US" dirty="0" smtClean="0">
                <a:solidFill>
                  <a:srgbClr val="FF0000"/>
                </a:solidFill>
                <a:latin typeface="Open Sans"/>
              </a:rPr>
              <a:t>2002</a:t>
            </a:r>
            <a:r>
              <a:rPr lang="en-US" dirty="0" smtClean="0">
                <a:solidFill>
                  <a:srgbClr val="666666"/>
                </a:solidFill>
                <a:latin typeface="Open Sans"/>
              </a:rPr>
              <a:t>. </a:t>
            </a:r>
            <a:br>
              <a:rPr lang="en-US" dirty="0" smtClean="0">
                <a:solidFill>
                  <a:srgbClr val="666666"/>
                </a:solidFill>
                <a:latin typeface="Open Sans"/>
              </a:rPr>
            </a:br>
            <a:endParaRPr lang="en-US" dirty="0" smtClean="0">
              <a:solidFill>
                <a:srgbClr val="666666"/>
              </a:solidFill>
              <a:latin typeface="Open Sans"/>
            </a:endParaRPr>
          </a:p>
          <a:p>
            <a:pPr marL="452628"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Open Sans"/>
              </a:rPr>
              <a:t>No author, but editor</a:t>
            </a:r>
            <a:r>
              <a:rPr lang="en-US" dirty="0" smtClean="0">
                <a:solidFill>
                  <a:srgbClr val="7030A0"/>
                </a:solidFill>
                <a:latin typeface="Open Sans"/>
              </a:rPr>
              <a:t/>
            </a:r>
            <a:br>
              <a:rPr lang="en-US" dirty="0" smtClean="0">
                <a:solidFill>
                  <a:srgbClr val="7030A0"/>
                </a:solidFill>
                <a:latin typeface="Open Sans"/>
              </a:rPr>
            </a:br>
            <a:r>
              <a:rPr lang="en-US" dirty="0" err="1" smtClean="0">
                <a:solidFill>
                  <a:srgbClr val="7030A0"/>
                </a:solidFill>
                <a:latin typeface="Open Sans"/>
              </a:rPr>
              <a:t>Galanter</a:t>
            </a:r>
            <a:r>
              <a:rPr lang="en-US" dirty="0" smtClean="0">
                <a:solidFill>
                  <a:srgbClr val="7030A0"/>
                </a:solidFill>
                <a:latin typeface="Open Sans"/>
              </a:rPr>
              <a:t> M, ed</a:t>
            </a:r>
            <a:r>
              <a:rPr lang="en-US" dirty="0" smtClean="0">
                <a:solidFill>
                  <a:srgbClr val="666666"/>
                </a:solidFill>
                <a:latin typeface="Open Sans"/>
              </a:rPr>
              <a:t>. </a:t>
            </a:r>
            <a:r>
              <a:rPr lang="en-US" i="1" dirty="0" smtClean="0">
                <a:solidFill>
                  <a:srgbClr val="0070C0"/>
                </a:solidFill>
                <a:latin typeface="Open Sans"/>
              </a:rPr>
              <a:t>Services Research in the Era of Managed Care</a:t>
            </a:r>
            <a:r>
              <a:rPr lang="en-US" dirty="0" smtClean="0">
                <a:solidFill>
                  <a:srgbClr val="666666"/>
                </a:solidFill>
                <a:latin typeface="Open Sans"/>
              </a:rPr>
              <a:t>. </a:t>
            </a:r>
            <a:r>
              <a:rPr lang="en-US" dirty="0" smtClean="0">
                <a:solidFill>
                  <a:srgbClr val="FFC000"/>
                </a:solidFill>
                <a:latin typeface="Open Sans"/>
              </a:rPr>
              <a:t>Kluwer Academic/Plenum</a:t>
            </a:r>
            <a:r>
              <a:rPr lang="en-US" dirty="0" smtClean="0">
                <a:solidFill>
                  <a:srgbClr val="666666"/>
                </a:solidFill>
                <a:latin typeface="Open Sans"/>
              </a:rPr>
              <a:t>; </a:t>
            </a:r>
            <a:r>
              <a:rPr lang="en-US" dirty="0" smtClean="0">
                <a:solidFill>
                  <a:srgbClr val="FF0000"/>
                </a:solidFill>
                <a:latin typeface="Open Sans"/>
              </a:rPr>
              <a:t>2001</a:t>
            </a:r>
            <a:r>
              <a:rPr lang="en-US" dirty="0" smtClean="0">
                <a:solidFill>
                  <a:srgbClr val="666666"/>
                </a:solidFill>
                <a:latin typeface="Open Sans"/>
              </a:rPr>
              <a:t>. </a:t>
            </a:r>
            <a:br>
              <a:rPr lang="en-US" dirty="0" smtClean="0">
                <a:solidFill>
                  <a:srgbClr val="666666"/>
                </a:solidFill>
                <a:latin typeface="Open Sans"/>
              </a:rPr>
            </a:br>
            <a:endParaRPr lang="en-US" dirty="0" smtClean="0">
              <a:solidFill>
                <a:srgbClr val="666666"/>
              </a:solidFill>
              <a:latin typeface="Open Sans"/>
            </a:endParaRPr>
          </a:p>
          <a:p>
            <a:pPr marL="452628"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Open Sans"/>
              </a:rPr>
              <a:t>Chapter of a Book</a:t>
            </a:r>
            <a:r>
              <a:rPr lang="en-US" dirty="0" smtClean="0">
                <a:solidFill>
                  <a:srgbClr val="666666"/>
                </a:solidFill>
                <a:latin typeface="Open Sans"/>
              </a:rPr>
              <a:t/>
            </a:r>
            <a:br>
              <a:rPr lang="en-US" dirty="0" smtClean="0">
                <a:solidFill>
                  <a:srgbClr val="666666"/>
                </a:solidFill>
                <a:latin typeface="Open Sans"/>
              </a:rPr>
            </a:br>
            <a:r>
              <a:rPr lang="en-US" dirty="0" err="1" smtClean="0">
                <a:solidFill>
                  <a:srgbClr val="7030A0"/>
                </a:solidFill>
                <a:latin typeface="Open Sans"/>
              </a:rPr>
              <a:t>Solensky</a:t>
            </a:r>
            <a:r>
              <a:rPr lang="en-US" dirty="0" smtClean="0">
                <a:solidFill>
                  <a:srgbClr val="7030A0"/>
                </a:solidFill>
                <a:latin typeface="Open Sans"/>
              </a:rPr>
              <a:t> R. </a:t>
            </a:r>
            <a:r>
              <a:rPr lang="en-US" dirty="0" smtClean="0">
                <a:solidFill>
                  <a:srgbClr val="0070C0"/>
                </a:solidFill>
                <a:latin typeface="Open Sans"/>
              </a:rPr>
              <a:t>Drug allergy: desensitization and treatment of reactions to antibiotics and aspirin</a:t>
            </a:r>
            <a:r>
              <a:rPr lang="en-US" dirty="0" smtClean="0">
                <a:solidFill>
                  <a:srgbClr val="666666"/>
                </a:solidFill>
                <a:latin typeface="Open Sans"/>
              </a:rPr>
              <a:t>. In: </a:t>
            </a:r>
            <a:r>
              <a:rPr lang="en-US" dirty="0" err="1" smtClean="0">
                <a:solidFill>
                  <a:srgbClr val="7030A0"/>
                </a:solidFill>
                <a:latin typeface="Open Sans"/>
              </a:rPr>
              <a:t>Locey</a:t>
            </a:r>
            <a:r>
              <a:rPr lang="en-US" dirty="0" smtClean="0">
                <a:solidFill>
                  <a:srgbClr val="7030A0"/>
                </a:solidFill>
                <a:latin typeface="Open Sans"/>
              </a:rPr>
              <a:t> P, ed</a:t>
            </a:r>
            <a:r>
              <a:rPr lang="en-US" dirty="0" smtClean="0">
                <a:solidFill>
                  <a:srgbClr val="666666"/>
                </a:solidFill>
                <a:latin typeface="Open Sans"/>
              </a:rPr>
              <a:t>. </a:t>
            </a:r>
            <a:r>
              <a:rPr lang="en-US" i="1" dirty="0" smtClean="0">
                <a:solidFill>
                  <a:srgbClr val="0070C0"/>
                </a:solidFill>
                <a:latin typeface="Open Sans"/>
              </a:rPr>
              <a:t>Allergens and Allergen Immunotherapy</a:t>
            </a:r>
            <a:r>
              <a:rPr lang="en-US" dirty="0" smtClean="0">
                <a:solidFill>
                  <a:srgbClr val="666666"/>
                </a:solidFill>
                <a:latin typeface="Open Sans"/>
              </a:rPr>
              <a:t>. </a:t>
            </a:r>
            <a:r>
              <a:rPr lang="en-US" dirty="0" smtClean="0">
                <a:solidFill>
                  <a:srgbClr val="F765C6"/>
                </a:solidFill>
                <a:latin typeface="Open Sans"/>
              </a:rPr>
              <a:t>3rd ed. </a:t>
            </a:r>
            <a:r>
              <a:rPr lang="en-US" dirty="0" smtClean="0">
                <a:solidFill>
                  <a:srgbClr val="FFC000"/>
                </a:solidFill>
                <a:latin typeface="Open Sans"/>
              </a:rPr>
              <a:t>Marcel Dekker</a:t>
            </a:r>
            <a:r>
              <a:rPr lang="en-US" dirty="0" smtClean="0">
                <a:solidFill>
                  <a:srgbClr val="666666"/>
                </a:solidFill>
                <a:latin typeface="Open Sans"/>
              </a:rPr>
              <a:t>; </a:t>
            </a:r>
            <a:r>
              <a:rPr lang="en-US" dirty="0" smtClean="0">
                <a:solidFill>
                  <a:srgbClr val="FF0000"/>
                </a:solidFill>
                <a:latin typeface="Open Sans"/>
              </a:rPr>
              <a:t>2004</a:t>
            </a:r>
            <a:r>
              <a:rPr lang="en-US" dirty="0" smtClean="0">
                <a:solidFill>
                  <a:srgbClr val="666666"/>
                </a:solidFill>
                <a:latin typeface="Open Sans"/>
              </a:rPr>
              <a:t>:</a:t>
            </a:r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Open Sans"/>
              </a:rPr>
              <a:t>585-606</a:t>
            </a:r>
            <a:r>
              <a:rPr lang="en-US" dirty="0" smtClean="0">
                <a:solidFill>
                  <a:srgbClr val="666666"/>
                </a:solidFill>
                <a:latin typeface="Open Sans"/>
              </a:rPr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07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Cite: </a:t>
            </a:r>
            <a:r>
              <a:rPr lang="en-US" dirty="0" err="1"/>
              <a:t>E</a:t>
            </a:r>
            <a:r>
              <a:rPr lang="en-US" dirty="0" err="1" smtClean="0"/>
              <a:t>book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6347714" cy="5410200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endParaRPr lang="en-US" dirty="0" smtClean="0">
              <a:solidFill>
                <a:srgbClr val="666666"/>
              </a:solidFill>
              <a:latin typeface="Open Sans"/>
            </a:endParaRPr>
          </a:p>
          <a:p>
            <a:pPr marL="452628"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Open Sans"/>
              </a:rPr>
              <a:t>Single author</a:t>
            </a:r>
            <a:br>
              <a:rPr lang="en-US" dirty="0" smtClean="0">
                <a:solidFill>
                  <a:schemeClr val="tx1"/>
                </a:solidFill>
                <a:latin typeface="Open Sans"/>
              </a:rPr>
            </a:br>
            <a:r>
              <a:rPr lang="en-US" dirty="0" smtClean="0">
                <a:solidFill>
                  <a:srgbClr val="7030A0"/>
                </a:solidFill>
                <a:latin typeface="Open Sans"/>
              </a:rPr>
              <a:t>World Health Organization.</a:t>
            </a:r>
            <a:r>
              <a:rPr lang="en-US" dirty="0">
                <a:solidFill>
                  <a:srgbClr val="666666"/>
                </a:solidFill>
                <a:latin typeface="Open Sans"/>
              </a:rPr>
              <a:t> </a:t>
            </a:r>
            <a:r>
              <a:rPr lang="en-US" i="1" dirty="0" smtClean="0">
                <a:solidFill>
                  <a:srgbClr val="0070C0"/>
                </a:solidFill>
                <a:latin typeface="Open Sans"/>
              </a:rPr>
              <a:t>Health Worker Roles in Providing Safe Abortion Care and Post-abortion Contraception.</a:t>
            </a:r>
            <a:r>
              <a:rPr lang="en-US" dirty="0" smtClean="0">
                <a:solidFill>
                  <a:srgbClr val="666666"/>
                </a:solidFill>
                <a:latin typeface="Open Sans"/>
              </a:rPr>
              <a:t> </a:t>
            </a:r>
            <a:r>
              <a:rPr lang="en-US" dirty="0" smtClean="0">
                <a:solidFill>
                  <a:srgbClr val="FFC000"/>
                </a:solidFill>
                <a:latin typeface="Open Sans"/>
              </a:rPr>
              <a:t>World Health Organization</a:t>
            </a:r>
            <a:r>
              <a:rPr lang="en-US" dirty="0" smtClean="0">
                <a:solidFill>
                  <a:srgbClr val="666666"/>
                </a:solidFill>
                <a:latin typeface="Open Sans"/>
              </a:rPr>
              <a:t>; </a:t>
            </a:r>
            <a:r>
              <a:rPr lang="en-US" dirty="0" smtClean="0">
                <a:solidFill>
                  <a:srgbClr val="FF0000"/>
                </a:solidFill>
                <a:latin typeface="Open Sans"/>
              </a:rPr>
              <a:t>2015.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/>
              </a:rPr>
              <a:t>Accessed August 15, 2016.</a:t>
            </a:r>
            <a:r>
              <a:rPr lang="en-US" dirty="0" smtClean="0">
                <a:solidFill>
                  <a:srgbClr val="FF0000"/>
                </a:solidFill>
                <a:latin typeface="Open Sans"/>
              </a:rPr>
              <a:t> </a:t>
            </a:r>
            <a:r>
              <a:rPr lang="en-US" dirty="0" smtClean="0">
                <a:solidFill>
                  <a:srgbClr val="B1EB31"/>
                </a:solidFill>
                <a:latin typeface="Open Sans"/>
              </a:rPr>
              <a:t>https://srhr.org/safeabortion/</a:t>
            </a:r>
            <a:br>
              <a:rPr lang="en-US" dirty="0" smtClean="0">
                <a:solidFill>
                  <a:srgbClr val="B1EB31"/>
                </a:solidFill>
                <a:latin typeface="Open Sans"/>
              </a:rPr>
            </a:br>
            <a:endParaRPr lang="en-US" dirty="0" smtClean="0">
              <a:solidFill>
                <a:srgbClr val="B1EB31"/>
              </a:solidFill>
              <a:latin typeface="Open Sans"/>
            </a:endParaRPr>
          </a:p>
          <a:p>
            <a:pPr marL="452628"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Open Sans"/>
              </a:rPr>
              <a:t>More than 6 authors/editors</a:t>
            </a:r>
            <a:r>
              <a:rPr lang="en-US" dirty="0" smtClean="0">
                <a:solidFill>
                  <a:srgbClr val="7030A0"/>
                </a:solidFill>
                <a:latin typeface="Open Sans"/>
              </a:rPr>
              <a:t/>
            </a:r>
            <a:br>
              <a:rPr lang="en-US" dirty="0" smtClean="0">
                <a:solidFill>
                  <a:srgbClr val="7030A0"/>
                </a:solidFill>
                <a:latin typeface="Open Sans"/>
              </a:rPr>
            </a:br>
            <a:r>
              <a:rPr lang="en-US" dirty="0" err="1" smtClean="0">
                <a:solidFill>
                  <a:srgbClr val="7030A0"/>
                </a:solidFill>
                <a:latin typeface="Open Sans"/>
              </a:rPr>
              <a:t>Brukner</a:t>
            </a:r>
            <a:r>
              <a:rPr lang="en-US" dirty="0" smtClean="0">
                <a:solidFill>
                  <a:srgbClr val="7030A0"/>
                </a:solidFill>
                <a:latin typeface="Open Sans"/>
              </a:rPr>
              <a:t> P, </a:t>
            </a:r>
            <a:r>
              <a:rPr lang="en-US" dirty="0" err="1" smtClean="0">
                <a:solidFill>
                  <a:srgbClr val="7030A0"/>
                </a:solidFill>
                <a:latin typeface="Open Sans"/>
              </a:rPr>
              <a:t>Clarsen</a:t>
            </a:r>
            <a:r>
              <a:rPr lang="en-US" dirty="0" smtClean="0">
                <a:solidFill>
                  <a:srgbClr val="7030A0"/>
                </a:solidFill>
                <a:latin typeface="Open Sans"/>
              </a:rPr>
              <a:t> B, Cook J, et al</a:t>
            </a:r>
            <a:r>
              <a:rPr lang="en-US" dirty="0" smtClean="0">
                <a:solidFill>
                  <a:srgbClr val="666666"/>
                </a:solidFill>
                <a:latin typeface="Open Sans"/>
              </a:rPr>
              <a:t>. </a:t>
            </a:r>
            <a:r>
              <a:rPr lang="en-US" i="1" dirty="0" err="1" smtClean="0">
                <a:solidFill>
                  <a:srgbClr val="0070C0"/>
                </a:solidFill>
                <a:latin typeface="Open Sans"/>
              </a:rPr>
              <a:t>Brukner</a:t>
            </a:r>
            <a:r>
              <a:rPr lang="en-US" i="1" dirty="0" smtClean="0">
                <a:solidFill>
                  <a:srgbClr val="0070C0"/>
                </a:solidFill>
                <a:latin typeface="Open Sans"/>
              </a:rPr>
              <a:t> &amp; Kahn’s Clinical Sports Medicine: Injuries, Volume 1. </a:t>
            </a:r>
            <a:r>
              <a:rPr lang="en-US" dirty="0" smtClean="0">
                <a:solidFill>
                  <a:srgbClr val="F765C6"/>
                </a:solidFill>
                <a:latin typeface="Open Sans"/>
              </a:rPr>
              <a:t>5th ed</a:t>
            </a:r>
            <a:r>
              <a:rPr lang="en-US" dirty="0" smtClean="0">
                <a:solidFill>
                  <a:srgbClr val="666666"/>
                </a:solidFill>
                <a:latin typeface="Open Sans"/>
              </a:rPr>
              <a:t>. </a:t>
            </a:r>
            <a:r>
              <a:rPr lang="en-US" dirty="0" smtClean="0">
                <a:solidFill>
                  <a:srgbClr val="FFC000"/>
                </a:solidFill>
                <a:latin typeface="Open Sans"/>
              </a:rPr>
              <a:t>McGraw Hill</a:t>
            </a:r>
            <a:r>
              <a:rPr lang="en-US" dirty="0" smtClean="0">
                <a:solidFill>
                  <a:srgbClr val="666666"/>
                </a:solidFill>
                <a:latin typeface="Open Sans"/>
              </a:rPr>
              <a:t>; </a:t>
            </a:r>
            <a:r>
              <a:rPr lang="en-US" dirty="0" smtClean="0">
                <a:solidFill>
                  <a:srgbClr val="FF0000"/>
                </a:solidFill>
                <a:latin typeface="Open Sans"/>
              </a:rPr>
              <a:t>2017</a:t>
            </a:r>
            <a:r>
              <a:rPr lang="en-US" dirty="0" smtClean="0">
                <a:solidFill>
                  <a:srgbClr val="666666"/>
                </a:solidFill>
                <a:latin typeface="Open Sans"/>
              </a:rPr>
              <a:t>. </a:t>
            </a:r>
            <a:r>
              <a:rPr lang="en-US" dirty="0">
                <a:solidFill>
                  <a:srgbClr val="666666"/>
                </a:solidFill>
                <a:latin typeface="Open Sans"/>
              </a:rPr>
              <a:t> </a:t>
            </a:r>
            <a:r>
              <a:rPr lang="en-US" dirty="0" smtClean="0">
                <a:solidFill>
                  <a:srgbClr val="666666"/>
                </a:solidFill>
                <a:latin typeface="Open Sans"/>
              </a:rPr>
              <a:t>Accessed September 29, 2021. </a:t>
            </a:r>
            <a:r>
              <a:rPr lang="en-US" dirty="0">
                <a:solidFill>
                  <a:srgbClr val="B1EB31"/>
                </a:solidFill>
                <a:latin typeface="Open Sans"/>
              </a:rPr>
              <a:t>https://accessphysiotherapy.mhmedical.com/book.aspx?bookid=1970 </a:t>
            </a:r>
            <a:endParaRPr lang="en-US" dirty="0" smtClean="0">
              <a:solidFill>
                <a:srgbClr val="B1EB31"/>
              </a:solidFill>
              <a:latin typeface="Open Sans"/>
            </a:endParaRPr>
          </a:p>
          <a:p>
            <a:pPr marL="452628"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Open Sans"/>
              </a:rPr>
              <a:t>No author, but editor</a:t>
            </a:r>
            <a:r>
              <a:rPr lang="en-US" dirty="0" smtClean="0">
                <a:solidFill>
                  <a:srgbClr val="7030A0"/>
                </a:solidFill>
                <a:latin typeface="Open Sans"/>
              </a:rPr>
              <a:t/>
            </a:r>
            <a:br>
              <a:rPr lang="en-US" dirty="0" smtClean="0">
                <a:solidFill>
                  <a:srgbClr val="7030A0"/>
                </a:solidFill>
                <a:latin typeface="Open Sans"/>
              </a:rPr>
            </a:br>
            <a:r>
              <a:rPr lang="en-US" dirty="0" err="1" smtClean="0">
                <a:solidFill>
                  <a:srgbClr val="7030A0"/>
                </a:solidFill>
                <a:latin typeface="Open Sans"/>
              </a:rPr>
              <a:t>Patrias</a:t>
            </a:r>
            <a:r>
              <a:rPr lang="en-US" dirty="0" smtClean="0">
                <a:solidFill>
                  <a:srgbClr val="7030A0"/>
                </a:solidFill>
                <a:latin typeface="Open Sans"/>
              </a:rPr>
              <a:t> K, </a:t>
            </a:r>
            <a:r>
              <a:rPr lang="en-US" dirty="0" err="1" smtClean="0">
                <a:solidFill>
                  <a:srgbClr val="7030A0"/>
                </a:solidFill>
                <a:latin typeface="Open Sans"/>
              </a:rPr>
              <a:t>Wendling</a:t>
            </a:r>
            <a:r>
              <a:rPr lang="en-US" dirty="0" smtClean="0">
                <a:solidFill>
                  <a:srgbClr val="7030A0"/>
                </a:solidFill>
                <a:latin typeface="Open Sans"/>
              </a:rPr>
              <a:t> DL, eds</a:t>
            </a:r>
            <a:r>
              <a:rPr lang="en-US" dirty="0" smtClean="0">
                <a:solidFill>
                  <a:srgbClr val="666666"/>
                </a:solidFill>
                <a:latin typeface="Open Sans"/>
              </a:rPr>
              <a:t>. </a:t>
            </a:r>
            <a:r>
              <a:rPr lang="en-US" i="1" dirty="0" smtClean="0">
                <a:solidFill>
                  <a:srgbClr val="0070C0"/>
                </a:solidFill>
                <a:latin typeface="Open Sans"/>
              </a:rPr>
              <a:t>Citing Medicine: The NLM Style Guide for Authors, Editors, and Publishers</a:t>
            </a:r>
            <a:r>
              <a:rPr lang="en-US" dirty="0" smtClean="0">
                <a:solidFill>
                  <a:srgbClr val="666666"/>
                </a:solidFill>
                <a:latin typeface="Open Sans"/>
              </a:rPr>
              <a:t>. </a:t>
            </a:r>
            <a:r>
              <a:rPr lang="en-US" dirty="0" smtClean="0">
                <a:solidFill>
                  <a:srgbClr val="F765C6"/>
                </a:solidFill>
                <a:latin typeface="Open Sans"/>
              </a:rPr>
              <a:t>2nd ed. </a:t>
            </a:r>
            <a:r>
              <a:rPr lang="en-US" dirty="0" smtClean="0">
                <a:solidFill>
                  <a:srgbClr val="FFC000"/>
                </a:solidFill>
                <a:latin typeface="Open Sans"/>
              </a:rPr>
              <a:t>National Library of Medicine</a:t>
            </a:r>
            <a:r>
              <a:rPr lang="en-US" dirty="0" smtClean="0">
                <a:solidFill>
                  <a:srgbClr val="666666"/>
                </a:solidFill>
                <a:latin typeface="Open Sans"/>
              </a:rPr>
              <a:t>; </a:t>
            </a:r>
            <a:r>
              <a:rPr lang="en-US" dirty="0" smtClean="0">
                <a:solidFill>
                  <a:srgbClr val="FF0000"/>
                </a:solidFill>
                <a:latin typeface="Open Sans"/>
              </a:rPr>
              <a:t>2007-</a:t>
            </a:r>
            <a:r>
              <a:rPr lang="en-US" dirty="0" smtClean="0">
                <a:solidFill>
                  <a:srgbClr val="666666"/>
                </a:solidFill>
                <a:latin typeface="Open Sans"/>
              </a:rPr>
              <a:t>. </a:t>
            </a:r>
            <a:r>
              <a:rPr lang="en-US" dirty="0" smtClean="0">
                <a:solidFill>
                  <a:srgbClr val="C00000"/>
                </a:solidFill>
                <a:latin typeface="Open Sans"/>
              </a:rPr>
              <a:t>Updated October 2, 2105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/>
              </a:rPr>
              <a:t>. Accessed </a:t>
            </a:r>
            <a:r>
              <a:rPr lang="en-US" dirty="0" smtClean="0">
                <a:solidFill>
                  <a:srgbClr val="666666"/>
                </a:solidFill>
                <a:latin typeface="Open Sans"/>
              </a:rPr>
              <a:t>August 11, 2106. </a:t>
            </a:r>
            <a:r>
              <a:rPr lang="en-US" dirty="0" smtClean="0">
                <a:solidFill>
                  <a:srgbClr val="B1EB31"/>
                </a:solidFill>
                <a:latin typeface="Open Sans"/>
              </a:rPr>
              <a:t>http://www.nlm.nih.gov/citingmedicine </a:t>
            </a:r>
            <a:r>
              <a:rPr lang="en-US" dirty="0" smtClean="0">
                <a:solidFill>
                  <a:srgbClr val="666666"/>
                </a:solidFill>
                <a:latin typeface="Open Sans"/>
              </a:rPr>
              <a:t/>
            </a:r>
            <a:br>
              <a:rPr lang="en-US" dirty="0" smtClean="0">
                <a:solidFill>
                  <a:srgbClr val="666666"/>
                </a:solidFill>
                <a:latin typeface="Open Sans"/>
              </a:rPr>
            </a:br>
            <a:endParaRPr lang="en-US" dirty="0" smtClean="0">
              <a:solidFill>
                <a:srgbClr val="666666"/>
              </a:solidFill>
              <a:latin typeface="Open Sans"/>
            </a:endParaRPr>
          </a:p>
          <a:p>
            <a:pPr marL="452628"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Open Sans"/>
              </a:rPr>
              <a:t>Chapter of a Book</a:t>
            </a:r>
            <a:r>
              <a:rPr lang="en-US" dirty="0" smtClean="0">
                <a:solidFill>
                  <a:srgbClr val="666666"/>
                </a:solidFill>
                <a:latin typeface="Open Sans"/>
              </a:rPr>
              <a:t/>
            </a:r>
            <a:br>
              <a:rPr lang="en-US" dirty="0" smtClean="0">
                <a:solidFill>
                  <a:srgbClr val="666666"/>
                </a:solidFill>
                <a:latin typeface="Open Sans"/>
              </a:rPr>
            </a:br>
            <a:r>
              <a:rPr lang="en-US" dirty="0" err="1" smtClean="0">
                <a:solidFill>
                  <a:srgbClr val="7030A0"/>
                </a:solidFill>
                <a:latin typeface="Open Sans"/>
              </a:rPr>
              <a:t>Sudarsky</a:t>
            </a:r>
            <a:r>
              <a:rPr lang="en-US" dirty="0" smtClean="0">
                <a:solidFill>
                  <a:srgbClr val="7030A0"/>
                </a:solidFill>
                <a:latin typeface="Open Sans"/>
              </a:rPr>
              <a:t> L. </a:t>
            </a:r>
            <a:r>
              <a:rPr lang="en-US" dirty="0" smtClean="0">
                <a:solidFill>
                  <a:srgbClr val="0070C0"/>
                </a:solidFill>
                <a:latin typeface="Open Sans"/>
              </a:rPr>
              <a:t>Gait and balance disorders.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Open Sans"/>
              </a:rPr>
              <a:t>In: </a:t>
            </a:r>
            <a:r>
              <a:rPr lang="en-US" dirty="0" smtClean="0">
                <a:solidFill>
                  <a:srgbClr val="7030A0"/>
                </a:solidFill>
                <a:latin typeface="Open Sans"/>
              </a:rPr>
              <a:t>Kasper DL, </a:t>
            </a:r>
            <a:r>
              <a:rPr lang="en-US" dirty="0" err="1" smtClean="0">
                <a:solidFill>
                  <a:srgbClr val="7030A0"/>
                </a:solidFill>
                <a:latin typeface="Open Sans"/>
              </a:rPr>
              <a:t>Fauci</a:t>
            </a:r>
            <a:r>
              <a:rPr lang="en-US" dirty="0" smtClean="0">
                <a:solidFill>
                  <a:srgbClr val="7030A0"/>
                </a:solidFill>
                <a:latin typeface="Open Sans"/>
              </a:rPr>
              <a:t> AS, Longo DL, Hauser SL, Jameson JL, </a:t>
            </a:r>
            <a:r>
              <a:rPr lang="en-US" dirty="0" err="1" smtClean="0">
                <a:solidFill>
                  <a:srgbClr val="7030A0"/>
                </a:solidFill>
                <a:latin typeface="Open Sans"/>
              </a:rPr>
              <a:t>Loscalzo</a:t>
            </a:r>
            <a:r>
              <a:rPr lang="en-US" dirty="0" smtClean="0">
                <a:solidFill>
                  <a:srgbClr val="7030A0"/>
                </a:solidFill>
                <a:latin typeface="Open Sans"/>
              </a:rPr>
              <a:t> J, eds. </a:t>
            </a:r>
            <a:r>
              <a:rPr lang="en-US" i="1" dirty="0" smtClean="0">
                <a:solidFill>
                  <a:srgbClr val="0070C0"/>
                </a:solidFill>
                <a:latin typeface="Open Sans"/>
              </a:rPr>
              <a:t>Harrison’s Principles of Internal Medicine</a:t>
            </a:r>
            <a:r>
              <a:rPr lang="en-US" dirty="0" smtClean="0">
                <a:solidFill>
                  <a:srgbClr val="666666"/>
                </a:solidFill>
                <a:latin typeface="Open Sans"/>
              </a:rPr>
              <a:t>. </a:t>
            </a:r>
            <a:r>
              <a:rPr lang="en-US" dirty="0" smtClean="0">
                <a:solidFill>
                  <a:srgbClr val="F765C6"/>
                </a:solidFill>
                <a:latin typeface="Open Sans"/>
              </a:rPr>
              <a:t>19th ed. </a:t>
            </a:r>
            <a:r>
              <a:rPr lang="en-US" dirty="0" smtClean="0">
                <a:solidFill>
                  <a:srgbClr val="FFC000"/>
                </a:solidFill>
                <a:latin typeface="Open Sans"/>
              </a:rPr>
              <a:t>McGraw Hill</a:t>
            </a:r>
            <a:r>
              <a:rPr lang="en-US" dirty="0" smtClean="0">
                <a:solidFill>
                  <a:srgbClr val="666666"/>
                </a:solidFill>
                <a:latin typeface="Open Sans"/>
              </a:rPr>
              <a:t>; </a:t>
            </a:r>
            <a:r>
              <a:rPr lang="en-US" dirty="0" smtClean="0">
                <a:solidFill>
                  <a:srgbClr val="FF0000"/>
                </a:solidFill>
                <a:latin typeface="Open Sans"/>
              </a:rPr>
              <a:t>2015</a:t>
            </a:r>
            <a:r>
              <a:rPr lang="en-US" dirty="0" smtClean="0">
                <a:solidFill>
                  <a:srgbClr val="666666"/>
                </a:solidFill>
                <a:latin typeface="Open Sans"/>
              </a:rPr>
              <a:t>:</a:t>
            </a:r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Open Sans"/>
              </a:rPr>
              <a:t>chap 32</a:t>
            </a:r>
            <a:r>
              <a:rPr lang="en-US" dirty="0" smtClean="0">
                <a:solidFill>
                  <a:srgbClr val="666666"/>
                </a:solidFill>
                <a:latin typeface="Open Sans"/>
              </a:rPr>
              <a:t>. Accessed February 10, 2016. </a:t>
            </a:r>
            <a:r>
              <a:rPr lang="en-US" dirty="0" smtClean="0">
                <a:solidFill>
                  <a:srgbClr val="B1EB31"/>
                </a:solidFill>
                <a:latin typeface="Open Sans"/>
              </a:rPr>
              <a:t>http://www.harrisonsim.com/index.php </a:t>
            </a:r>
            <a:endParaRPr lang="en-US" dirty="0">
              <a:solidFill>
                <a:srgbClr val="B1EB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40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Cite: Website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95667"/>
            <a:ext cx="7010400" cy="502893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>
                <a:solidFill>
                  <a:srgbClr val="7030A0"/>
                </a:solidFill>
                <a:latin typeface="Arial"/>
              </a:rPr>
              <a:t>Author(s) if given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</a:rPr>
              <a:t>. </a:t>
            </a:r>
            <a:r>
              <a:rPr lang="en-US" dirty="0" smtClean="0">
                <a:solidFill>
                  <a:srgbClr val="0070C0"/>
                </a:solidFill>
                <a:latin typeface="Arial"/>
              </a:rPr>
              <a:t>Title of the specific </a:t>
            </a:r>
            <a:r>
              <a:rPr lang="en-US" dirty="0">
                <a:solidFill>
                  <a:srgbClr val="0070C0"/>
                </a:solidFill>
                <a:latin typeface="Arial"/>
              </a:rPr>
              <a:t>i</a:t>
            </a:r>
            <a:r>
              <a:rPr lang="en-US" dirty="0" smtClean="0">
                <a:solidFill>
                  <a:srgbClr val="0070C0"/>
                </a:solidFill>
                <a:latin typeface="Arial"/>
              </a:rPr>
              <a:t>tem cited (if none is given, use the name of the organization responsible for the site). </a:t>
            </a:r>
            <a:r>
              <a:rPr lang="en-US" dirty="0" smtClean="0">
                <a:solidFill>
                  <a:srgbClr val="00B050"/>
                </a:solidFill>
                <a:latin typeface="Arial"/>
              </a:rPr>
              <a:t>Name of the website. </a:t>
            </a:r>
            <a:r>
              <a:rPr lang="en-US" dirty="0" smtClean="0">
                <a:solidFill>
                  <a:srgbClr val="00B0F0"/>
                </a:solidFill>
                <a:latin typeface="Arial"/>
              </a:rPr>
              <a:t>Month day, year published. </a:t>
            </a:r>
            <a:r>
              <a:rPr lang="en-US" dirty="0" smtClean="0">
                <a:solidFill>
                  <a:srgbClr val="F765C6"/>
                </a:solidFill>
                <a:latin typeface="Arial"/>
              </a:rPr>
              <a:t>Updated Month, day, year. </a:t>
            </a:r>
            <a:r>
              <a:rPr lang="en-US" dirty="0" smtClean="0">
                <a:solidFill>
                  <a:srgbClr val="FF0000"/>
                </a:solidFill>
                <a:latin typeface="Arial"/>
              </a:rPr>
              <a:t>Accessed Month day, year. </a:t>
            </a:r>
            <a:r>
              <a:rPr lang="en-US" dirty="0" smtClean="0">
                <a:solidFill>
                  <a:srgbClr val="FFC000"/>
                </a:solidFill>
                <a:latin typeface="Arial"/>
              </a:rPr>
              <a:t>URL</a:t>
            </a:r>
            <a:endParaRPr lang="en-US" dirty="0">
              <a:solidFill>
                <a:srgbClr val="FF0000"/>
              </a:solidFill>
              <a:latin typeface="Arial"/>
            </a:endParaRPr>
          </a:p>
          <a:p>
            <a:pPr marL="109728" indent="0">
              <a:buNone/>
            </a:pPr>
            <a:endParaRPr lang="en-US" sz="1200" dirty="0">
              <a:solidFill>
                <a:srgbClr val="0070C0"/>
              </a:solidFill>
              <a:latin typeface="Arial"/>
            </a:endParaRPr>
          </a:p>
          <a:p>
            <a:pPr marL="452628">
              <a:buClr>
                <a:schemeClr val="tx1"/>
              </a:buClr>
              <a:buFont typeface="+mj-lt"/>
              <a:buAutoNum type="arabicPeriod"/>
            </a:pPr>
            <a:r>
              <a:rPr lang="en-US" dirty="0" err="1" smtClean="0">
                <a:solidFill>
                  <a:srgbClr val="0070C0"/>
                </a:solidFill>
                <a:latin typeface="Arial"/>
              </a:rPr>
              <a:t>Zika</a:t>
            </a:r>
            <a:r>
              <a:rPr lang="en-US" dirty="0" smtClean="0">
                <a:solidFill>
                  <a:srgbClr val="0070C0"/>
                </a:solidFill>
                <a:latin typeface="Arial"/>
              </a:rPr>
              <a:t> travel information</a:t>
            </a:r>
            <a:r>
              <a:rPr lang="en-US" dirty="0" smtClean="0">
                <a:solidFill>
                  <a:srgbClr val="333333"/>
                </a:solidFill>
                <a:latin typeface="Arial"/>
              </a:rPr>
              <a:t>. </a:t>
            </a:r>
            <a:r>
              <a:rPr lang="en-US" dirty="0">
                <a:solidFill>
                  <a:srgbClr val="00B050"/>
                </a:solidFill>
                <a:latin typeface="Arial"/>
              </a:rPr>
              <a:t>Centers for </a:t>
            </a:r>
            <a:r>
              <a:rPr lang="en-US" dirty="0" smtClean="0">
                <a:solidFill>
                  <a:srgbClr val="00B050"/>
                </a:solidFill>
                <a:latin typeface="Arial"/>
              </a:rPr>
              <a:t>Disease </a:t>
            </a:r>
            <a:r>
              <a:rPr lang="en-US" dirty="0">
                <a:solidFill>
                  <a:srgbClr val="00B050"/>
                </a:solidFill>
                <a:latin typeface="Arial"/>
              </a:rPr>
              <a:t>Control and </a:t>
            </a:r>
            <a:r>
              <a:rPr lang="en-US" dirty="0" smtClean="0">
                <a:solidFill>
                  <a:srgbClr val="00B050"/>
                </a:solidFill>
                <a:latin typeface="Arial"/>
              </a:rPr>
              <a:t>Prevention.</a:t>
            </a:r>
            <a:r>
              <a:rPr lang="en-US" dirty="0">
                <a:solidFill>
                  <a:srgbClr val="00B050"/>
                </a:solidFill>
                <a:latin typeface="Arial"/>
              </a:rPr>
              <a:t> </a:t>
            </a:r>
            <a:r>
              <a:rPr lang="en-US" dirty="0" smtClean="0">
                <a:solidFill>
                  <a:srgbClr val="00B0F0"/>
                </a:solidFill>
                <a:latin typeface="Arial"/>
              </a:rPr>
              <a:t>January 26, 2016. </a:t>
            </a:r>
            <a:r>
              <a:rPr lang="en-US" dirty="0" smtClean="0">
                <a:solidFill>
                  <a:srgbClr val="F765C6"/>
                </a:solidFill>
                <a:latin typeface="Arial"/>
              </a:rPr>
              <a:t>Updated August 11, 2016. </a:t>
            </a:r>
            <a:r>
              <a:rPr lang="en-US" dirty="0">
                <a:solidFill>
                  <a:srgbClr val="FF0000"/>
                </a:solidFill>
                <a:latin typeface="Arial"/>
              </a:rPr>
              <a:t>Accessed </a:t>
            </a:r>
            <a:r>
              <a:rPr lang="en-US" dirty="0" smtClean="0">
                <a:solidFill>
                  <a:srgbClr val="FF0000"/>
                </a:solidFill>
                <a:latin typeface="Arial"/>
              </a:rPr>
              <a:t>June 18, 2019</a:t>
            </a:r>
            <a:r>
              <a:rPr lang="en-US" dirty="0" smtClean="0">
                <a:latin typeface="Arial"/>
              </a:rPr>
              <a:t>. </a:t>
            </a:r>
            <a:r>
              <a:rPr lang="en-US" dirty="0" smtClean="0">
                <a:solidFill>
                  <a:srgbClr val="FFC000"/>
                </a:solidFill>
                <a:latin typeface="Arial"/>
              </a:rPr>
              <a:t>https://wwwnc.cdc.gov/travel/page/zika-travel-information</a:t>
            </a:r>
            <a:r>
              <a:rPr lang="en-US" dirty="0" smtClean="0">
                <a:latin typeface="Arial"/>
              </a:rPr>
              <a:t/>
            </a:r>
            <a:br>
              <a:rPr lang="en-US" dirty="0" smtClean="0">
                <a:latin typeface="Arial"/>
              </a:rPr>
            </a:br>
            <a:endParaRPr lang="en-US" dirty="0">
              <a:solidFill>
                <a:srgbClr val="0070C0"/>
              </a:solidFill>
              <a:latin typeface="Arial"/>
            </a:endParaRPr>
          </a:p>
          <a:p>
            <a:pPr marL="452628"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>
                <a:solidFill>
                  <a:srgbClr val="7030A0"/>
                </a:solidFill>
                <a:latin typeface="Arial"/>
              </a:rPr>
              <a:t>American Physical Therapy Association</a:t>
            </a:r>
            <a:r>
              <a:rPr lang="en-US" dirty="0" smtClean="0">
                <a:solidFill>
                  <a:srgbClr val="0070C0"/>
                </a:solidFill>
                <a:latin typeface="Arial"/>
              </a:rPr>
              <a:t>. Code of ethics for the physical therapist. </a:t>
            </a:r>
            <a:r>
              <a:rPr lang="en-US" dirty="0" smtClean="0">
                <a:solidFill>
                  <a:srgbClr val="00B0F0"/>
                </a:solidFill>
                <a:latin typeface="Arial"/>
              </a:rPr>
              <a:t>June, 1973. </a:t>
            </a:r>
            <a:r>
              <a:rPr lang="en-US" dirty="0" smtClean="0">
                <a:solidFill>
                  <a:srgbClr val="F765C6"/>
                </a:solidFill>
                <a:latin typeface="Arial"/>
              </a:rPr>
              <a:t>Updated June, 2020</a:t>
            </a:r>
            <a:r>
              <a:rPr lang="en-US" dirty="0" smtClean="0">
                <a:solidFill>
                  <a:srgbClr val="00B0F0"/>
                </a:solidFill>
                <a:latin typeface="Arial"/>
              </a:rPr>
              <a:t>.</a:t>
            </a:r>
            <a:r>
              <a:rPr lang="en-US" dirty="0" smtClean="0">
                <a:solidFill>
                  <a:srgbClr val="0070C0"/>
                </a:solidFill>
                <a:latin typeface="Arial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/>
              </a:rPr>
              <a:t>Accessed September 29, 2021.</a:t>
            </a:r>
            <a:r>
              <a:rPr lang="en-US" dirty="0">
                <a:solidFill>
                  <a:srgbClr val="FFC000"/>
                </a:solidFill>
              </a:rPr>
              <a:t> https://www.apta.org/apta-and-you/leadership-and-governance/policies/code-of-ethics-for-the-physical-therapist</a:t>
            </a:r>
            <a:r>
              <a:rPr lang="en-US" dirty="0" smtClean="0">
                <a:solidFill>
                  <a:srgbClr val="FFC000"/>
                </a:solidFill>
                <a:latin typeface="Arial"/>
              </a:rPr>
              <a:t>. </a:t>
            </a:r>
            <a:endParaRPr lang="en-US" dirty="0" smtClean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635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Cite: Online Videos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270000"/>
            <a:ext cx="6934200" cy="510513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  <a:latin typeface="Arial"/>
              </a:rPr>
              <a:t>Author(s) or Editors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</a:rPr>
              <a:t>. </a:t>
            </a:r>
            <a:r>
              <a:rPr lang="en-US" i="1" dirty="0">
                <a:solidFill>
                  <a:srgbClr val="0070C0"/>
                </a:solidFill>
                <a:latin typeface="Arial"/>
              </a:rPr>
              <a:t>Title of </a:t>
            </a:r>
            <a:r>
              <a:rPr lang="en-US" i="1" dirty="0" smtClean="0">
                <a:solidFill>
                  <a:srgbClr val="0070C0"/>
                </a:solidFill>
                <a:latin typeface="Arial"/>
              </a:rPr>
              <a:t>video</a:t>
            </a:r>
            <a:r>
              <a:rPr lang="en-US" dirty="0" smtClean="0">
                <a:solidFill>
                  <a:srgbClr val="0070C0"/>
                </a:solidFill>
                <a:latin typeface="Arial"/>
              </a:rPr>
              <a:t>. </a:t>
            </a:r>
            <a:r>
              <a:rPr lang="en-US" dirty="0" smtClean="0">
                <a:solidFill>
                  <a:srgbClr val="00B050"/>
                </a:solidFill>
                <a:latin typeface="Arial"/>
              </a:rPr>
              <a:t>Name </a:t>
            </a:r>
            <a:r>
              <a:rPr lang="en-US" dirty="0">
                <a:solidFill>
                  <a:srgbClr val="00B050"/>
                </a:solidFill>
                <a:latin typeface="Arial"/>
              </a:rPr>
              <a:t>of Website or </a:t>
            </a:r>
            <a:r>
              <a:rPr lang="en-US" dirty="0" smtClean="0">
                <a:solidFill>
                  <a:srgbClr val="00B050"/>
                </a:solidFill>
                <a:latin typeface="Arial"/>
              </a:rPr>
              <a:t>Organization</a:t>
            </a:r>
            <a:r>
              <a:rPr lang="en-US" dirty="0" smtClean="0">
                <a:solidFill>
                  <a:srgbClr val="FFC000"/>
                </a:solidFill>
                <a:latin typeface="Arial"/>
              </a:rPr>
              <a:t>. </a:t>
            </a:r>
            <a:r>
              <a:rPr lang="en-US" dirty="0" smtClean="0">
                <a:solidFill>
                  <a:srgbClr val="00B0F0"/>
                </a:solidFill>
                <a:latin typeface="Arial"/>
              </a:rPr>
              <a:t>Month day, year published. </a:t>
            </a:r>
            <a:r>
              <a:rPr lang="en-US" dirty="0" smtClean="0">
                <a:solidFill>
                  <a:srgbClr val="FF0000"/>
                </a:solidFill>
                <a:latin typeface="Arial"/>
              </a:rPr>
              <a:t>Accessed Month day, year. </a:t>
            </a:r>
            <a:r>
              <a:rPr lang="en-US" dirty="0" smtClean="0">
                <a:solidFill>
                  <a:srgbClr val="FFC000"/>
                </a:solidFill>
                <a:latin typeface="Arial"/>
              </a:rPr>
              <a:t>URL</a:t>
            </a:r>
            <a:endParaRPr lang="en-US" dirty="0">
              <a:solidFill>
                <a:srgbClr val="FF0000"/>
              </a:solidFill>
              <a:latin typeface="Arial"/>
            </a:endParaRPr>
          </a:p>
          <a:p>
            <a:endParaRPr lang="en-US" i="1" dirty="0" smtClean="0"/>
          </a:p>
          <a:p>
            <a:pPr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Health literacy and patient safety: help patients understand. </a:t>
            </a:r>
            <a:r>
              <a:rPr lang="en-US" dirty="0" smtClean="0">
                <a:solidFill>
                  <a:srgbClr val="00B050"/>
                </a:solidFill>
              </a:rPr>
              <a:t>AMA Foundation. </a:t>
            </a:r>
            <a:r>
              <a:rPr lang="en-US" dirty="0" smtClean="0">
                <a:solidFill>
                  <a:srgbClr val="00B0F0"/>
                </a:solidFill>
              </a:rPr>
              <a:t>August 27, 2010. </a:t>
            </a:r>
            <a:r>
              <a:rPr lang="en-US" dirty="0" smtClean="0">
                <a:solidFill>
                  <a:srgbClr val="FF0000"/>
                </a:solidFill>
              </a:rPr>
              <a:t>Accessed September 29,2021. </a:t>
            </a:r>
            <a:r>
              <a:rPr lang="en-US" dirty="0" smtClean="0">
                <a:solidFill>
                  <a:srgbClr val="FFC000"/>
                </a:solidFill>
              </a:rPr>
              <a:t>https</a:t>
            </a:r>
            <a:r>
              <a:rPr lang="en-US" dirty="0">
                <a:solidFill>
                  <a:srgbClr val="FFC000"/>
                </a:solidFill>
              </a:rPr>
              <a:t>://</a:t>
            </a:r>
            <a:r>
              <a:rPr lang="en-US" dirty="0" smtClean="0">
                <a:solidFill>
                  <a:srgbClr val="FFC000"/>
                </a:solidFill>
              </a:rPr>
              <a:t>www.youtube.com/watch?v=cGtTZ_vxjyA</a:t>
            </a:r>
            <a:endParaRPr lang="en-US" dirty="0">
              <a:solidFill>
                <a:srgbClr val="FF0000"/>
              </a:solidFill>
            </a:endParaRPr>
          </a:p>
          <a:p>
            <a:endParaRPr lang="en-US" i="1" dirty="0"/>
          </a:p>
          <a:p>
            <a:r>
              <a:rPr lang="en-US" i="1" dirty="0" smtClean="0"/>
              <a:t>For </a:t>
            </a:r>
            <a:r>
              <a:rPr lang="en-US" i="1" dirty="0"/>
              <a:t>videos, provide the author only if you are sure that person created the video. Do not list the person posting the video </a:t>
            </a:r>
            <a:r>
              <a:rPr lang="en-US" i="1" dirty="0" smtClean="0"/>
              <a:t>online as </a:t>
            </a:r>
            <a:r>
              <a:rPr lang="en-US" i="1" dirty="0"/>
              <a:t>the author. If you are unsure, treat the citation as having no author.</a:t>
            </a:r>
          </a:p>
          <a:p>
            <a:pPr marL="109728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7185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Point of Citing?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47699" y="1600200"/>
            <a:ext cx="7924800" cy="452596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Enables others to find where you got your information</a:t>
            </a:r>
            <a:br>
              <a:rPr lang="en-US" dirty="0" smtClean="0"/>
            </a:b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Gives proper credit to the information you use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Research can be verified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Adds validity to your argument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Avoids plagiarism and serious academic consequences</a:t>
            </a:r>
          </a:p>
          <a:p>
            <a:pPr marL="630936" lvl="2" indent="0">
              <a:lnSpc>
                <a:spcPct val="150000"/>
              </a:lnSpc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17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598" y="228600"/>
            <a:ext cx="6347713" cy="762000"/>
          </a:xfrm>
        </p:spPr>
        <p:txBody>
          <a:bodyPr/>
          <a:lstStyle/>
          <a:p>
            <a:r>
              <a:rPr lang="en-US" dirty="0" smtClean="0"/>
              <a:t>Reference Page: Example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2054" y="990600"/>
            <a:ext cx="7162800" cy="5562600"/>
          </a:xfr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109728" lvl="0" indent="0" algn="ctr">
              <a:buClr>
                <a:srgbClr val="2DA2BF"/>
              </a:buClr>
              <a:buNone/>
            </a:pPr>
            <a:r>
              <a:rPr lang="en-US" dirty="0" smtClean="0">
                <a:latin typeface="Open Sans"/>
              </a:rPr>
              <a:t>References</a:t>
            </a:r>
          </a:p>
          <a:p>
            <a:pPr marL="624078" lvl="0" indent="-514350"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Open Sans"/>
              </a:rPr>
              <a:t>Gould </a:t>
            </a:r>
            <a:r>
              <a:rPr lang="en-US" dirty="0">
                <a:solidFill>
                  <a:schemeClr val="tx1"/>
                </a:solidFill>
                <a:latin typeface="Open Sans"/>
              </a:rPr>
              <a:t>M. </a:t>
            </a:r>
            <a:r>
              <a:rPr lang="en-US" dirty="0" smtClean="0">
                <a:solidFill>
                  <a:schemeClr val="tx1"/>
                </a:solidFill>
                <a:latin typeface="Open Sans"/>
              </a:rPr>
              <a:t>Lung-cancer </a:t>
            </a:r>
            <a:r>
              <a:rPr lang="en-US" dirty="0">
                <a:solidFill>
                  <a:schemeClr val="tx1"/>
                </a:solidFill>
                <a:latin typeface="Open Sans"/>
              </a:rPr>
              <a:t>s</a:t>
            </a:r>
            <a:r>
              <a:rPr lang="en-US" dirty="0" smtClean="0">
                <a:solidFill>
                  <a:schemeClr val="tx1"/>
                </a:solidFill>
                <a:latin typeface="Open Sans"/>
              </a:rPr>
              <a:t>creening </a:t>
            </a:r>
            <a:r>
              <a:rPr lang="en-US" dirty="0">
                <a:solidFill>
                  <a:schemeClr val="tx1"/>
                </a:solidFill>
                <a:latin typeface="Open Sans"/>
              </a:rPr>
              <a:t>with </a:t>
            </a:r>
            <a:r>
              <a:rPr lang="en-US" dirty="0" smtClean="0">
                <a:solidFill>
                  <a:schemeClr val="tx1"/>
                </a:solidFill>
                <a:latin typeface="Open Sans"/>
              </a:rPr>
              <a:t>low-dose </a:t>
            </a:r>
            <a:r>
              <a:rPr lang="en-US" dirty="0">
                <a:solidFill>
                  <a:schemeClr val="tx1"/>
                </a:solidFill>
                <a:latin typeface="Open Sans"/>
              </a:rPr>
              <a:t>c</a:t>
            </a:r>
            <a:r>
              <a:rPr lang="en-US" dirty="0" smtClean="0">
                <a:solidFill>
                  <a:schemeClr val="tx1"/>
                </a:solidFill>
                <a:latin typeface="Open Sans"/>
              </a:rPr>
              <a:t>omputed </a:t>
            </a:r>
            <a:r>
              <a:rPr lang="en-US" dirty="0">
                <a:solidFill>
                  <a:schemeClr val="tx1"/>
                </a:solidFill>
                <a:latin typeface="Open Sans"/>
              </a:rPr>
              <a:t>t</a:t>
            </a:r>
            <a:r>
              <a:rPr lang="en-US" dirty="0" smtClean="0">
                <a:solidFill>
                  <a:schemeClr val="tx1"/>
                </a:solidFill>
                <a:latin typeface="Open Sans"/>
              </a:rPr>
              <a:t>omography</a:t>
            </a:r>
            <a:r>
              <a:rPr lang="en-US" dirty="0">
                <a:solidFill>
                  <a:schemeClr val="tx1"/>
                </a:solidFill>
                <a:latin typeface="Open Sans"/>
              </a:rPr>
              <a:t>. </a:t>
            </a:r>
            <a:r>
              <a:rPr lang="en-US" i="1" dirty="0">
                <a:solidFill>
                  <a:schemeClr val="tx1"/>
                </a:solidFill>
                <a:latin typeface="Open Sans"/>
              </a:rPr>
              <a:t>N </a:t>
            </a:r>
            <a:r>
              <a:rPr lang="en-US" i="1" dirty="0" err="1">
                <a:solidFill>
                  <a:schemeClr val="tx1"/>
                </a:solidFill>
                <a:latin typeface="Open Sans"/>
              </a:rPr>
              <a:t>Engl</a:t>
            </a:r>
            <a:r>
              <a:rPr lang="en-US" i="1" dirty="0">
                <a:solidFill>
                  <a:schemeClr val="tx1"/>
                </a:solidFill>
                <a:latin typeface="Open Sans"/>
              </a:rPr>
              <a:t> J of Med</a:t>
            </a:r>
            <a:r>
              <a:rPr lang="en-US" dirty="0">
                <a:solidFill>
                  <a:schemeClr val="tx1"/>
                </a:solidFill>
                <a:latin typeface="Open Sans"/>
              </a:rPr>
              <a:t>. </a:t>
            </a:r>
            <a:r>
              <a:rPr lang="en-US" dirty="0" smtClean="0">
                <a:solidFill>
                  <a:schemeClr val="tx1"/>
                </a:solidFill>
                <a:latin typeface="Open Sans"/>
              </a:rPr>
              <a:t>2014;371(19</a:t>
            </a:r>
            <a:r>
              <a:rPr lang="en-US" dirty="0">
                <a:solidFill>
                  <a:schemeClr val="tx1"/>
                </a:solidFill>
                <a:latin typeface="Open Sans"/>
              </a:rPr>
              <a:t>):1813-1820. </a:t>
            </a:r>
            <a:r>
              <a:rPr lang="en-US" dirty="0" smtClean="0">
                <a:solidFill>
                  <a:schemeClr val="tx1"/>
                </a:solidFill>
                <a:latin typeface="Open Sans"/>
              </a:rPr>
              <a:t>doi:10.1056/nejmcp1404071</a:t>
            </a:r>
            <a:endParaRPr lang="en-US" dirty="0">
              <a:solidFill>
                <a:schemeClr val="tx1"/>
              </a:solidFill>
            </a:endParaRPr>
          </a:p>
          <a:p>
            <a:pPr marL="624078" lvl="0" indent="-514350">
              <a:buClr>
                <a:schemeClr val="tx1"/>
              </a:buClr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Open Sans"/>
              </a:rPr>
              <a:t>Hartmann L, </a:t>
            </a:r>
            <a:r>
              <a:rPr lang="en-US" dirty="0" err="1">
                <a:solidFill>
                  <a:schemeClr val="tx1"/>
                </a:solidFill>
                <a:latin typeface="Open Sans"/>
              </a:rPr>
              <a:t>Degnim</a:t>
            </a:r>
            <a:r>
              <a:rPr lang="en-US" dirty="0">
                <a:solidFill>
                  <a:schemeClr val="tx1"/>
                </a:solidFill>
                <a:latin typeface="Open Sans"/>
              </a:rPr>
              <a:t> A, Santen R, </a:t>
            </a:r>
            <a:r>
              <a:rPr lang="en-US" dirty="0" err="1">
                <a:solidFill>
                  <a:schemeClr val="tx1"/>
                </a:solidFill>
                <a:latin typeface="Open Sans"/>
              </a:rPr>
              <a:t>Dupont</a:t>
            </a:r>
            <a:r>
              <a:rPr lang="en-US" dirty="0">
                <a:solidFill>
                  <a:schemeClr val="tx1"/>
                </a:solidFill>
                <a:latin typeface="Open Sans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Open Sans"/>
              </a:rPr>
              <a:t>W, Ghosh </a:t>
            </a:r>
            <a:r>
              <a:rPr lang="en-US" dirty="0">
                <a:solidFill>
                  <a:schemeClr val="tx1"/>
                </a:solidFill>
                <a:latin typeface="Open Sans"/>
              </a:rPr>
              <a:t>K. Atypical </a:t>
            </a:r>
            <a:r>
              <a:rPr lang="en-US" dirty="0" smtClean="0">
                <a:solidFill>
                  <a:schemeClr val="tx1"/>
                </a:solidFill>
                <a:latin typeface="Open Sans"/>
              </a:rPr>
              <a:t>hyperplasia </a:t>
            </a:r>
            <a:r>
              <a:rPr lang="en-US" dirty="0">
                <a:solidFill>
                  <a:schemeClr val="tx1"/>
                </a:solidFill>
                <a:latin typeface="Open Sans"/>
              </a:rPr>
              <a:t>of the </a:t>
            </a:r>
            <a:r>
              <a:rPr lang="en-US" dirty="0" smtClean="0">
                <a:solidFill>
                  <a:schemeClr val="tx1"/>
                </a:solidFill>
                <a:latin typeface="Open Sans"/>
              </a:rPr>
              <a:t>breast - </a:t>
            </a:r>
            <a:r>
              <a:rPr lang="en-US" dirty="0">
                <a:solidFill>
                  <a:schemeClr val="tx1"/>
                </a:solidFill>
                <a:latin typeface="Open Sans"/>
              </a:rPr>
              <a:t>r</a:t>
            </a:r>
            <a:r>
              <a:rPr lang="en-US" dirty="0" smtClean="0">
                <a:solidFill>
                  <a:schemeClr val="tx1"/>
                </a:solidFill>
                <a:latin typeface="Open Sans"/>
              </a:rPr>
              <a:t>isk </a:t>
            </a:r>
            <a:r>
              <a:rPr lang="en-US" dirty="0">
                <a:solidFill>
                  <a:schemeClr val="tx1"/>
                </a:solidFill>
                <a:latin typeface="Open Sans"/>
              </a:rPr>
              <a:t>a</a:t>
            </a:r>
            <a:r>
              <a:rPr lang="en-US" dirty="0" smtClean="0">
                <a:solidFill>
                  <a:schemeClr val="tx1"/>
                </a:solidFill>
                <a:latin typeface="Open Sans"/>
              </a:rPr>
              <a:t>ssessment </a:t>
            </a:r>
            <a:r>
              <a:rPr lang="en-US" dirty="0">
                <a:solidFill>
                  <a:schemeClr val="tx1"/>
                </a:solidFill>
                <a:latin typeface="Open Sans"/>
              </a:rPr>
              <a:t>and </a:t>
            </a:r>
            <a:r>
              <a:rPr lang="en-US" dirty="0" smtClean="0">
                <a:solidFill>
                  <a:schemeClr val="tx1"/>
                </a:solidFill>
                <a:latin typeface="Open Sans"/>
              </a:rPr>
              <a:t>management </a:t>
            </a:r>
            <a:r>
              <a:rPr lang="en-US" dirty="0">
                <a:solidFill>
                  <a:schemeClr val="tx1"/>
                </a:solidFill>
                <a:latin typeface="Open Sans"/>
              </a:rPr>
              <a:t>o</a:t>
            </a:r>
            <a:r>
              <a:rPr lang="en-US" dirty="0" smtClean="0">
                <a:solidFill>
                  <a:schemeClr val="tx1"/>
                </a:solidFill>
                <a:latin typeface="Open Sans"/>
              </a:rPr>
              <a:t>ptions</a:t>
            </a:r>
            <a:r>
              <a:rPr lang="en-US" dirty="0">
                <a:solidFill>
                  <a:schemeClr val="tx1"/>
                </a:solidFill>
                <a:latin typeface="Open Sans"/>
              </a:rPr>
              <a:t>. </a:t>
            </a:r>
            <a:r>
              <a:rPr lang="en-US" i="1" dirty="0">
                <a:solidFill>
                  <a:schemeClr val="tx1"/>
                </a:solidFill>
                <a:latin typeface="Open Sans"/>
              </a:rPr>
              <a:t>N </a:t>
            </a:r>
            <a:r>
              <a:rPr lang="en-US" i="1" dirty="0" err="1" smtClean="0">
                <a:solidFill>
                  <a:schemeClr val="tx1"/>
                </a:solidFill>
                <a:latin typeface="Open Sans"/>
              </a:rPr>
              <a:t>Engl</a:t>
            </a:r>
            <a:r>
              <a:rPr lang="en-US" i="1" dirty="0" smtClean="0">
                <a:solidFill>
                  <a:schemeClr val="tx1"/>
                </a:solidFill>
                <a:latin typeface="Open Sans"/>
              </a:rPr>
              <a:t> </a:t>
            </a:r>
            <a:r>
              <a:rPr lang="en-US" i="1" dirty="0">
                <a:solidFill>
                  <a:schemeClr val="tx1"/>
                </a:solidFill>
                <a:latin typeface="Open Sans"/>
              </a:rPr>
              <a:t>J of Med</a:t>
            </a:r>
            <a:r>
              <a:rPr lang="en-US" dirty="0">
                <a:solidFill>
                  <a:schemeClr val="tx1"/>
                </a:solidFill>
                <a:latin typeface="Open Sans"/>
              </a:rPr>
              <a:t>. 2015;372(1):78-89. </a:t>
            </a:r>
            <a:r>
              <a:rPr lang="en-US" dirty="0" smtClean="0">
                <a:solidFill>
                  <a:schemeClr val="tx1"/>
                </a:solidFill>
                <a:latin typeface="Open Sans"/>
              </a:rPr>
              <a:t>doi:10.1056/nejmsr1407164</a:t>
            </a:r>
          </a:p>
          <a:p>
            <a:pPr marL="624078" lvl="0" indent="-514350">
              <a:buClr>
                <a:schemeClr val="tx1"/>
              </a:buClr>
              <a:buFont typeface="+mj-lt"/>
              <a:buAutoNum type="arabicPeriod"/>
            </a:pPr>
            <a:r>
              <a:rPr lang="en-US" dirty="0" err="1">
                <a:solidFill>
                  <a:schemeClr val="tx1"/>
                </a:solidFill>
                <a:latin typeface="Open Sans"/>
              </a:rPr>
              <a:t>Marreiros</a:t>
            </a:r>
            <a:r>
              <a:rPr lang="en-US" dirty="0">
                <a:solidFill>
                  <a:schemeClr val="tx1"/>
                </a:solidFill>
                <a:latin typeface="Open Sans"/>
              </a:rPr>
              <a:t> HF, </a:t>
            </a:r>
            <a:r>
              <a:rPr lang="en-US" dirty="0" err="1">
                <a:solidFill>
                  <a:schemeClr val="tx1"/>
                </a:solidFill>
                <a:latin typeface="Open Sans"/>
              </a:rPr>
              <a:t>Loff</a:t>
            </a:r>
            <a:r>
              <a:rPr lang="en-US" dirty="0">
                <a:solidFill>
                  <a:schemeClr val="tx1"/>
                </a:solidFill>
                <a:latin typeface="Open Sans"/>
              </a:rPr>
              <a:t> C, </a:t>
            </a:r>
            <a:r>
              <a:rPr lang="en-US" dirty="0" err="1">
                <a:solidFill>
                  <a:schemeClr val="tx1"/>
                </a:solidFill>
                <a:latin typeface="Open Sans"/>
              </a:rPr>
              <a:t>Calado</a:t>
            </a:r>
            <a:r>
              <a:rPr lang="en-US" dirty="0">
                <a:solidFill>
                  <a:schemeClr val="tx1"/>
                </a:solidFill>
                <a:latin typeface="Open Sans"/>
              </a:rPr>
              <a:t> E. Osteoporosis in </a:t>
            </a:r>
            <a:r>
              <a:rPr lang="en-US" dirty="0" err="1">
                <a:solidFill>
                  <a:schemeClr val="tx1"/>
                </a:solidFill>
                <a:latin typeface="Open Sans"/>
              </a:rPr>
              <a:t>paediatric</a:t>
            </a:r>
            <a:r>
              <a:rPr lang="en-US" dirty="0">
                <a:solidFill>
                  <a:schemeClr val="tx1"/>
                </a:solidFill>
                <a:latin typeface="Open Sans"/>
              </a:rPr>
              <a:t> patients with </a:t>
            </a:r>
            <a:r>
              <a:rPr lang="en-US" dirty="0" err="1" smtClean="0">
                <a:solidFill>
                  <a:schemeClr val="tx1"/>
                </a:solidFill>
                <a:latin typeface="Open Sans"/>
              </a:rPr>
              <a:t>spina</a:t>
            </a:r>
            <a:r>
              <a:rPr lang="en-US" dirty="0" smtClean="0">
                <a:solidFill>
                  <a:schemeClr val="tx1"/>
                </a:solidFill>
                <a:latin typeface="Open Sans"/>
              </a:rPr>
              <a:t> </a:t>
            </a:r>
            <a:r>
              <a:rPr lang="en-US" dirty="0">
                <a:solidFill>
                  <a:schemeClr val="tx1"/>
                </a:solidFill>
                <a:latin typeface="Open Sans"/>
              </a:rPr>
              <a:t>bifida. </a:t>
            </a:r>
            <a:r>
              <a:rPr lang="en-US" i="1" dirty="0">
                <a:solidFill>
                  <a:schemeClr val="tx1"/>
                </a:solidFill>
                <a:latin typeface="Open Sans"/>
              </a:rPr>
              <a:t>J Spinal Cord Med</a:t>
            </a:r>
            <a:r>
              <a:rPr lang="en-US" dirty="0">
                <a:solidFill>
                  <a:schemeClr val="tx1"/>
                </a:solidFill>
                <a:latin typeface="Open Sans"/>
              </a:rPr>
              <a:t>. 2012; 35(1):9-21. Accessed March 28, </a:t>
            </a:r>
            <a:r>
              <a:rPr lang="en-US" dirty="0" smtClean="0">
                <a:solidFill>
                  <a:schemeClr val="tx1"/>
                </a:solidFill>
                <a:latin typeface="Open Sans"/>
              </a:rPr>
              <a:t>2012</a:t>
            </a:r>
            <a:r>
              <a:rPr lang="en-US" dirty="0">
                <a:solidFill>
                  <a:schemeClr val="tx1"/>
                </a:solidFill>
                <a:latin typeface="Open Sans"/>
              </a:rPr>
              <a:t>. http://</a:t>
            </a:r>
            <a:r>
              <a:rPr lang="en-US" dirty="0" smtClean="0">
                <a:solidFill>
                  <a:schemeClr val="tx1"/>
                </a:solidFill>
                <a:latin typeface="Open Sans"/>
              </a:rPr>
              <a:t>www.ncbi.nlm.nih.gov/pubmed/22330186</a:t>
            </a:r>
            <a:endParaRPr lang="en-US" dirty="0">
              <a:solidFill>
                <a:schemeClr val="tx1"/>
              </a:solidFill>
              <a:latin typeface="Open Sans"/>
            </a:endParaRPr>
          </a:p>
          <a:p>
            <a:pPr marL="624078" lvl="0" indent="-514350"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Open Sans"/>
              </a:rPr>
              <a:t>Air pollution and respiratory health. Centers for Disease Control and Prevention</a:t>
            </a:r>
            <a:r>
              <a:rPr lang="en-US" dirty="0">
                <a:solidFill>
                  <a:schemeClr val="tx1"/>
                </a:solidFill>
                <a:latin typeface="Open Sans"/>
              </a:rPr>
              <a:t>. Updated January 9, 2012. Accessed March 2, </a:t>
            </a:r>
            <a:r>
              <a:rPr lang="en-US" dirty="0" smtClean="0">
                <a:solidFill>
                  <a:schemeClr val="tx1"/>
                </a:solidFill>
                <a:latin typeface="Open Sans"/>
              </a:rPr>
              <a:t>2012. http://www.cdc.gov/Environmental/</a:t>
            </a:r>
          </a:p>
          <a:p>
            <a:pPr marL="624078" indent="-514350"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Open Sans"/>
              </a:rPr>
              <a:t>Brant W, Helms C. </a:t>
            </a:r>
            <a:r>
              <a:rPr lang="en-US" i="1" dirty="0" smtClean="0">
                <a:solidFill>
                  <a:schemeClr val="tx1"/>
                </a:solidFill>
                <a:latin typeface="Open Sans"/>
              </a:rPr>
              <a:t>Fundamentals Of Diagnostic Radiology</a:t>
            </a:r>
            <a:r>
              <a:rPr lang="en-US" dirty="0" smtClean="0">
                <a:solidFill>
                  <a:schemeClr val="tx1"/>
                </a:solidFill>
                <a:latin typeface="Open Sans"/>
              </a:rPr>
              <a:t>. Philadelphia: Lippincott, Williams &amp;Wilkins; 2007.</a:t>
            </a:r>
            <a:endParaRPr lang="en-US" dirty="0" smtClean="0">
              <a:solidFill>
                <a:schemeClr val="tx1"/>
              </a:solidFill>
            </a:endParaRPr>
          </a:p>
          <a:p>
            <a:pPr marL="624078" lvl="0" indent="-514350">
              <a:buClr>
                <a:srgbClr val="2DA2BF"/>
              </a:buClr>
              <a:buFont typeface="+mj-lt"/>
              <a:buAutoNum type="arabicPeriod"/>
            </a:pPr>
            <a:endParaRPr lang="en-US" sz="1400" dirty="0">
              <a:latin typeface="Open Sans"/>
            </a:endParaRPr>
          </a:p>
          <a:p>
            <a:pPr marL="624078" lvl="0" indent="-514350">
              <a:buClr>
                <a:srgbClr val="2DA2BF"/>
              </a:buClr>
              <a:buFont typeface="+mj-lt"/>
              <a:buAutoNum type="arabicPeriod"/>
            </a:pPr>
            <a:endParaRPr lang="en-US" sz="1400" dirty="0"/>
          </a:p>
          <a:p>
            <a:pPr marL="624078" indent="-514350">
              <a:buFont typeface="+mj-lt"/>
              <a:buAutoNum type="arabicPeriod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9973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Rules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80311" y="1676400"/>
            <a:ext cx="6911089" cy="350519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If there is no author begin with the title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If you can’t find some element of the citation </a:t>
            </a:r>
            <a:r>
              <a:rPr lang="en-US" b="1" dirty="0" smtClean="0"/>
              <a:t>DO NOT </a:t>
            </a:r>
            <a:r>
              <a:rPr lang="en-US" dirty="0" smtClean="0"/>
              <a:t>just make it up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</a:t>
            </a:r>
            <a:r>
              <a:rPr lang="en-US" i="1" dirty="0" smtClean="0"/>
              <a:t>AMA Manual of Style </a:t>
            </a:r>
            <a:r>
              <a:rPr lang="en-US" dirty="0" smtClean="0"/>
              <a:t>offers many more details on how to reference many more types of information sources (conferences, legal materials, social media, podcasts, etc.) </a:t>
            </a:r>
            <a:br>
              <a:rPr lang="en-US" dirty="0" smtClean="0"/>
            </a:br>
            <a:r>
              <a:rPr lang="en-US" b="1" dirty="0" smtClean="0"/>
              <a:t>These are mostly in Section 3 </a:t>
            </a:r>
            <a:r>
              <a:rPr lang="en-US" dirty="0" smtClean="0"/>
              <a:t>– it’s worth reading!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33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Citation Managers/Generators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99" y="1828800"/>
            <a:ext cx="6347714" cy="3581399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Zotero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/>
              <a:t>b</a:t>
            </a:r>
            <a:r>
              <a:rPr lang="en-US" dirty="0" smtClean="0"/>
              <a:t>ibme.org/</a:t>
            </a:r>
            <a:r>
              <a:rPr lang="en-US" dirty="0" err="1" smtClean="0"/>
              <a:t>ama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citethisforme.com/citation-generator/</a:t>
            </a:r>
            <a:r>
              <a:rPr lang="en-US" dirty="0" err="1" smtClean="0"/>
              <a:t>ama</a:t>
            </a:r>
            <a:endParaRPr lang="en-US" dirty="0"/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It is still your responsibility to check for accuracy!</a:t>
            </a:r>
          </a:p>
        </p:txBody>
      </p:sp>
    </p:spTree>
    <p:extLst>
      <p:ext uri="{BB962C8B-B14F-4D97-AF65-F5344CB8AC3E}">
        <p14:creationId xmlns:p14="http://schemas.microsoft.com/office/powerpoint/2010/main" val="217449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Needs to be Cited?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304800" y="1270000"/>
            <a:ext cx="7924800" cy="3880773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pPr lvl="2">
              <a:lnSpc>
                <a:spcPct val="150000"/>
              </a:lnSpc>
            </a:pPr>
            <a:r>
              <a:rPr lang="en-US" sz="1800" dirty="0" smtClean="0"/>
              <a:t>Direct quotes, sentences, or phrases</a:t>
            </a:r>
          </a:p>
          <a:p>
            <a:pPr lvl="2">
              <a:lnSpc>
                <a:spcPct val="150000"/>
              </a:lnSpc>
            </a:pPr>
            <a:r>
              <a:rPr lang="en-US" sz="1800" dirty="0" smtClean="0"/>
              <a:t>Paraphrases, which are summarized or re-phrased content</a:t>
            </a:r>
          </a:p>
          <a:p>
            <a:pPr lvl="2">
              <a:lnSpc>
                <a:spcPct val="150000"/>
              </a:lnSpc>
            </a:pPr>
            <a:r>
              <a:rPr lang="en-US" sz="1800" dirty="0" smtClean="0"/>
              <a:t>Articles, studies, reports, or guidelines that you refer to in </a:t>
            </a:r>
            <a:br>
              <a:rPr lang="en-US" sz="1800" dirty="0" smtClean="0"/>
            </a:br>
            <a:r>
              <a:rPr lang="en-US" sz="1800" dirty="0" smtClean="0"/>
              <a:t>your paper</a:t>
            </a:r>
          </a:p>
          <a:p>
            <a:pPr lvl="2">
              <a:lnSpc>
                <a:spcPct val="150000"/>
              </a:lnSpc>
            </a:pPr>
            <a:r>
              <a:rPr lang="en-US" sz="1800" dirty="0" smtClean="0"/>
              <a:t>Historical or statistical figures</a:t>
            </a:r>
          </a:p>
          <a:p>
            <a:pPr lvl="2">
              <a:lnSpc>
                <a:spcPct val="150000"/>
              </a:lnSpc>
            </a:pPr>
            <a:r>
              <a:rPr lang="en-US" sz="1800" dirty="0" smtClean="0"/>
              <a:t>Graphs, images, charts</a:t>
            </a:r>
          </a:p>
          <a:p>
            <a:pPr lvl="2">
              <a:lnSpc>
                <a:spcPct val="150000"/>
              </a:lnSpc>
            </a:pPr>
            <a:r>
              <a:rPr lang="en-US" sz="1800" dirty="0" smtClean="0"/>
              <a:t>Use of an author’s argument</a:t>
            </a:r>
          </a:p>
        </p:txBody>
      </p:sp>
    </p:spTree>
    <p:extLst>
      <p:ext uri="{BB962C8B-B14F-4D97-AF65-F5344CB8AC3E}">
        <p14:creationId xmlns:p14="http://schemas.microsoft.com/office/powerpoint/2010/main" val="7147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990600"/>
          </a:xfrm>
        </p:spPr>
        <p:txBody>
          <a:bodyPr/>
          <a:lstStyle/>
          <a:p>
            <a:r>
              <a:rPr lang="en-US" dirty="0" smtClean="0"/>
              <a:t>What is a Citation?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04962"/>
            <a:ext cx="6347714" cy="50244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Citation</a:t>
            </a:r>
            <a:r>
              <a:rPr lang="en-US" dirty="0" smtClean="0"/>
              <a:t> = a reference to a source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Includes identifying information about the source, such as</a:t>
            </a:r>
          </a:p>
          <a:p>
            <a:pPr lvl="1"/>
            <a:r>
              <a:rPr lang="en-US" sz="1800" dirty="0"/>
              <a:t>Author</a:t>
            </a:r>
          </a:p>
          <a:p>
            <a:pPr lvl="1"/>
            <a:r>
              <a:rPr lang="en-US" sz="1800" dirty="0" smtClean="0"/>
              <a:t>Title of book - journal – article - chapter – web site</a:t>
            </a:r>
            <a:endParaRPr lang="en-US" sz="1800" dirty="0"/>
          </a:p>
          <a:p>
            <a:pPr lvl="1"/>
            <a:r>
              <a:rPr lang="en-US" sz="1800" dirty="0"/>
              <a:t>Dates of </a:t>
            </a:r>
            <a:r>
              <a:rPr lang="en-US" sz="1800" dirty="0" smtClean="0"/>
              <a:t>publication</a:t>
            </a:r>
          </a:p>
          <a:p>
            <a:pPr lvl="1"/>
            <a:r>
              <a:rPr lang="en-US" sz="1800" dirty="0" smtClean="0"/>
              <a:t>Page numbers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/>
              <a:t>A </a:t>
            </a:r>
            <a:r>
              <a:rPr lang="en-US" b="1" dirty="0"/>
              <a:t>citation style </a:t>
            </a:r>
            <a:r>
              <a:rPr lang="en-US" dirty="0" smtClean="0"/>
              <a:t>dictates</a:t>
            </a:r>
          </a:p>
          <a:p>
            <a:pPr lvl="1"/>
            <a:r>
              <a:rPr lang="en-US" sz="1800" dirty="0" smtClean="0"/>
              <a:t>the information that must be included</a:t>
            </a:r>
          </a:p>
          <a:p>
            <a:pPr lvl="1"/>
            <a:r>
              <a:rPr lang="en-US" sz="1800" dirty="0" smtClean="0"/>
              <a:t>the order it is in</a:t>
            </a:r>
          </a:p>
          <a:p>
            <a:pPr lvl="1"/>
            <a:r>
              <a:rPr lang="en-US" sz="1800" dirty="0" smtClean="0"/>
              <a:t>any specific punctuation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2541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AMA Style?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7735" y="1270000"/>
            <a:ext cx="6491440" cy="4876800"/>
          </a:xfrm>
        </p:spPr>
        <p:txBody>
          <a:bodyPr/>
          <a:lstStyle/>
          <a:p>
            <a:pPr marL="109728" indent="0">
              <a:buNone/>
            </a:pPr>
            <a:r>
              <a:rPr lang="en-US" dirty="0" smtClean="0"/>
              <a:t>The American Medical Association(AMA) citation style</a:t>
            </a:r>
            <a:r>
              <a:rPr lang="en-US" dirty="0"/>
              <a:t> </a:t>
            </a:r>
            <a:r>
              <a:rPr lang="en-US" dirty="0" smtClean="0"/>
              <a:t>is the most commonly used format for medical literature. </a:t>
            </a:r>
          </a:p>
          <a:p>
            <a:pPr marL="109728" indent="0">
              <a:buNone/>
            </a:pPr>
            <a:endParaRPr lang="en-US" dirty="0"/>
          </a:p>
          <a:p>
            <a:pPr marL="3195828" lvl="7" indent="0">
              <a:buNone/>
            </a:pPr>
            <a:r>
              <a:rPr lang="en-US" sz="1800" dirty="0" smtClean="0"/>
              <a:t>AMA regulates the format of: </a:t>
            </a:r>
          </a:p>
          <a:p>
            <a:pPr lvl="7">
              <a:lnSpc>
                <a:spcPct val="150000"/>
              </a:lnSpc>
            </a:pPr>
            <a:r>
              <a:rPr lang="en-US" sz="1800" dirty="0" smtClean="0"/>
              <a:t>In-text citations</a:t>
            </a:r>
          </a:p>
          <a:p>
            <a:pPr lvl="7">
              <a:lnSpc>
                <a:spcPct val="150000"/>
              </a:lnSpc>
            </a:pPr>
            <a:r>
              <a:rPr lang="en-US" sz="1800" dirty="0" smtClean="0"/>
              <a:t>Reference Page</a:t>
            </a:r>
            <a:br>
              <a:rPr lang="en-US" sz="1800" dirty="0" smtClean="0"/>
            </a:br>
            <a:endParaRPr lang="en-US" sz="1800" dirty="0" smtClean="0"/>
          </a:p>
          <a:p>
            <a:pPr lvl="7">
              <a:lnSpc>
                <a:spcPct val="150000"/>
              </a:lnSpc>
            </a:pPr>
            <a:r>
              <a:rPr lang="en-US" sz="1800" dirty="0" smtClean="0"/>
              <a:t>AMA suggests an overall format for your paper or manuscript</a:t>
            </a:r>
          </a:p>
          <a:p>
            <a:pPr lvl="3"/>
            <a:endParaRPr lang="en-US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133600"/>
            <a:ext cx="2575472" cy="3671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82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You Need AMA?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94210" y="1600200"/>
            <a:ext cx="7345913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Widely used in the biomedical and allied health sciences journals.  </a:t>
            </a:r>
          </a:p>
          <a:p>
            <a:pPr marL="0" indent="0">
              <a:buNone/>
            </a:pPr>
            <a:r>
              <a:rPr lang="en-US" b="1" dirty="0" smtClean="0"/>
              <a:t>All</a:t>
            </a:r>
            <a:r>
              <a:rPr lang="en-US" dirty="0" smtClean="0"/>
              <a:t> </a:t>
            </a:r>
            <a:r>
              <a:rPr lang="en-US" b="1" dirty="0" smtClean="0"/>
              <a:t>APTA primary and section journals require AMA format for articles submitted</a:t>
            </a:r>
            <a:r>
              <a:rPr lang="en-US" dirty="0" smtClean="0"/>
              <a:t>. </a:t>
            </a:r>
          </a:p>
          <a:p>
            <a:pPr lvl="1"/>
            <a:r>
              <a:rPr lang="en-US" sz="1800" i="1" dirty="0" smtClean="0"/>
              <a:t>Physical Therapy Journal </a:t>
            </a:r>
            <a:r>
              <a:rPr lang="en-US" sz="1800" dirty="0" smtClean="0"/>
              <a:t>(PTJ) </a:t>
            </a:r>
          </a:p>
          <a:p>
            <a:pPr lvl="1"/>
            <a:r>
              <a:rPr lang="en-US" sz="1800" i="1" dirty="0" smtClean="0"/>
              <a:t>Journal of Geriatric Physical Therapy</a:t>
            </a:r>
            <a:endParaRPr lang="en-US" sz="1800" i="1" dirty="0"/>
          </a:p>
          <a:p>
            <a:pPr lvl="1"/>
            <a:r>
              <a:rPr lang="en-US" sz="1800" i="1" dirty="0" smtClean="0"/>
              <a:t>Journal of Neurologic Physical Therapy</a:t>
            </a:r>
          </a:p>
          <a:p>
            <a:pPr lvl="1"/>
            <a:r>
              <a:rPr lang="en-US" sz="1800" i="1" dirty="0" smtClean="0"/>
              <a:t>Journal of Physical Therapy Education</a:t>
            </a:r>
          </a:p>
          <a:p>
            <a:pPr lvl="1"/>
            <a:r>
              <a:rPr lang="en-US" sz="1800" i="1" dirty="0" smtClean="0"/>
              <a:t>International Journal of Sports Physical Therapy </a:t>
            </a:r>
            <a:r>
              <a:rPr lang="en-US" sz="1800" dirty="0" smtClean="0"/>
              <a:t>(IJSPT)</a:t>
            </a:r>
          </a:p>
          <a:p>
            <a:pPr lvl="1"/>
            <a:r>
              <a:rPr lang="en-US" sz="1800" i="1" dirty="0" smtClean="0"/>
              <a:t>Journal of </a:t>
            </a:r>
            <a:r>
              <a:rPr lang="en-US" sz="1800" i="1" dirty="0" err="1" smtClean="0"/>
              <a:t>Orthopaedic</a:t>
            </a:r>
            <a:r>
              <a:rPr lang="en-US" sz="1800" i="1" dirty="0" smtClean="0"/>
              <a:t> &amp; Sports Physical Therapy </a:t>
            </a:r>
            <a:r>
              <a:rPr lang="en-US" sz="1800" dirty="0" smtClean="0"/>
              <a:t>(JOSPT)</a:t>
            </a:r>
          </a:p>
          <a:p>
            <a:pPr lvl="1"/>
            <a:r>
              <a:rPr lang="en-US" sz="1800" i="1" dirty="0" smtClean="0"/>
              <a:t>Pediatric Physical Therapy</a:t>
            </a:r>
          </a:p>
          <a:p>
            <a:pPr lvl="1"/>
            <a:r>
              <a:rPr lang="en-US" sz="1800" i="1" dirty="0" smtClean="0"/>
              <a:t>And more……</a:t>
            </a:r>
            <a:endParaRPr lang="en-US" sz="1800" i="1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0" y="5486400"/>
            <a:ext cx="3103080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31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77514" y="457200"/>
            <a:ext cx="6347713" cy="685800"/>
          </a:xfrm>
        </p:spPr>
        <p:txBody>
          <a:bodyPr/>
          <a:lstStyle/>
          <a:p>
            <a:r>
              <a:rPr lang="en-US" dirty="0" smtClean="0"/>
              <a:t>In-Text Citations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7514" y="1447800"/>
            <a:ext cx="6966286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Indicated by a number in superscript.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Superscript numbers are placed </a:t>
            </a:r>
            <a:r>
              <a:rPr lang="en-US" i="1" dirty="0" smtClean="0"/>
              <a:t>outside</a:t>
            </a:r>
            <a:r>
              <a:rPr lang="en-US" dirty="0" smtClean="0"/>
              <a:t> periods and commas, and </a:t>
            </a:r>
            <a:r>
              <a:rPr lang="en-US" i="1" dirty="0" smtClean="0"/>
              <a:t>inside</a:t>
            </a:r>
            <a:r>
              <a:rPr lang="en-US" dirty="0" smtClean="0"/>
              <a:t> colons and semicolons.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For direct quotes, the period is </a:t>
            </a:r>
            <a:r>
              <a:rPr lang="en-US" i="1" dirty="0" smtClean="0"/>
              <a:t>inside</a:t>
            </a:r>
            <a:r>
              <a:rPr lang="en-US" dirty="0" smtClean="0"/>
              <a:t> the quotation mark, and superscript number </a:t>
            </a:r>
            <a:r>
              <a:rPr lang="en-US" i="1" dirty="0" smtClean="0"/>
              <a:t>outside</a:t>
            </a:r>
            <a:r>
              <a:rPr lang="en-US" dirty="0" smtClean="0"/>
              <a:t> the quotation mark.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Each number refers to a source in the Reference List. </a:t>
            </a:r>
            <a:br>
              <a:rPr lang="en-US" dirty="0" smtClean="0"/>
            </a:br>
            <a:r>
              <a:rPr lang="en-US" sz="1050" dirty="0"/>
              <a:t/>
            </a:r>
            <a:br>
              <a:rPr lang="en-US" sz="1050" dirty="0"/>
            </a:br>
            <a:endParaRPr lang="en-US" sz="900" dirty="0" smtClean="0"/>
          </a:p>
          <a:p>
            <a:pPr marL="0" indent="0">
              <a:buNone/>
            </a:pPr>
            <a:r>
              <a:rPr lang="en-US" i="1" dirty="0" smtClean="0"/>
              <a:t>	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Example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As </a:t>
            </a:r>
            <a:r>
              <a:rPr lang="en-US" dirty="0"/>
              <a:t>of now, “mental disorders can largely only </a:t>
            </a:r>
            <a:r>
              <a:rPr lang="en-US" dirty="0" smtClean="0"/>
              <a:t>be </a:t>
            </a:r>
            <a:r>
              <a:rPr lang="en-US" dirty="0"/>
              <a:t>diagnosed </a:t>
            </a:r>
            <a:r>
              <a:rPr lang="en-US" dirty="0" smtClean="0"/>
              <a:t>	through </a:t>
            </a:r>
            <a:r>
              <a:rPr lang="en-US" dirty="0"/>
              <a:t>measuring chemical </a:t>
            </a:r>
            <a:r>
              <a:rPr lang="en-US" dirty="0" smtClean="0"/>
              <a:t>levels </a:t>
            </a:r>
            <a:r>
              <a:rPr lang="en-US" dirty="0"/>
              <a:t>in the </a:t>
            </a:r>
            <a:r>
              <a:rPr lang="en-US" dirty="0" smtClean="0"/>
              <a:t>brain.”</a:t>
            </a:r>
            <a:r>
              <a:rPr lang="en-US" baseline="30000" dirty="0" smtClean="0"/>
              <a:t>1</a:t>
            </a:r>
          </a:p>
          <a:p>
            <a:pPr marL="0" indent="0">
              <a:buNone/>
            </a:pPr>
            <a:endParaRPr lang="en-US" baseline="30000" dirty="0" smtClean="0"/>
          </a:p>
          <a:p>
            <a:pPr lvl="2"/>
            <a:endParaRPr lang="en-US" sz="2300" dirty="0" smtClean="0"/>
          </a:p>
        </p:txBody>
      </p:sp>
      <p:sp>
        <p:nvSpPr>
          <p:cNvPr id="4" name="Left Bracket 3"/>
          <p:cNvSpPr/>
          <p:nvPr/>
        </p:nvSpPr>
        <p:spPr>
          <a:xfrm>
            <a:off x="914400" y="4800600"/>
            <a:ext cx="45719" cy="838200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22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77514" y="457200"/>
            <a:ext cx="6347713" cy="685800"/>
          </a:xfrm>
        </p:spPr>
        <p:txBody>
          <a:bodyPr/>
          <a:lstStyle/>
          <a:p>
            <a:r>
              <a:rPr lang="en-US" dirty="0" smtClean="0"/>
              <a:t>In-Text Citations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64945" y="1371600"/>
            <a:ext cx="7499686" cy="6477000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en-US" sz="1800" dirty="0" smtClean="0"/>
          </a:p>
          <a:p>
            <a:r>
              <a:rPr lang="en-US" dirty="0" smtClean="0"/>
              <a:t>If referring to more than one source, </a:t>
            </a:r>
            <a:r>
              <a:rPr lang="en-US" i="1" dirty="0" smtClean="0"/>
              <a:t>non-consecutive</a:t>
            </a:r>
            <a:r>
              <a:rPr lang="en-US" dirty="0" smtClean="0"/>
              <a:t> superscript numbers are separated by a comma but with no space</a:t>
            </a:r>
          </a:p>
          <a:p>
            <a:pPr marL="0" indent="0">
              <a:buNone/>
            </a:pPr>
            <a:r>
              <a:rPr lang="en-US" i="1" dirty="0" smtClean="0"/>
              <a:t>	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Example</a:t>
            </a:r>
            <a:r>
              <a:rPr lang="en-US" dirty="0" smtClean="0"/>
              <a:t>	</a:t>
            </a:r>
            <a:br>
              <a:rPr lang="en-US" dirty="0" smtClean="0"/>
            </a:br>
            <a:r>
              <a:rPr lang="en-US" dirty="0" smtClean="0"/>
              <a:t>	Studies done in recent years proved that children are more likely 	to crave sugar.</a:t>
            </a:r>
            <a:r>
              <a:rPr lang="en-US" baseline="30000" dirty="0" smtClean="0"/>
              <a:t>5,12</a:t>
            </a:r>
          </a:p>
          <a:p>
            <a:pPr marL="914400" lvl="2" indent="0">
              <a:buNone/>
            </a:pP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000" dirty="0" smtClean="0"/>
          </a:p>
          <a:p>
            <a:r>
              <a:rPr lang="en-US" dirty="0" smtClean="0"/>
              <a:t>Three or more </a:t>
            </a:r>
            <a:r>
              <a:rPr lang="en-US" i="1" dirty="0" smtClean="0"/>
              <a:t>consecutive</a:t>
            </a:r>
            <a:r>
              <a:rPr lang="en-US" dirty="0" smtClean="0"/>
              <a:t> numbers can be shortened to a range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Example</a:t>
            </a:r>
            <a:br>
              <a:rPr lang="en-US" i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	</a:t>
            </a:r>
            <a:r>
              <a:rPr lang="en-US" dirty="0"/>
              <a:t>Previous research in this field has limited its scope to include only 	internet based </a:t>
            </a:r>
            <a:r>
              <a:rPr lang="en-US" dirty="0" smtClean="0"/>
              <a:t>resources.</a:t>
            </a:r>
            <a:r>
              <a:rPr lang="en-US" baseline="30000" dirty="0" smtClean="0"/>
              <a:t>13-17</a:t>
            </a:r>
            <a:r>
              <a:rPr lang="en-US" sz="2600" baseline="30000" dirty="0" smtClean="0"/>
              <a:t/>
            </a:r>
            <a:br>
              <a:rPr lang="en-US" sz="2600" baseline="30000" dirty="0" smtClean="0"/>
            </a:br>
            <a:endParaRPr lang="en-US" sz="2600" baseline="30000" dirty="0" smtClean="0"/>
          </a:p>
        </p:txBody>
      </p:sp>
      <p:sp>
        <p:nvSpPr>
          <p:cNvPr id="4" name="Left Bracket 3"/>
          <p:cNvSpPr/>
          <p:nvPr/>
        </p:nvSpPr>
        <p:spPr>
          <a:xfrm>
            <a:off x="993348" y="2438400"/>
            <a:ext cx="73452" cy="914400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 Bracket 4"/>
          <p:cNvSpPr/>
          <p:nvPr/>
        </p:nvSpPr>
        <p:spPr>
          <a:xfrm>
            <a:off x="862551" y="4495800"/>
            <a:ext cx="130797" cy="844385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93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77514" y="457200"/>
            <a:ext cx="6347713" cy="685800"/>
          </a:xfrm>
        </p:spPr>
        <p:txBody>
          <a:bodyPr/>
          <a:lstStyle/>
          <a:p>
            <a:r>
              <a:rPr lang="en-US" dirty="0" smtClean="0"/>
              <a:t>In-Text Citations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7514" y="1447800"/>
            <a:ext cx="7499686" cy="387451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600" baseline="30000" dirty="0" smtClean="0"/>
          </a:p>
          <a:p>
            <a:r>
              <a:rPr lang="en-US" dirty="0" smtClean="0"/>
              <a:t>If citing different page numbers from a single reference source at different places in the text, include the page numbers in the superscript citation. The source only appears once in the Reference List.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Examples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These patients showed no sign of peripheral edema.</a:t>
            </a:r>
            <a:r>
              <a:rPr lang="en-US" baseline="30000" dirty="0" smtClean="0"/>
              <a:t>3(p21)</a:t>
            </a:r>
            <a:br>
              <a:rPr lang="en-US" baseline="30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Westman</a:t>
            </a:r>
            <a:r>
              <a:rPr lang="en-US" dirty="0"/>
              <a:t> </a:t>
            </a:r>
            <a:r>
              <a:rPr lang="en-US" dirty="0" smtClean="0"/>
              <a:t>reported eight cases in which there was short term memory loss.</a:t>
            </a:r>
            <a:r>
              <a:rPr lang="en-US" baseline="30000" dirty="0" smtClean="0"/>
              <a:t>5(pp3,5</a:t>
            </a:r>
            <a:r>
              <a:rPr lang="en-US" baseline="30000" dirty="0"/>
              <a:t>), 9 </a:t>
            </a:r>
            <a:endParaRPr lang="en-US" dirty="0" smtClean="0"/>
          </a:p>
        </p:txBody>
      </p:sp>
      <p:sp>
        <p:nvSpPr>
          <p:cNvPr id="6" name="Left Bracket 5"/>
          <p:cNvSpPr/>
          <p:nvPr/>
        </p:nvSpPr>
        <p:spPr>
          <a:xfrm>
            <a:off x="838200" y="3276600"/>
            <a:ext cx="76200" cy="1371600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9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2153</TotalTime>
  <Words>2395</Words>
  <Application>Microsoft Office PowerPoint</Application>
  <PresentationFormat>On-screen Show (4:3)</PresentationFormat>
  <Paragraphs>179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Courier New</vt:lpstr>
      <vt:lpstr>Open Sans</vt:lpstr>
      <vt:lpstr>Trebuchet MS</vt:lpstr>
      <vt:lpstr>Wingdings 3</vt:lpstr>
      <vt:lpstr>Facet</vt:lpstr>
      <vt:lpstr>American  Medical Association Citation Style AMA 11th ed. </vt:lpstr>
      <vt:lpstr>What is the Point of Citing? </vt:lpstr>
      <vt:lpstr>What Needs to be Cited? </vt:lpstr>
      <vt:lpstr>What is a Citation?</vt:lpstr>
      <vt:lpstr>What is AMA Style? </vt:lpstr>
      <vt:lpstr>Why Do You Need AMA? </vt:lpstr>
      <vt:lpstr>In-Text Citations</vt:lpstr>
      <vt:lpstr>In-Text Citations</vt:lpstr>
      <vt:lpstr>In-Text Citations</vt:lpstr>
      <vt:lpstr>In-Text Citations: Secondary Citations</vt:lpstr>
      <vt:lpstr>In-Text Citations: Secondary Citations</vt:lpstr>
      <vt:lpstr>Reference Page: General Rules</vt:lpstr>
      <vt:lpstr>How to Cite: Journal Articles</vt:lpstr>
      <vt:lpstr>How to Cite: Journal Articles</vt:lpstr>
      <vt:lpstr>How to Cite: Book</vt:lpstr>
      <vt:lpstr>How to Cite: Book in print</vt:lpstr>
      <vt:lpstr>How to Cite: Ebook</vt:lpstr>
      <vt:lpstr>How to Cite: Website</vt:lpstr>
      <vt:lpstr>How to Cite: Online Videos</vt:lpstr>
      <vt:lpstr>Reference Page: Example</vt:lpstr>
      <vt:lpstr>General Rules</vt:lpstr>
      <vt:lpstr>Citation Managers/Generators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American Medical Association Citation Style</dc:title>
  <dc:creator>Amber Amidon</dc:creator>
  <cp:lastModifiedBy>Mary K. Cabral - mcabral</cp:lastModifiedBy>
  <cp:revision>118</cp:revision>
  <cp:lastPrinted>2018-09-17T18:11:14Z</cp:lastPrinted>
  <dcterms:created xsi:type="dcterms:W3CDTF">2016-01-15T14:08:04Z</dcterms:created>
  <dcterms:modified xsi:type="dcterms:W3CDTF">2022-08-23T14:27:35Z</dcterms:modified>
</cp:coreProperties>
</file>