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notesMasterIdLst>
    <p:notesMasterId r:id="rId24"/>
  </p:notesMasterIdLst>
  <p:sldIdLst>
    <p:sldId id="256" r:id="rId2"/>
    <p:sldId id="273" r:id="rId3"/>
    <p:sldId id="277" r:id="rId4"/>
    <p:sldId id="278" r:id="rId5"/>
    <p:sldId id="260" r:id="rId6"/>
    <p:sldId id="267" r:id="rId7"/>
    <p:sldId id="279" r:id="rId8"/>
    <p:sldId id="261" r:id="rId9"/>
    <p:sldId id="280" r:id="rId10"/>
    <p:sldId id="284" r:id="rId11"/>
    <p:sldId id="288" r:id="rId12"/>
    <p:sldId id="262" r:id="rId13"/>
    <p:sldId id="264" r:id="rId14"/>
    <p:sldId id="285" r:id="rId15"/>
    <p:sldId id="283" r:id="rId16"/>
    <p:sldId id="286" r:id="rId17"/>
    <p:sldId id="287" r:id="rId18"/>
    <p:sldId id="265" r:id="rId19"/>
    <p:sldId id="282" r:id="rId20"/>
    <p:sldId id="272" r:id="rId21"/>
    <p:sldId id="276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5C6"/>
    <a:srgbClr val="B1EB31"/>
    <a:srgbClr val="D74EDA"/>
    <a:srgbClr val="9FDC16"/>
    <a:srgbClr val="A824AB"/>
    <a:srgbClr val="E9A909"/>
    <a:srgbClr val="81C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6279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A907B-925A-43A6-BF3B-0B1503DFA5F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374F6-9A52-43D3-B672-76BB3BE7F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2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6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4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59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Journal Articles - capitalize only: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The first word of the article title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Proper names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Abbreviations or acronyms that are ordinarily capitalized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NIH, HIV, DNA, EKG)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The journal title, according to the NLM (abbreviated and italicized)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Do not include http://or https:// before the DOI.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there is no DOI, then list the article URL and date accessed. Include http://or https:// as part of the URL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Avoid using a URL from a search result and use the more direct URL. Verify that the link works!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is NO PERIOD after the DOI or URL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AUTHORS:</a:t>
            </a:r>
            <a:br>
              <a:rPr lang="en-US" baseline="0" dirty="0" smtClean="0"/>
            </a:br>
            <a:r>
              <a:rPr lang="en-US" baseline="0" dirty="0" smtClean="0"/>
              <a:t>- Use the author’s surname followed by initials without commas or periods. </a:t>
            </a:r>
            <a:br>
              <a:rPr lang="en-US" baseline="0" dirty="0" smtClean="0"/>
            </a:br>
            <a:r>
              <a:rPr lang="en-US" baseline="0" dirty="0" smtClean="0"/>
              <a:t>- All authors should be listed unless there are more than 6. In this case list the first three followed by et al</a:t>
            </a:r>
            <a:br>
              <a:rPr lang="en-US" baseline="0" dirty="0" smtClean="0"/>
            </a:br>
            <a:r>
              <a:rPr lang="en-US" baseline="0" dirty="0" smtClean="0"/>
              <a:t>- Separate author names by commas only.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These</a:t>
            </a:r>
            <a:r>
              <a:rPr lang="en-US" baseline="0" dirty="0" smtClean="0"/>
              <a:t> details – and many more - are outlined in section 3.11of the </a:t>
            </a:r>
            <a:r>
              <a:rPr lang="en-US" i="1" baseline="0" dirty="0" smtClean="0"/>
              <a:t>AMA Manual of Style </a:t>
            </a:r>
            <a:r>
              <a:rPr lang="en-US" baseline="0" dirty="0" smtClean="0"/>
              <a:t>(print ed.)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AUTHORS:</a:t>
            </a:r>
            <a:br>
              <a:rPr lang="en-US" baseline="0" dirty="0" smtClean="0"/>
            </a:br>
            <a:r>
              <a:rPr lang="en-US" baseline="0" dirty="0" smtClean="0"/>
              <a:t>- Use the author’s surname followed by initials without commas or periods. </a:t>
            </a:r>
            <a:br>
              <a:rPr lang="en-US" baseline="0" dirty="0" smtClean="0"/>
            </a:br>
            <a:r>
              <a:rPr lang="en-US" baseline="0" dirty="0" smtClean="0"/>
              <a:t>- All authors should be listed unless there are more than 6. In this case list the first three followed by et al</a:t>
            </a:r>
            <a:br>
              <a:rPr lang="en-US" baseline="0" dirty="0" smtClean="0"/>
            </a:br>
            <a:r>
              <a:rPr lang="en-US" baseline="0" dirty="0" smtClean="0"/>
              <a:t>- Separate author names by commas only.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Capitalize</a:t>
            </a:r>
            <a:r>
              <a:rPr lang="en-US" baseline="0" dirty="0" smtClean="0"/>
              <a:t> and italicize book titles – each  major word. Do not capitalize articles, prepositions of 3 or fewer letters, conjunctions (and, or, for, but, yet, to).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If citing a chapter of a book, capitalize the chapter title  like a journal article title; do not italicize;  include page numbers of the chapter.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If citing a chapter of an </a:t>
            </a:r>
            <a:r>
              <a:rPr lang="en-US" baseline="0" dirty="0" err="1" smtClean="0"/>
              <a:t>ebook</a:t>
            </a:r>
            <a:r>
              <a:rPr lang="en-US" baseline="0" dirty="0" smtClean="0"/>
              <a:t> and there are no page numbers, indicate chapter. e.g. chap 3.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Editions are only listed if it is beyond the 1st. Listed as: 2nd ed.  or rev ed. or American 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These</a:t>
            </a:r>
            <a:r>
              <a:rPr lang="en-US" baseline="0" dirty="0" smtClean="0"/>
              <a:t> details – and many more - are outlined in section 3.12 of the </a:t>
            </a:r>
            <a:r>
              <a:rPr lang="en-US" i="1" baseline="0" dirty="0" smtClean="0"/>
              <a:t>AMA Manual of Style </a:t>
            </a:r>
            <a:r>
              <a:rPr lang="en-US" baseline="0" dirty="0" smtClean="0"/>
              <a:t>(print ed.)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5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42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7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 with author if there is one (ofte</a:t>
            </a:r>
            <a:r>
              <a:rPr lang="en-US" baseline="0" dirty="0" smtClean="0"/>
              <a:t>n there isn’t).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Follow same rules for listing authors and titles as for journal articles and books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3.15.3 of the </a:t>
            </a:r>
            <a:r>
              <a:rPr lang="en-US" i="1" baseline="0" dirty="0" smtClean="0"/>
              <a:t>AMA Manual of Style </a:t>
            </a:r>
            <a:r>
              <a:rPr lang="en-US" baseline="0" dirty="0" smtClean="0"/>
              <a:t>(print ed.)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20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70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1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outlined in section 3.6 (p.64) of the </a:t>
            </a:r>
            <a:r>
              <a:rPr lang="en-US" i="1" baseline="0" dirty="0" smtClean="0"/>
              <a:t>AMA Manual of Style </a:t>
            </a:r>
            <a:r>
              <a:rPr lang="en-US" baseline="0" dirty="0" smtClean="0"/>
              <a:t>(print ed.)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9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4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When mentioned in the</a:t>
            </a:r>
            <a:r>
              <a:rPr lang="en-US" baseline="0" dirty="0" smtClean="0"/>
              <a:t> text, only the last names (surnames) of authors are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374F6-9A52-43D3-B672-76BB3BE7FF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5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84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46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3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2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2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1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50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2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8974-0367-45AB-8918-E9DDE25465D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507390-6534-490C-BC42-D7BF6037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nlmcatalog/journa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5410200" cy="52578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en-US" b="1" spc="400" dirty="0" smtClean="0"/>
              <a:t>A</a:t>
            </a:r>
            <a:r>
              <a:rPr lang="en-US" spc="400" dirty="0" smtClean="0"/>
              <a:t>merican </a:t>
            </a:r>
            <a:br>
              <a:rPr lang="en-US" spc="400" dirty="0" smtClean="0"/>
            </a:br>
            <a:r>
              <a:rPr lang="en-US" b="1" spc="400" dirty="0" smtClean="0"/>
              <a:t>M</a:t>
            </a:r>
            <a:r>
              <a:rPr lang="en-US" spc="400" dirty="0" smtClean="0"/>
              <a:t>edical </a:t>
            </a:r>
            <a:r>
              <a:rPr lang="en-US" b="1" spc="400" dirty="0" smtClean="0"/>
              <a:t>A</a:t>
            </a:r>
            <a:r>
              <a:rPr lang="en-US" spc="400" dirty="0" smtClean="0"/>
              <a:t>ssociation </a:t>
            </a:r>
            <a:r>
              <a:rPr lang="en-US" spc="200" dirty="0" smtClean="0"/>
              <a:t>Citation Style</a:t>
            </a:r>
            <a:br>
              <a:rPr lang="en-US" spc="200" dirty="0" smtClean="0"/>
            </a:br>
            <a:r>
              <a:rPr lang="en-US" sz="44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AMA</a:t>
            </a:r>
            <a:br>
              <a:rPr lang="en-US" sz="44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</a:br>
            <a:r>
              <a:rPr lang="en-US" sz="44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11</a:t>
            </a:r>
            <a:r>
              <a:rPr lang="en-US" sz="4400" baseline="300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th</a:t>
            </a:r>
            <a:r>
              <a:rPr lang="en-US" sz="44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ed.</a:t>
            </a:r>
            <a:r>
              <a:rPr lang="en-US" sz="4400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/>
            </a:r>
            <a:br>
              <a:rPr lang="en-US" sz="4400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</a:b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12546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917" y="685800"/>
            <a:ext cx="7880686" cy="800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In-Text Citations: Secondary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220" y="1752600"/>
            <a:ext cx="7162800" cy="3810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When </a:t>
            </a:r>
            <a:r>
              <a:rPr lang="en-US" dirty="0"/>
              <a:t>you are using information that was </a:t>
            </a:r>
            <a:r>
              <a:rPr lang="en-US" u="sng" dirty="0"/>
              <a:t>originally published in a source you have not read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 quote, </a:t>
            </a:r>
            <a:r>
              <a:rPr lang="en-US" dirty="0"/>
              <a:t>statistics or data), but was </a:t>
            </a:r>
            <a:r>
              <a:rPr lang="en-US" u="sng" dirty="0"/>
              <a:t>cited in a source you have read</a:t>
            </a:r>
            <a:r>
              <a:rPr lang="en-US" dirty="0"/>
              <a:t>, give the full citation details for both sources, using "Cited by:" (for information/data) or "Quoted by:" (for quotes) to join them.</a:t>
            </a:r>
          </a:p>
          <a:p>
            <a:pPr>
              <a:lnSpc>
                <a:spcPct val="120000"/>
              </a:lnSpc>
            </a:pPr>
            <a:r>
              <a:rPr lang="en-US" b="1" dirty="0"/>
              <a:t>NOTE:</a:t>
            </a:r>
            <a:r>
              <a:rPr lang="en-US" dirty="0"/>
              <a:t>  </a:t>
            </a:r>
            <a:r>
              <a:rPr lang="en-US" dirty="0" smtClean="0"/>
              <a:t>Citation of the original document is preferred unless it is not readily available.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Only items actually consulted should be listed in your reference list.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589" y="578031"/>
            <a:ext cx="7880686" cy="800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In-Text Citations: Secondary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7162800" cy="39243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Cauley</a:t>
            </a:r>
            <a:r>
              <a:rPr lang="en-US" dirty="0"/>
              <a:t> JA, </a:t>
            </a:r>
            <a:r>
              <a:rPr lang="en-US" dirty="0" err="1"/>
              <a:t>Lui</a:t>
            </a:r>
            <a:r>
              <a:rPr lang="en-US" dirty="0"/>
              <a:t> L-Y, </a:t>
            </a:r>
            <a:r>
              <a:rPr lang="en-US" dirty="0" err="1"/>
              <a:t>Ensrud</a:t>
            </a:r>
            <a:r>
              <a:rPr lang="en-US" dirty="0"/>
              <a:t> KE, et al. Osteoporosis and fracture risk in women of different ethnic groups. </a:t>
            </a:r>
            <a:r>
              <a:rPr lang="en-US" i="1" dirty="0"/>
              <a:t>JAMA</a:t>
            </a:r>
            <a:r>
              <a:rPr lang="en-US" dirty="0"/>
              <a:t>. 2005;293(17):2102-2108. Cited by: Acheson LS. Bone density and the risk of fractures: should treatment thresholds vary by race [editorial]? </a:t>
            </a:r>
            <a:r>
              <a:rPr lang="en-US" i="1" dirty="0"/>
              <a:t>JAMA</a:t>
            </a:r>
            <a:r>
              <a:rPr lang="en-US" dirty="0"/>
              <a:t>. 2005;293(17):2151-2154.</a:t>
            </a:r>
          </a:p>
          <a:p>
            <a:pPr marL="400050" lvl="1" indent="0">
              <a:buNone/>
            </a:pPr>
            <a:r>
              <a:rPr lang="en-US" dirty="0"/>
              <a:t>2. Kato S, Sherman PM. What is new related to </a:t>
            </a:r>
            <a:r>
              <a:rPr lang="en-US" i="1" dirty="0"/>
              <a:t>Helicobacter pylori</a:t>
            </a:r>
            <a:r>
              <a:rPr lang="en-US" dirty="0"/>
              <a:t> infection in children and teenagers? </a:t>
            </a:r>
            <a:r>
              <a:rPr lang="en-US" i="1" dirty="0"/>
              <a:t>Arch </a:t>
            </a:r>
            <a:r>
              <a:rPr lang="en-US" i="1" dirty="0" err="1"/>
              <a:t>Pediatr</a:t>
            </a:r>
            <a:r>
              <a:rPr lang="en-US" i="1" dirty="0"/>
              <a:t> </a:t>
            </a:r>
            <a:r>
              <a:rPr lang="en-US" i="1" dirty="0" err="1"/>
              <a:t>Adolesc</a:t>
            </a:r>
            <a:r>
              <a:rPr lang="en-US" i="1" dirty="0"/>
              <a:t> Med</a:t>
            </a:r>
            <a:r>
              <a:rPr lang="en-US" dirty="0"/>
              <a:t>. 2005;159(5):415-421. Quoted by: </a:t>
            </a:r>
            <a:r>
              <a:rPr lang="en-US" dirty="0" err="1"/>
              <a:t>Prazar</a:t>
            </a:r>
            <a:r>
              <a:rPr lang="en-US" dirty="0"/>
              <a:t> G. How many pediatricians does it take to change a practice? or how to incorporate change into practice [editorial]. </a:t>
            </a:r>
            <a:r>
              <a:rPr lang="en-US" i="1" dirty="0"/>
              <a:t>Arch </a:t>
            </a:r>
            <a:r>
              <a:rPr lang="en-US" i="1" dirty="0" err="1"/>
              <a:t>Pediatr</a:t>
            </a:r>
            <a:r>
              <a:rPr lang="en-US" i="1" dirty="0"/>
              <a:t> </a:t>
            </a:r>
            <a:r>
              <a:rPr lang="en-US" i="1" dirty="0" err="1"/>
              <a:t>Adolesc</a:t>
            </a:r>
            <a:r>
              <a:rPr lang="en-US" i="1" dirty="0"/>
              <a:t> Med</a:t>
            </a:r>
            <a:r>
              <a:rPr lang="en-US" dirty="0"/>
              <a:t>. 2005;159(5):500-502.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  <p:sp>
        <p:nvSpPr>
          <p:cNvPr id="5" name="Left Bracket 4"/>
          <p:cNvSpPr/>
          <p:nvPr/>
        </p:nvSpPr>
        <p:spPr>
          <a:xfrm>
            <a:off x="457200" y="1714500"/>
            <a:ext cx="76200" cy="274412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1" y="609600"/>
            <a:ext cx="6652512" cy="990600"/>
          </a:xfrm>
        </p:spPr>
        <p:txBody>
          <a:bodyPr/>
          <a:lstStyle/>
          <a:p>
            <a:r>
              <a:rPr lang="en-US" dirty="0" smtClean="0"/>
              <a:t>Reference Page: General Rules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6858000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References appear on their own page at the end of your manuscript.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Citations are numbered and listed in the order they appear in the manuscript.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Journal titles are abbreviated. Consult the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National Library of Medicine</a:t>
            </a:r>
            <a:r>
              <a:rPr lang="en-US" b="1" dirty="0" smtClean="0"/>
              <a:t> </a:t>
            </a:r>
            <a:r>
              <a:rPr lang="en-US" dirty="0" smtClean="0"/>
              <a:t>for official abbreviations.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www.ncbi.nlm.nih.gov/nlmcatalog/journals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6347713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How to Cite: Journal Articles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7798945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>
                <a:solidFill>
                  <a:srgbClr val="7030A0"/>
                </a:solidFill>
                <a:latin typeface="+mj-lt"/>
              </a:rPr>
              <a:t>Author(s).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Title of </a:t>
            </a:r>
            <a:r>
              <a:rPr lang="en-US" sz="2800" dirty="0" err="1" smtClean="0">
                <a:solidFill>
                  <a:srgbClr val="0070C0"/>
                </a:solidFill>
                <a:latin typeface="+mj-lt"/>
              </a:rPr>
              <a:t>article:subtitle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. </a:t>
            </a:r>
            <a:r>
              <a:rPr lang="en-US" sz="2800" i="1" dirty="0" smtClean="0">
                <a:solidFill>
                  <a:srgbClr val="00B050"/>
                </a:solidFill>
                <a:latin typeface="+mj-lt"/>
              </a:rPr>
              <a:t>NLM abbreviated Journal Name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. </a:t>
            </a:r>
            <a:r>
              <a:rPr lang="en-US" sz="2800" dirty="0" err="1" smtClean="0">
                <a:solidFill>
                  <a:srgbClr val="FFC000"/>
                </a:solidFill>
                <a:latin typeface="+mj-lt"/>
              </a:rPr>
              <a:t>year</a:t>
            </a:r>
            <a:r>
              <a:rPr lang="en-US" sz="2800" dirty="0" err="1" smtClean="0">
                <a:solidFill>
                  <a:srgbClr val="666666"/>
                </a:solidFill>
                <a:latin typeface="+mj-lt"/>
              </a:rPr>
              <a:t>;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volume</a:t>
            </a:r>
            <a:r>
              <a:rPr lang="en-US" sz="2800" dirty="0" smtClean="0">
                <a:solidFill>
                  <a:srgbClr val="D74EDA"/>
                </a:solidFill>
                <a:latin typeface="+mj-lt"/>
              </a:rPr>
              <a:t>(issue)</a:t>
            </a:r>
            <a:r>
              <a:rPr lang="en-US" sz="2800" dirty="0" smtClean="0">
                <a:solidFill>
                  <a:srgbClr val="666666"/>
                </a:solidFill>
                <a:latin typeface="+mj-lt"/>
              </a:rPr>
              <a:t>: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page-page.</a:t>
            </a:r>
            <a:r>
              <a:rPr lang="en-US" sz="2800" dirty="0" smtClean="0">
                <a:solidFill>
                  <a:srgbClr val="666666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B1EB31"/>
                </a:solidFill>
                <a:latin typeface="+mj-lt"/>
              </a:rPr>
              <a:t>doi:10.###/###</a:t>
            </a:r>
            <a:r>
              <a:rPr lang="en-US" sz="1600" dirty="0" smtClean="0">
                <a:solidFill>
                  <a:srgbClr val="B1EB31"/>
                </a:solidFill>
                <a:latin typeface="+mj-lt"/>
              </a:rPr>
              <a:t/>
            </a:r>
            <a:br>
              <a:rPr lang="en-US" sz="1600" dirty="0" smtClean="0">
                <a:solidFill>
                  <a:srgbClr val="B1EB31"/>
                </a:solidFill>
                <a:latin typeface="+mj-lt"/>
              </a:rPr>
            </a:br>
            <a:r>
              <a:rPr lang="en-US" sz="1600" dirty="0" smtClean="0">
                <a:solidFill>
                  <a:srgbClr val="B1EB31"/>
                </a:solidFill>
                <a:latin typeface="+mj-lt"/>
              </a:rPr>
              <a:t>              </a:t>
            </a:r>
            <a:r>
              <a:rPr lang="en-US" sz="2800" dirty="0" smtClean="0">
                <a:solidFill>
                  <a:srgbClr val="B1EB31"/>
                </a:solidFill>
                <a:latin typeface="+mj-lt"/>
              </a:rPr>
              <a:t>              </a:t>
            </a:r>
            <a:br>
              <a:rPr lang="en-US" sz="2800" dirty="0" smtClean="0">
                <a:solidFill>
                  <a:srgbClr val="B1EB31"/>
                </a:solidFill>
                <a:latin typeface="+mj-lt"/>
              </a:rPr>
            </a:br>
            <a:r>
              <a:rPr lang="en-US" sz="2800" dirty="0" smtClean="0">
                <a:solidFill>
                  <a:srgbClr val="B1EB31"/>
                </a:solidFill>
                <a:latin typeface="+mj-lt"/>
              </a:rPr>
              <a:t>                          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OR</a:t>
            </a:r>
            <a:br>
              <a:rPr lang="en-US" sz="2800" dirty="0" smtClean="0">
                <a:solidFill>
                  <a:schemeClr val="tx1"/>
                </a:solidFill>
                <a:latin typeface="+mj-lt"/>
              </a:rPr>
            </a:b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09728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Author(s).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Title of </a:t>
            </a:r>
            <a:r>
              <a:rPr lang="en-US" sz="2800" dirty="0" err="1">
                <a:solidFill>
                  <a:srgbClr val="0070C0"/>
                </a:solidFill>
              </a:rPr>
              <a:t>article:subtitle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r>
              <a:rPr lang="en-US" sz="2800" i="1" dirty="0">
                <a:solidFill>
                  <a:srgbClr val="00B050"/>
                </a:solidFill>
              </a:rPr>
              <a:t>NLM abbreviated Journal Name</a:t>
            </a:r>
            <a:r>
              <a:rPr lang="en-US" sz="2800" dirty="0">
                <a:solidFill>
                  <a:srgbClr val="00B050"/>
                </a:solidFill>
              </a:rPr>
              <a:t>. </a:t>
            </a:r>
            <a:r>
              <a:rPr lang="en-US" sz="2800" dirty="0" err="1">
                <a:solidFill>
                  <a:srgbClr val="FFC000"/>
                </a:solidFill>
              </a:rPr>
              <a:t>year</a:t>
            </a:r>
            <a:r>
              <a:rPr lang="en-US" sz="2800" dirty="0" err="1">
                <a:solidFill>
                  <a:srgbClr val="666666"/>
                </a:solidFill>
              </a:rPr>
              <a:t>;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volume</a:t>
            </a:r>
            <a:r>
              <a:rPr lang="en-US" sz="2800" dirty="0">
                <a:solidFill>
                  <a:srgbClr val="D74EDA"/>
                </a:solidFill>
              </a:rPr>
              <a:t>(issue)</a:t>
            </a:r>
            <a:r>
              <a:rPr lang="en-US" sz="2800" dirty="0">
                <a:solidFill>
                  <a:srgbClr val="666666"/>
                </a:solidFill>
              </a:rPr>
              <a:t>:</a:t>
            </a:r>
            <a:r>
              <a:rPr lang="en-US" sz="2800" dirty="0">
                <a:solidFill>
                  <a:schemeClr val="accent3"/>
                </a:solidFill>
              </a:rPr>
              <a:t>page-page.</a:t>
            </a:r>
            <a:r>
              <a:rPr lang="en-US" sz="2800" dirty="0">
                <a:solidFill>
                  <a:srgbClr val="666666"/>
                </a:solidFill>
              </a:rPr>
              <a:t> </a:t>
            </a:r>
            <a:r>
              <a:rPr lang="en-US" sz="2800" dirty="0" smtClean="0">
                <a:solidFill>
                  <a:srgbClr val="666666"/>
                </a:solidFill>
              </a:rPr>
              <a:t>Accessed Month day, year. </a:t>
            </a:r>
            <a:r>
              <a:rPr lang="en-US" sz="2800" dirty="0" smtClean="0">
                <a:solidFill>
                  <a:srgbClr val="B1EB31"/>
                </a:solidFill>
              </a:rPr>
              <a:t>https://www.xxxxx</a:t>
            </a:r>
            <a:endParaRPr lang="en-US" sz="2800" dirty="0">
              <a:solidFill>
                <a:srgbClr val="B1EB31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83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47713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How to Cite: Journal Articles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791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>1. 	</a:t>
            </a:r>
            <a:r>
              <a:rPr lang="en-US" sz="1900" b="1" dirty="0"/>
              <a:t>one</a:t>
            </a:r>
            <a:r>
              <a:rPr lang="en-US" sz="1900" dirty="0"/>
              <a:t> </a:t>
            </a:r>
            <a:r>
              <a:rPr lang="en-US" sz="1900" dirty="0" smtClean="0"/>
              <a:t>author</a:t>
            </a: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chemeClr val="tx1"/>
                </a:solidFill>
                <a:latin typeface="Open Sans"/>
              </a:rPr>
            </a:br>
            <a:r>
              <a:rPr lang="en-US" sz="1900" dirty="0" smtClean="0">
                <a:solidFill>
                  <a:schemeClr val="tx1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Gould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M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Lung-cancer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s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creening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with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low-dose computed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t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omography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 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N </a:t>
            </a:r>
            <a:r>
              <a:rPr lang="en-US" sz="1900" i="1" dirty="0" err="1" smtClean="0">
                <a:solidFill>
                  <a:srgbClr val="00B050"/>
                </a:solidFill>
                <a:latin typeface="Open Sans"/>
              </a:rPr>
              <a:t>Engl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 J 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of 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Med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FFC000"/>
                </a:solidFill>
                <a:latin typeface="Open Sans"/>
              </a:rPr>
              <a:t>2014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;</a:t>
            </a:r>
            <a:r>
              <a:rPr lang="en-US" sz="1900" dirty="0" smtClean="0">
                <a:solidFill>
                  <a:schemeClr val="bg2">
                    <a:lumMod val="75000"/>
                  </a:schemeClr>
                </a:solidFill>
                <a:latin typeface="Open Sans"/>
              </a:rPr>
              <a:t>371</a:t>
            </a:r>
            <a:r>
              <a:rPr lang="en-US" sz="1900" dirty="0" smtClean="0">
                <a:solidFill>
                  <a:srgbClr val="D74EDA"/>
                </a:solidFill>
                <a:latin typeface="Open Sans"/>
              </a:rPr>
              <a:t>(19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)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1900" dirty="0" smtClean="0">
                <a:solidFill>
                  <a:schemeClr val="accent3"/>
                </a:solidFill>
                <a:latin typeface="Open Sans"/>
              </a:rPr>
              <a:t>1813-1820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 	</a:t>
            </a:r>
            <a:r>
              <a:rPr lang="en-US" sz="1900" dirty="0" smtClean="0">
                <a:solidFill>
                  <a:srgbClr val="B1EB31"/>
                </a:solidFill>
                <a:latin typeface="Open Sans"/>
              </a:rPr>
              <a:t>doi:10.1056/nejmcp1404071</a:t>
            </a:r>
            <a:endParaRPr lang="en-US" sz="1900" dirty="0" smtClean="0">
              <a:solidFill>
                <a:srgbClr val="666666"/>
              </a:solidFill>
              <a:latin typeface="Open Sans"/>
            </a:endParaRPr>
          </a:p>
          <a:p>
            <a:pPr marL="109728" indent="0">
              <a:buNone/>
            </a:pPr>
            <a:endParaRPr lang="en-US" sz="600" dirty="0">
              <a:solidFill>
                <a:srgbClr val="666666"/>
              </a:solidFill>
              <a:latin typeface="Open Sans"/>
            </a:endParaRPr>
          </a:p>
          <a:p>
            <a:pPr marL="109728" indent="0">
              <a:buNone/>
            </a:pP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2. 	</a:t>
            </a:r>
            <a:r>
              <a:rPr lang="en-US" sz="1900" b="1" dirty="0" smtClean="0"/>
              <a:t>2-6</a:t>
            </a:r>
            <a:r>
              <a:rPr lang="en-US" sz="1900" dirty="0" smtClean="0"/>
              <a:t> authors</a:t>
            </a:r>
            <a:br>
              <a:rPr lang="en-US" sz="1900" dirty="0" smtClean="0"/>
            </a:br>
            <a:r>
              <a:rPr lang="en-US" sz="1900" dirty="0" smtClean="0"/>
              <a:t>	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Hartmann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L,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Degnim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A, Santen R,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Dupont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W,  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Ghosh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K.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Atypical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	hyperplasia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of the b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reast - risk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a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ssessment and management 	options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N </a:t>
            </a:r>
            <a:r>
              <a:rPr lang="en-US" sz="1900" i="1" dirty="0" err="1" smtClean="0">
                <a:solidFill>
                  <a:srgbClr val="00B050"/>
                </a:solidFill>
                <a:latin typeface="Open Sans"/>
              </a:rPr>
              <a:t>Engl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J of 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Med</a:t>
            </a:r>
            <a:r>
              <a:rPr lang="en-US" sz="1900" dirty="0" smtClean="0">
                <a:solidFill>
                  <a:srgbClr val="00B050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FFC000"/>
                </a:solidFill>
                <a:latin typeface="Open Sans"/>
              </a:rPr>
              <a:t>2015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;</a:t>
            </a:r>
            <a:r>
              <a:rPr lang="en-US" sz="1900" dirty="0" smtClean="0">
                <a:solidFill>
                  <a:schemeClr val="bg2">
                    <a:lumMod val="75000"/>
                  </a:schemeClr>
                </a:solidFill>
                <a:latin typeface="Open Sans"/>
              </a:rPr>
              <a:t>372</a:t>
            </a:r>
            <a:r>
              <a:rPr lang="en-US" sz="1900" dirty="0" smtClean="0">
                <a:solidFill>
                  <a:srgbClr val="D74EDA"/>
                </a:solidFill>
                <a:latin typeface="Open Sans"/>
              </a:rPr>
              <a:t>(1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)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1900" dirty="0">
                <a:solidFill>
                  <a:schemeClr val="accent3"/>
                </a:solidFill>
                <a:latin typeface="Open Sans"/>
              </a:rPr>
              <a:t>78-89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B1EB31"/>
                </a:solidFill>
                <a:latin typeface="Open Sans"/>
              </a:rPr>
              <a:t>doi:10.1056/nejmsr1407164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err="1" smtClean="0">
                <a:solidFill>
                  <a:srgbClr val="7030A0"/>
                </a:solidFill>
                <a:latin typeface="Open Sans"/>
              </a:rPr>
              <a:t>Marreiros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HF,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Loff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C,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Calado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E.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Osteoporosis in </a:t>
            </a:r>
            <a:r>
              <a:rPr lang="en-US" sz="1900" dirty="0" err="1">
                <a:solidFill>
                  <a:srgbClr val="0070C0"/>
                </a:solidFill>
                <a:latin typeface="Open Sans"/>
              </a:rPr>
              <a:t>paediatric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 patients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with 	</a:t>
            </a:r>
            <a:r>
              <a:rPr lang="en-US" sz="1900" dirty="0" err="1" smtClean="0">
                <a:solidFill>
                  <a:srgbClr val="0070C0"/>
                </a:solidFill>
                <a:latin typeface="Open Sans"/>
              </a:rPr>
              <a:t>spina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bifida.</a:t>
            </a:r>
            <a:r>
              <a:rPr lang="en-US" sz="1900" dirty="0">
                <a:latin typeface="Open Sans"/>
              </a:rPr>
              <a:t> 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J Spinal Cord Med</a:t>
            </a:r>
            <a:r>
              <a:rPr lang="en-US" sz="1900" dirty="0">
                <a:solidFill>
                  <a:srgbClr val="00B050"/>
                </a:solidFill>
                <a:latin typeface="Open Sans"/>
              </a:rPr>
              <a:t>. </a:t>
            </a:r>
            <a:r>
              <a:rPr lang="en-US" sz="1900" dirty="0">
                <a:solidFill>
                  <a:srgbClr val="FFC000"/>
                </a:solidFill>
                <a:latin typeface="Open Sans"/>
              </a:rPr>
              <a:t>2012</a:t>
            </a:r>
            <a:r>
              <a:rPr lang="en-US" sz="1900" dirty="0">
                <a:latin typeface="Open Sans"/>
              </a:rPr>
              <a:t>; </a:t>
            </a:r>
            <a:r>
              <a:rPr lang="en-US" sz="1900" dirty="0">
                <a:solidFill>
                  <a:schemeClr val="bg2">
                    <a:lumMod val="75000"/>
                  </a:schemeClr>
                </a:solidFill>
                <a:latin typeface="Open Sans"/>
              </a:rPr>
              <a:t>35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(1)</a:t>
            </a:r>
            <a:r>
              <a:rPr lang="en-US" sz="1900" dirty="0">
                <a:latin typeface="Open Sans"/>
              </a:rPr>
              <a:t>:</a:t>
            </a:r>
            <a:r>
              <a:rPr lang="en-US" sz="19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Open Sans"/>
              </a:rPr>
              <a:t>9-21</a:t>
            </a:r>
            <a:r>
              <a:rPr lang="en-US" sz="1900" dirty="0">
                <a:latin typeface="Open Sans"/>
              </a:rPr>
              <a:t>. Accessed March 28, 	</a:t>
            </a:r>
            <a:r>
              <a:rPr lang="en-US" sz="1900" dirty="0" smtClean="0">
                <a:latin typeface="Open Sans"/>
              </a:rPr>
              <a:t>2012.</a:t>
            </a:r>
            <a:r>
              <a:rPr lang="en-US" sz="1900" dirty="0">
                <a:latin typeface="Open Sans"/>
              </a:rPr>
              <a:t> </a:t>
            </a:r>
            <a:r>
              <a:rPr lang="en-US" sz="1900" dirty="0" smtClean="0">
                <a:solidFill>
                  <a:srgbClr val="9FDC16"/>
                </a:solidFill>
                <a:latin typeface="Open Sans"/>
              </a:rPr>
              <a:t>http</a:t>
            </a:r>
            <a:r>
              <a:rPr lang="en-US" sz="1900" dirty="0">
                <a:solidFill>
                  <a:srgbClr val="9FDC16"/>
                </a:solidFill>
                <a:latin typeface="Open Sans"/>
              </a:rPr>
              <a:t>://</a:t>
            </a:r>
            <a:r>
              <a:rPr lang="en-US" sz="1900" dirty="0" smtClean="0">
                <a:solidFill>
                  <a:srgbClr val="9FDC16"/>
                </a:solidFill>
                <a:latin typeface="Open Sans"/>
              </a:rPr>
              <a:t>www.ncbi.nlm.nih.gov/pubmed/22330186</a:t>
            </a:r>
            <a:endParaRPr lang="en-US" sz="1900" dirty="0">
              <a:latin typeface="Open Sans"/>
            </a:endParaRPr>
          </a:p>
          <a:p>
            <a:pPr marL="109728" indent="0">
              <a:buNone/>
            </a:pPr>
            <a:endParaRPr lang="en-US" sz="600" dirty="0" smtClean="0">
              <a:latin typeface="Open Sans"/>
            </a:endParaRPr>
          </a:p>
          <a:p>
            <a:pPr marL="109728" indent="0">
              <a:buNone/>
            </a:pP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3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b="1" dirty="0"/>
              <a:t>more than 6 </a:t>
            </a:r>
            <a:r>
              <a:rPr lang="en-US" sz="1900" dirty="0" smtClean="0"/>
              <a:t>authors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19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Black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W, </a:t>
            </a:r>
            <a:r>
              <a:rPr lang="en-US" sz="1900" dirty="0" err="1">
                <a:solidFill>
                  <a:srgbClr val="7030A0"/>
                </a:solidFill>
                <a:latin typeface="Open Sans"/>
              </a:rPr>
              <a:t>Gareen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 I, Soneji </a:t>
            </a:r>
            <a:r>
              <a:rPr lang="en-US" sz="1900" dirty="0" smtClean="0">
                <a:solidFill>
                  <a:srgbClr val="7030A0"/>
                </a:solidFill>
                <a:latin typeface="Open Sans"/>
              </a:rPr>
              <a:t>S, </a:t>
            </a:r>
            <a:r>
              <a:rPr lang="en-US" sz="1900" dirty="0">
                <a:solidFill>
                  <a:srgbClr val="7030A0"/>
                </a:solidFill>
                <a:latin typeface="Open Sans"/>
              </a:rPr>
              <a:t>et al.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Cost-effectiveness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of 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CT screening 	in 	the national lung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s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creening 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t</a:t>
            </a:r>
            <a:r>
              <a:rPr lang="en-US" sz="1900" dirty="0" smtClean="0">
                <a:solidFill>
                  <a:srgbClr val="0070C0"/>
                </a:solidFill>
                <a:latin typeface="Open Sans"/>
              </a:rPr>
              <a:t>rial</a:t>
            </a:r>
            <a:r>
              <a:rPr lang="en-US" sz="1900" dirty="0">
                <a:solidFill>
                  <a:srgbClr val="0070C0"/>
                </a:solidFill>
                <a:latin typeface="Open Sans"/>
              </a:rPr>
              <a:t>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N </a:t>
            </a:r>
            <a:r>
              <a:rPr lang="en-US" sz="1900" i="1" dirty="0" err="1">
                <a:solidFill>
                  <a:srgbClr val="00B050"/>
                </a:solidFill>
                <a:latin typeface="Open Sans"/>
              </a:rPr>
              <a:t>Engl</a:t>
            </a:r>
            <a:r>
              <a:rPr lang="en-US" sz="1900" i="1" dirty="0">
                <a:solidFill>
                  <a:srgbClr val="00B050"/>
                </a:solidFill>
                <a:latin typeface="Open Sans"/>
              </a:rPr>
              <a:t> J of </a:t>
            </a:r>
            <a:r>
              <a:rPr lang="en-US" sz="1900" i="1" dirty="0" smtClean="0">
                <a:solidFill>
                  <a:srgbClr val="00B050"/>
                </a:solidFill>
                <a:latin typeface="Open Sans"/>
              </a:rPr>
              <a:t>Med</a:t>
            </a:r>
            <a:r>
              <a:rPr lang="en-US" sz="1900" dirty="0" smtClean="0">
                <a:solidFill>
                  <a:srgbClr val="00B050"/>
                </a:solidFill>
                <a:latin typeface="Open Sans"/>
              </a:rPr>
              <a:t>.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  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	</a:t>
            </a:r>
            <a:r>
              <a:rPr lang="en-US" sz="1900" dirty="0" smtClean="0">
                <a:solidFill>
                  <a:srgbClr val="FFC000"/>
                </a:solidFill>
                <a:latin typeface="Open Sans"/>
              </a:rPr>
              <a:t>2014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;</a:t>
            </a:r>
            <a:r>
              <a:rPr lang="en-US" sz="1900" dirty="0" smtClean="0">
                <a:solidFill>
                  <a:schemeClr val="bg2">
                    <a:lumMod val="75000"/>
                  </a:schemeClr>
                </a:solidFill>
                <a:latin typeface="Open Sans"/>
              </a:rPr>
              <a:t>371</a:t>
            </a:r>
            <a:r>
              <a:rPr lang="en-US" sz="1900" dirty="0" smtClean="0">
                <a:solidFill>
                  <a:srgbClr val="D74EDA"/>
                </a:solidFill>
                <a:latin typeface="Open Sans"/>
              </a:rPr>
              <a:t>(19</a:t>
            </a:r>
            <a:r>
              <a:rPr lang="en-US" sz="1900" dirty="0">
                <a:solidFill>
                  <a:srgbClr val="D74EDA"/>
                </a:solidFill>
                <a:latin typeface="Open Sans"/>
              </a:rPr>
              <a:t>)</a:t>
            </a:r>
            <a:r>
              <a:rPr lang="en-US" sz="1900" dirty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1900" dirty="0" smtClean="0">
                <a:solidFill>
                  <a:schemeClr val="accent3"/>
                </a:solidFill>
                <a:latin typeface="Open Sans"/>
              </a:rPr>
              <a:t>1793-	1802</a:t>
            </a:r>
            <a:r>
              <a:rPr lang="en-US" sz="19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1900" dirty="0" smtClean="0">
                <a:solidFill>
                  <a:srgbClr val="B1EB31"/>
                </a:solidFill>
                <a:latin typeface="Open Sans"/>
              </a:rPr>
              <a:t>doi:10.1056/nejmoa1312547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Book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7315200" cy="45720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Book</a:t>
            </a:r>
            <a:endParaRPr lang="en-US" sz="2800" dirty="0" smtClean="0">
              <a:solidFill>
                <a:srgbClr val="7030A0"/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Author(s) or Editor(s), </a:t>
            </a:r>
            <a:r>
              <a:rPr lang="en-US" sz="2800" dirty="0" err="1" smtClean="0">
                <a:solidFill>
                  <a:srgbClr val="7030A0"/>
                </a:solidFill>
                <a:latin typeface="Open Sans"/>
              </a:rPr>
              <a:t>ed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(s)</a:t>
            </a:r>
            <a:r>
              <a:rPr lang="en-US" sz="2800" dirty="0" smtClean="0">
                <a:latin typeface="Open Sans"/>
              </a:rPr>
              <a:t>.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2800" i="1" dirty="0" smtClean="0">
                <a:solidFill>
                  <a:srgbClr val="0070C0"/>
                </a:solidFill>
                <a:latin typeface="Open Sans"/>
              </a:rPr>
              <a:t>Title of Book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dirty="0" smtClean="0">
                <a:solidFill>
                  <a:srgbClr val="F765C6"/>
                </a:solidFill>
                <a:latin typeface="Open Sans"/>
              </a:rPr>
              <a:t>Edition. </a:t>
            </a:r>
            <a:r>
              <a:rPr lang="en-US" sz="2800" dirty="0" smtClean="0">
                <a:solidFill>
                  <a:srgbClr val="FFC000"/>
                </a:solidFill>
                <a:latin typeface="Open Sans"/>
              </a:rPr>
              <a:t>Publisher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sz="2800" dirty="0">
                <a:solidFill>
                  <a:srgbClr val="FF0000"/>
                </a:solidFill>
                <a:latin typeface="Open Sans"/>
              </a:rPr>
              <a:t>y</a:t>
            </a:r>
            <a:r>
              <a:rPr lang="en-US" sz="2800" dirty="0" smtClean="0">
                <a:solidFill>
                  <a:srgbClr val="FF0000"/>
                </a:solidFill>
                <a:latin typeface="Open Sans"/>
              </a:rPr>
              <a:t>ear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</a:t>
            </a:r>
          </a:p>
          <a:p>
            <a:pPr marL="109728" indent="0">
              <a:buClr>
                <a:schemeClr val="tx1"/>
              </a:buClr>
              <a:buNone/>
            </a:pPr>
            <a:endParaRPr lang="en-US" sz="2800" dirty="0" smtClean="0">
              <a:solidFill>
                <a:srgbClr val="666666"/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err="1" smtClean="0">
                <a:solidFill>
                  <a:srgbClr val="666666"/>
                </a:solidFill>
                <a:latin typeface="Open Sans"/>
              </a:rPr>
              <a:t>Ebook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sz="2800" dirty="0" smtClean="0">
                <a:solidFill>
                  <a:srgbClr val="666666"/>
                </a:solidFill>
                <a:latin typeface="Open Sans"/>
              </a:rPr>
            </a:br>
            <a:r>
              <a:rPr lang="en-US" sz="2800" dirty="0">
                <a:solidFill>
                  <a:srgbClr val="7030A0"/>
                </a:solidFill>
                <a:latin typeface="Open Sans"/>
              </a:rPr>
              <a:t>Author(s) or Editor(s), </a:t>
            </a:r>
            <a:r>
              <a:rPr lang="en-US" sz="2800" dirty="0" err="1" smtClean="0">
                <a:solidFill>
                  <a:srgbClr val="7030A0"/>
                </a:solidFill>
                <a:latin typeface="Open Sans"/>
              </a:rPr>
              <a:t>ed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(s)</a:t>
            </a:r>
            <a:r>
              <a:rPr lang="en-US" sz="2800" dirty="0" smtClean="0">
                <a:latin typeface="Open Sans"/>
              </a:rPr>
              <a:t>.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sz="2800" i="1" dirty="0">
                <a:solidFill>
                  <a:srgbClr val="0070C0"/>
                </a:solidFill>
                <a:latin typeface="Open Sans"/>
              </a:rPr>
              <a:t>Title of Book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dirty="0">
                <a:solidFill>
                  <a:srgbClr val="F765C6"/>
                </a:solidFill>
                <a:latin typeface="Open Sans"/>
              </a:rPr>
              <a:t>Edition. </a:t>
            </a:r>
            <a:r>
              <a:rPr lang="en-US" sz="2800" dirty="0" smtClean="0">
                <a:solidFill>
                  <a:srgbClr val="FFC000"/>
                </a:solidFill>
                <a:latin typeface="Open Sans"/>
              </a:rPr>
              <a:t>Publisher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sz="2800" dirty="0" smtClean="0">
                <a:solidFill>
                  <a:srgbClr val="FF0000"/>
                </a:solidFill>
                <a:latin typeface="Open Sans"/>
              </a:rPr>
              <a:t>year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Accessed Month date, year.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URL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endParaRPr lang="en-US" sz="2800" dirty="0">
              <a:solidFill>
                <a:srgbClr val="666666"/>
              </a:solidFill>
              <a:latin typeface="Open Sans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Book Chapter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/>
            </a:r>
            <a:br>
              <a:rPr lang="en-US" sz="2800" dirty="0">
                <a:solidFill>
                  <a:srgbClr val="666666"/>
                </a:solidFill>
                <a:latin typeface="Open Sans"/>
              </a:rPr>
            </a:br>
            <a:r>
              <a:rPr lang="en-US" sz="2800" dirty="0" err="1" smtClean="0">
                <a:solidFill>
                  <a:srgbClr val="7030A0"/>
                </a:solidFill>
                <a:latin typeface="Open Sans"/>
              </a:rPr>
              <a:t>Chapter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 Author(s). </a:t>
            </a:r>
            <a:r>
              <a:rPr lang="en-US" sz="2800" dirty="0" smtClean="0">
                <a:solidFill>
                  <a:srgbClr val="0070C0"/>
                </a:solidFill>
                <a:latin typeface="Open Sans"/>
              </a:rPr>
              <a:t>Chapter title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dirty="0">
                <a:solidFill>
                  <a:srgbClr val="666666"/>
                </a:solidFill>
                <a:latin typeface="Open Sans"/>
              </a:rPr>
              <a:t>In: 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Book Author(s) or Editor(s), </a:t>
            </a:r>
            <a:r>
              <a:rPr lang="en-US" sz="2800" dirty="0" err="1" smtClean="0">
                <a:solidFill>
                  <a:srgbClr val="7030A0"/>
                </a:solidFill>
                <a:latin typeface="Open Sans"/>
              </a:rPr>
              <a:t>ed</a:t>
            </a:r>
            <a:r>
              <a:rPr lang="en-US" sz="2800" dirty="0" smtClean="0">
                <a:solidFill>
                  <a:srgbClr val="7030A0"/>
                </a:solidFill>
                <a:latin typeface="Open Sans"/>
              </a:rPr>
              <a:t>(s)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i="1" dirty="0" smtClean="0">
                <a:solidFill>
                  <a:srgbClr val="0070C0"/>
                </a:solidFill>
                <a:latin typeface="Open Sans"/>
              </a:rPr>
              <a:t>Book Title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sz="2800" dirty="0" smtClean="0">
                <a:solidFill>
                  <a:srgbClr val="F765C6"/>
                </a:solidFill>
                <a:latin typeface="Open Sans"/>
              </a:rPr>
              <a:t>Edition</a:t>
            </a:r>
            <a:r>
              <a:rPr lang="en-US" sz="2800" dirty="0">
                <a:solidFill>
                  <a:srgbClr val="F765C6"/>
                </a:solidFill>
                <a:latin typeface="Open Sans"/>
              </a:rPr>
              <a:t>.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Open Sans"/>
              </a:rPr>
              <a:t>Publisher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sz="2800" dirty="0" err="1" smtClean="0">
                <a:solidFill>
                  <a:srgbClr val="FF0000"/>
                </a:solidFill>
                <a:latin typeface="Open Sans"/>
              </a:rPr>
              <a:t>year</a:t>
            </a:r>
            <a:r>
              <a:rPr lang="en-US" sz="2800" dirty="0" err="1" smtClean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page-page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 (print) or chapter (</a:t>
            </a:r>
            <a:r>
              <a:rPr lang="en-US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ebook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)</a:t>
            </a:r>
            <a:r>
              <a:rPr lang="en-US" sz="2800" dirty="0" smtClean="0">
                <a:solidFill>
                  <a:srgbClr val="666666"/>
                </a:solidFill>
                <a:latin typeface="Open Sans"/>
              </a:rPr>
              <a:t>. </a:t>
            </a:r>
            <a:endParaRPr lang="en-US" sz="2800" dirty="0"/>
          </a:p>
          <a:p>
            <a:pPr marL="109728" indent="0">
              <a:buClr>
                <a:schemeClr val="tx1"/>
              </a:buClr>
              <a:buNone/>
            </a:pPr>
            <a:endParaRPr lang="en-US" sz="2800" dirty="0" smtClean="0">
              <a:solidFill>
                <a:srgbClr val="666666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837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Book in print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6347714" cy="5410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Single author</a:t>
            </a:r>
            <a:br>
              <a:rPr lang="en-US" dirty="0" smtClean="0">
                <a:solidFill>
                  <a:schemeClr val="tx1"/>
                </a:solidFill>
                <a:latin typeface="Open Sans"/>
              </a:rPr>
            </a:br>
            <a:r>
              <a:rPr lang="en-US" dirty="0" err="1">
                <a:solidFill>
                  <a:srgbClr val="7030A0"/>
                </a:solidFill>
                <a:latin typeface="Open Sans"/>
              </a:rPr>
              <a:t>Mettler</a:t>
            </a:r>
            <a:r>
              <a:rPr lang="en-US" dirty="0">
                <a:solidFill>
                  <a:srgbClr val="7030A0"/>
                </a:solidFill>
                <a:latin typeface="Open Sans"/>
              </a:rPr>
              <a:t> FA Jr</a:t>
            </a:r>
            <a:r>
              <a:rPr lang="en-US" dirty="0">
                <a:solidFill>
                  <a:srgbClr val="404040"/>
                </a:solidFill>
                <a:latin typeface="Open Sans"/>
              </a:rPr>
              <a:t>.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i="1" dirty="0">
                <a:solidFill>
                  <a:srgbClr val="0070C0"/>
                </a:solidFill>
                <a:latin typeface="Open Sans"/>
              </a:rPr>
              <a:t>Essentials of Radiology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>
                <a:solidFill>
                  <a:srgbClr val="FFC000"/>
                </a:solidFill>
                <a:latin typeface="Open Sans"/>
              </a:rPr>
              <a:t>Elsevier/Saunders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>
                <a:solidFill>
                  <a:srgbClr val="FF0000"/>
                </a:solidFill>
                <a:latin typeface="Open Sans"/>
              </a:rPr>
              <a:t>2014</a:t>
            </a:r>
            <a:r>
              <a:rPr lang="en-US" b="1" dirty="0" smtClean="0">
                <a:solidFill>
                  <a:srgbClr val="666666"/>
                </a:solidFill>
                <a:latin typeface="Open Sans"/>
              </a:rPr>
              <a:t>.</a:t>
            </a: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More than 6 authors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Open Sans"/>
              </a:rPr>
            </a:br>
            <a:r>
              <a:rPr lang="en-US" dirty="0" smtClean="0">
                <a:solidFill>
                  <a:srgbClr val="7030A0"/>
                </a:solidFill>
                <a:latin typeface="Open Sans"/>
              </a:rPr>
              <a:t>Simon LS,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Lipman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AG,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Jacox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AK, et al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Pain in 		Osteoarthritis, Rheumatoid Arthritis, and Juvenile 	Chronic Arthritis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765C6"/>
                </a:solidFill>
                <a:latin typeface="Open Sans"/>
              </a:rPr>
              <a:t>2nd ed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American Pain Society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2002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No author, but editor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Galanter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M, ed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Services Research in the Era of Managed Care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Kluwer Academic/Plenum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2001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Chapter of a Book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Solensky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R. </a:t>
            </a:r>
            <a:r>
              <a:rPr lang="en-US" dirty="0" smtClean="0">
                <a:solidFill>
                  <a:srgbClr val="0070C0"/>
                </a:solidFill>
                <a:latin typeface="Open Sans"/>
              </a:rPr>
              <a:t>Drug allergy: desensitization and treatment of reactions to antibiotics and aspirin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In: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Locey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P, ed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Allergens and Allergen Immunotherapy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765C6"/>
                </a:solidFill>
                <a:latin typeface="Open Sans"/>
              </a:rPr>
              <a:t>3rd ed.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Marcel Dekker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2004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585-606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</a:t>
            </a:r>
            <a:r>
              <a:rPr lang="en-US" dirty="0" err="1"/>
              <a:t>E</a:t>
            </a:r>
            <a:r>
              <a:rPr lang="en-US" dirty="0" err="1" smtClean="0"/>
              <a:t>book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6347714" cy="54102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Single author</a:t>
            </a:r>
            <a:br>
              <a:rPr lang="en-US" dirty="0" smtClean="0">
                <a:solidFill>
                  <a:schemeClr val="tx1"/>
                </a:solidFill>
                <a:latin typeface="Open Sans"/>
              </a:rPr>
            </a:br>
            <a:r>
              <a:rPr lang="en-US" dirty="0" smtClean="0">
                <a:solidFill>
                  <a:srgbClr val="7030A0"/>
                </a:solidFill>
                <a:latin typeface="Open Sans"/>
              </a:rPr>
              <a:t>World Health Organization.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 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Health Worker Roles in Providing Safe Abortion Care and Post-abortion Contraception.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World Health Organization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2015.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</a:rPr>
              <a:t>Accessed August 15, 2016.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rgbClr val="B1EB31"/>
                </a:solidFill>
                <a:latin typeface="Open Sans"/>
              </a:rPr>
              <a:t>https://srhr.org/safeabortion/</a:t>
            </a:r>
            <a:br>
              <a:rPr lang="en-US" dirty="0" smtClean="0">
                <a:solidFill>
                  <a:srgbClr val="B1EB31"/>
                </a:solidFill>
                <a:latin typeface="Open Sans"/>
              </a:rPr>
            </a:br>
            <a:endParaRPr lang="en-US" dirty="0" smtClean="0">
              <a:solidFill>
                <a:srgbClr val="B1EB31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More than 6 authors/editors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Brukner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P,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Clarsen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B, Cook J, et al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err="1" smtClean="0">
                <a:solidFill>
                  <a:srgbClr val="0070C0"/>
                </a:solidFill>
                <a:latin typeface="Open Sans"/>
              </a:rPr>
              <a:t>Brukner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 &amp; Kahn’s Clinical Sports Medicine: Injuries, Volume 1. </a:t>
            </a:r>
            <a:r>
              <a:rPr lang="en-US" dirty="0" smtClean="0">
                <a:solidFill>
                  <a:srgbClr val="F765C6"/>
                </a:solidFill>
                <a:latin typeface="Open Sans"/>
              </a:rPr>
              <a:t>5th ed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McGraw Hill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2017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>
                <a:solidFill>
                  <a:srgbClr val="666666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Accessed September 29, 2021. </a:t>
            </a:r>
            <a:r>
              <a:rPr lang="en-US" dirty="0">
                <a:solidFill>
                  <a:srgbClr val="B1EB31"/>
                </a:solidFill>
                <a:latin typeface="Open Sans"/>
              </a:rPr>
              <a:t>https://accessphysiotherapy.mhmedical.com/book.aspx?bookid=1970 </a:t>
            </a:r>
            <a:endParaRPr lang="en-US" dirty="0" smtClean="0">
              <a:solidFill>
                <a:srgbClr val="B1EB31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No author, but editor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Patrias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K,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Wendling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DL, eds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Citing Medicine: The NLM Style Guide for Authors, Editors, and Publishers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765C6"/>
                </a:solidFill>
                <a:latin typeface="Open Sans"/>
              </a:rPr>
              <a:t>2nd ed.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National Library of Medicine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2007-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C00000"/>
                </a:solidFill>
                <a:latin typeface="Open Sans"/>
              </a:rPr>
              <a:t>Updated October 2, 2105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</a:rPr>
              <a:t>. Accessed 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August 11, 2106. </a:t>
            </a:r>
            <a:r>
              <a:rPr lang="en-US" dirty="0" smtClean="0">
                <a:solidFill>
                  <a:srgbClr val="B1EB31"/>
                </a:solidFill>
                <a:latin typeface="Open Sans"/>
              </a:rPr>
              <a:t>http://www.nlm.nih.gov/citingmedicine 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endParaRPr lang="en-US" dirty="0" smtClean="0">
              <a:solidFill>
                <a:srgbClr val="666666"/>
              </a:solidFill>
              <a:latin typeface="Open Sans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Chapter of a Book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/>
            </a:r>
            <a:br>
              <a:rPr lang="en-US" dirty="0" smtClean="0">
                <a:solidFill>
                  <a:srgbClr val="666666"/>
                </a:solidFill>
                <a:latin typeface="Open Sans"/>
              </a:rPr>
            </a:b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Sudarsky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L. </a:t>
            </a:r>
            <a:r>
              <a:rPr lang="en-US" dirty="0" smtClean="0">
                <a:solidFill>
                  <a:srgbClr val="0070C0"/>
                </a:solidFill>
                <a:latin typeface="Open Sans"/>
              </a:rPr>
              <a:t>Gait and balance disorders.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Open Sans"/>
              </a:rPr>
              <a:t>In: 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Kasper DL,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Fauci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AS, Longo DL, Hauser SL, Jameson JL, </a:t>
            </a:r>
            <a:r>
              <a:rPr lang="en-US" dirty="0" err="1" smtClean="0">
                <a:solidFill>
                  <a:srgbClr val="7030A0"/>
                </a:solidFill>
                <a:latin typeface="Open Sans"/>
              </a:rPr>
              <a:t>Loscalzo</a:t>
            </a:r>
            <a:r>
              <a:rPr lang="en-US" dirty="0" smtClean="0">
                <a:solidFill>
                  <a:srgbClr val="7030A0"/>
                </a:solidFill>
                <a:latin typeface="Open Sans"/>
              </a:rPr>
              <a:t> J, eds. </a:t>
            </a:r>
            <a:r>
              <a:rPr lang="en-US" i="1" dirty="0" smtClean="0">
                <a:solidFill>
                  <a:srgbClr val="0070C0"/>
                </a:solidFill>
                <a:latin typeface="Open Sans"/>
              </a:rPr>
              <a:t>Harrison’s Principles of Internal Medicine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rgbClr val="F765C6"/>
                </a:solidFill>
                <a:latin typeface="Open Sans"/>
              </a:rPr>
              <a:t>19th ed. </a:t>
            </a:r>
            <a:r>
              <a:rPr lang="en-US" dirty="0" smtClean="0">
                <a:solidFill>
                  <a:srgbClr val="FFC000"/>
                </a:solidFill>
                <a:latin typeface="Open Sans"/>
              </a:rPr>
              <a:t>McGraw Hill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; </a:t>
            </a:r>
            <a:r>
              <a:rPr lang="en-US" dirty="0" smtClean="0">
                <a:solidFill>
                  <a:srgbClr val="FF0000"/>
                </a:solidFill>
                <a:latin typeface="Open Sans"/>
              </a:rPr>
              <a:t>2015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: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Open Sans"/>
              </a:rPr>
              <a:t>chap 32</a:t>
            </a:r>
            <a:r>
              <a:rPr lang="en-US" dirty="0" smtClean="0">
                <a:solidFill>
                  <a:srgbClr val="666666"/>
                </a:solidFill>
                <a:latin typeface="Open Sans"/>
              </a:rPr>
              <a:t>. Accessed February 10, 2016. </a:t>
            </a:r>
            <a:r>
              <a:rPr lang="en-US" dirty="0" smtClean="0">
                <a:solidFill>
                  <a:srgbClr val="B1EB31"/>
                </a:solidFill>
                <a:latin typeface="Open Sans"/>
              </a:rPr>
              <a:t>http://www.harrisonsim.com/index.php </a:t>
            </a:r>
            <a:endParaRPr lang="en-US" dirty="0">
              <a:solidFill>
                <a:srgbClr val="B1EB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Website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667"/>
            <a:ext cx="7010400" cy="502893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Author(s) if given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Title of the specific </a:t>
            </a:r>
            <a:r>
              <a:rPr lang="en-US" dirty="0">
                <a:solidFill>
                  <a:srgbClr val="0070C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tem cited (if none is given, use the name of the organization responsible for the site).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Name of the website.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Month day, year published. </a:t>
            </a:r>
            <a:r>
              <a:rPr lang="en-US" dirty="0" smtClean="0">
                <a:solidFill>
                  <a:srgbClr val="F765C6"/>
                </a:solidFill>
                <a:latin typeface="Arial"/>
              </a:rPr>
              <a:t>Updated Month, day, year.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Accessed Month day, year. 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URL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pPr marL="109728" indent="0">
              <a:buNone/>
            </a:pPr>
            <a:endParaRPr lang="en-US" sz="1200" dirty="0">
              <a:solidFill>
                <a:srgbClr val="0070C0"/>
              </a:solidFill>
              <a:latin typeface="Arial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  <a:latin typeface="Arial"/>
              </a:rPr>
              <a:t>Zika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 travel information</a:t>
            </a:r>
            <a:r>
              <a:rPr lang="en-US" dirty="0" smtClean="0">
                <a:solidFill>
                  <a:srgbClr val="333333"/>
                </a:solidFill>
                <a:latin typeface="Arial"/>
              </a:rPr>
              <a:t>.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Centers for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Disease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Control and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Prevention.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January 26, 2016. </a:t>
            </a:r>
            <a:r>
              <a:rPr lang="en-US" dirty="0" smtClean="0">
                <a:solidFill>
                  <a:srgbClr val="F765C6"/>
                </a:solidFill>
                <a:latin typeface="Arial"/>
              </a:rPr>
              <a:t>Updated August 11, 2016.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Accessed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June 18, 2019</a:t>
            </a:r>
            <a:r>
              <a:rPr lang="en-US" dirty="0" smtClean="0">
                <a:latin typeface="Arial"/>
              </a:rPr>
              <a:t>. 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https://wwwnc.cdc.gov/travel/page/zika-travel-information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endParaRPr lang="en-US" dirty="0">
              <a:solidFill>
                <a:srgbClr val="0070C0"/>
              </a:solidFill>
              <a:latin typeface="Arial"/>
            </a:endParaRPr>
          </a:p>
          <a:p>
            <a:pPr marL="452628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American Physical Therapy Association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. Code of ethics for the physical therapist.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June, 1973. </a:t>
            </a:r>
            <a:r>
              <a:rPr lang="en-US" dirty="0" smtClean="0">
                <a:solidFill>
                  <a:srgbClr val="F765C6"/>
                </a:solidFill>
                <a:latin typeface="Arial"/>
              </a:rPr>
              <a:t>Updated June, 2020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Accessed September 29, 2021.</a:t>
            </a:r>
            <a:r>
              <a:rPr lang="en-US" dirty="0">
                <a:solidFill>
                  <a:srgbClr val="FFC000"/>
                </a:solidFill>
              </a:rPr>
              <a:t> https://www.apta.org/apta-and-you/leadership-and-governance/policies/code-of-ethics-for-the-physical-therapist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. </a:t>
            </a:r>
            <a:endParaRPr lang="en-US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63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Cite: Online Videos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70000"/>
            <a:ext cx="6934200" cy="510513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/>
              </a:rPr>
              <a:t>Author(s) or Editors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. </a:t>
            </a:r>
            <a:r>
              <a:rPr lang="en-US" i="1" dirty="0">
                <a:solidFill>
                  <a:srgbClr val="0070C0"/>
                </a:solidFill>
                <a:latin typeface="Arial"/>
              </a:rPr>
              <a:t>Title of </a:t>
            </a:r>
            <a:r>
              <a:rPr lang="en-US" i="1" dirty="0" smtClean="0">
                <a:solidFill>
                  <a:srgbClr val="0070C0"/>
                </a:solidFill>
                <a:latin typeface="Arial"/>
              </a:rPr>
              <a:t>video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Name 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of Website or </a:t>
            </a:r>
            <a:r>
              <a:rPr lang="en-US" dirty="0" smtClean="0">
                <a:solidFill>
                  <a:srgbClr val="00B050"/>
                </a:solidFill>
                <a:latin typeface="Arial"/>
              </a:rPr>
              <a:t>Organization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. </a:t>
            </a:r>
            <a:r>
              <a:rPr lang="en-US" dirty="0" smtClean="0">
                <a:solidFill>
                  <a:srgbClr val="00B0F0"/>
                </a:solidFill>
                <a:latin typeface="Arial"/>
              </a:rPr>
              <a:t>Month day, year published.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Accessed Month day, year. </a:t>
            </a:r>
            <a:r>
              <a:rPr lang="en-US" dirty="0" smtClean="0">
                <a:solidFill>
                  <a:srgbClr val="FFC000"/>
                </a:solidFill>
                <a:latin typeface="Arial"/>
              </a:rPr>
              <a:t>URL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endParaRPr lang="en-US" i="1" dirty="0" smtClean="0"/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Health literacy and patient safety: help patients understand. </a:t>
            </a:r>
            <a:r>
              <a:rPr lang="en-US" dirty="0" smtClean="0">
                <a:solidFill>
                  <a:srgbClr val="00B050"/>
                </a:solidFill>
              </a:rPr>
              <a:t>AMA Foundation. </a:t>
            </a:r>
            <a:r>
              <a:rPr lang="en-US" dirty="0" smtClean="0">
                <a:solidFill>
                  <a:srgbClr val="00B0F0"/>
                </a:solidFill>
              </a:rPr>
              <a:t>August 27, 2010. </a:t>
            </a:r>
            <a:r>
              <a:rPr lang="en-US" dirty="0" smtClean="0">
                <a:solidFill>
                  <a:srgbClr val="FF0000"/>
                </a:solidFill>
              </a:rPr>
              <a:t>Accessed September 29,2021. </a:t>
            </a:r>
            <a:r>
              <a:rPr lang="en-US" dirty="0" smtClean="0">
                <a:solidFill>
                  <a:srgbClr val="FFC000"/>
                </a:solidFill>
              </a:rPr>
              <a:t>https</a:t>
            </a:r>
            <a:r>
              <a:rPr lang="en-US" dirty="0">
                <a:solidFill>
                  <a:srgbClr val="FFC000"/>
                </a:solidFill>
              </a:rPr>
              <a:t>://</a:t>
            </a:r>
            <a:r>
              <a:rPr lang="en-US" dirty="0" smtClean="0">
                <a:solidFill>
                  <a:srgbClr val="FFC000"/>
                </a:solidFill>
              </a:rPr>
              <a:t>www.youtube.com/watch?v=cGtTZ_vxjyA</a:t>
            </a:r>
            <a:endParaRPr lang="en-US" dirty="0">
              <a:solidFill>
                <a:srgbClr val="FF0000"/>
              </a:solidFill>
            </a:endParaRPr>
          </a:p>
          <a:p>
            <a:endParaRPr lang="en-US" i="1" dirty="0"/>
          </a:p>
          <a:p>
            <a:r>
              <a:rPr lang="en-US" i="1" dirty="0" smtClean="0"/>
              <a:t>For </a:t>
            </a:r>
            <a:r>
              <a:rPr lang="en-US" i="1" dirty="0"/>
              <a:t>videos, provide the author only if you are sure that person created the video. Do not list the person posting the video </a:t>
            </a:r>
            <a:r>
              <a:rPr lang="en-US" i="1" dirty="0" smtClean="0"/>
              <a:t>online as </a:t>
            </a:r>
            <a:r>
              <a:rPr lang="en-US" i="1" dirty="0"/>
              <a:t>the author. If you are unsure, treat the citation as having no author.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8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Point of Citing?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699" y="1600200"/>
            <a:ext cx="79248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Enables others to find where you got your information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Gives proper credit to the information you use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can be verified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Adds validity to your argument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Avoids plagiarism and serious academic consequences</a:t>
            </a:r>
          </a:p>
          <a:p>
            <a:pPr marL="630936" lvl="2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762000"/>
          </a:xfrm>
        </p:spPr>
        <p:txBody>
          <a:bodyPr/>
          <a:lstStyle/>
          <a:p>
            <a:r>
              <a:rPr lang="en-US" dirty="0" smtClean="0"/>
              <a:t>Reference Page: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2054" y="990600"/>
            <a:ext cx="7162800" cy="5562600"/>
          </a:xfr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09728" lvl="0" indent="0" algn="ctr">
              <a:buClr>
                <a:srgbClr val="2DA2BF"/>
              </a:buClr>
              <a:buNone/>
            </a:pPr>
            <a:r>
              <a:rPr lang="en-US" dirty="0" smtClean="0">
                <a:latin typeface="Open Sans"/>
              </a:rPr>
              <a:t>References</a:t>
            </a: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Gould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M.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Lung-cancer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creening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with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low-dose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omputed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omography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N </a:t>
            </a:r>
            <a:r>
              <a:rPr lang="en-US" i="1" dirty="0" err="1">
                <a:solidFill>
                  <a:schemeClr val="tx1"/>
                </a:solidFill>
                <a:latin typeface="Open Sans"/>
              </a:rPr>
              <a:t>Engl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 J of Med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2014;371(19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):1813-1820.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doi:10.1056/nejmcp1404071</a:t>
            </a:r>
            <a:endParaRPr lang="en-US" dirty="0">
              <a:solidFill>
                <a:schemeClr val="tx1"/>
              </a:solidFill>
            </a:endParaRP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Open Sans"/>
              </a:rPr>
              <a:t>Hartmann L,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Degnim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A, Santen R,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Dupont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W, Ghosh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K. Atypical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hyperplasia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of the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breast -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isk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ssessment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management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ptions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N </a:t>
            </a:r>
            <a:r>
              <a:rPr lang="en-US" i="1" dirty="0" err="1" smtClean="0">
                <a:solidFill>
                  <a:schemeClr val="tx1"/>
                </a:solidFill>
                <a:latin typeface="Open Sans"/>
              </a:rPr>
              <a:t>Engl</a:t>
            </a:r>
            <a:r>
              <a:rPr lang="en-US" i="1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J of Med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2015;372(1):78-89.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doi:10.1056/nejmsr1407164</a:t>
            </a: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Open Sans"/>
              </a:rPr>
              <a:t>Marreiros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HF,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Loff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C,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Calado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E. Osteoporosis in </a:t>
            </a:r>
            <a:r>
              <a:rPr lang="en-US" dirty="0" err="1">
                <a:solidFill>
                  <a:schemeClr val="tx1"/>
                </a:solidFill>
                <a:latin typeface="Open Sans"/>
              </a:rPr>
              <a:t>paediatric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 patients with </a:t>
            </a:r>
            <a:r>
              <a:rPr lang="en-US" dirty="0" err="1" smtClean="0">
                <a:solidFill>
                  <a:schemeClr val="tx1"/>
                </a:solidFill>
                <a:latin typeface="Open Sans"/>
              </a:rPr>
              <a:t>spina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bifida. </a:t>
            </a:r>
            <a:r>
              <a:rPr lang="en-US" i="1" dirty="0">
                <a:solidFill>
                  <a:schemeClr val="tx1"/>
                </a:solidFill>
                <a:latin typeface="Open Sans"/>
              </a:rPr>
              <a:t>J Spinal Cord Med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2012; 35(1):9-21. Accessed March 28,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2012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http://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www.ncbi.nlm.nih.gov/pubmed/22330186</a:t>
            </a:r>
            <a:endParaRPr lang="en-US" dirty="0">
              <a:solidFill>
                <a:schemeClr val="tx1"/>
              </a:solidFill>
              <a:latin typeface="Open Sans"/>
            </a:endParaRPr>
          </a:p>
          <a:p>
            <a:pPr marL="624078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Air pollution and respiratory health. Centers for Disease Control and Prevention</a:t>
            </a:r>
            <a:r>
              <a:rPr lang="en-US" dirty="0">
                <a:solidFill>
                  <a:schemeClr val="tx1"/>
                </a:solidFill>
                <a:latin typeface="Open Sans"/>
              </a:rPr>
              <a:t>. Updated January 9, 2012. Accessed March 2, 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2012. http://www.cdc.gov/Environmental/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Open Sans"/>
              </a:rPr>
              <a:t>Brant W, Helms C. </a:t>
            </a:r>
            <a:r>
              <a:rPr lang="en-US" i="1" dirty="0" smtClean="0">
                <a:solidFill>
                  <a:schemeClr val="tx1"/>
                </a:solidFill>
                <a:latin typeface="Open Sans"/>
              </a:rPr>
              <a:t>Fundamentals Of Diagnostic Radiology</a:t>
            </a:r>
            <a:r>
              <a:rPr lang="en-US" dirty="0" smtClean="0">
                <a:solidFill>
                  <a:schemeClr val="tx1"/>
                </a:solidFill>
                <a:latin typeface="Open Sans"/>
              </a:rPr>
              <a:t>. Philadelphia: Lippincott, Williams &amp;Wilkins; 2007.</a:t>
            </a:r>
            <a:endParaRPr lang="en-US" dirty="0" smtClean="0">
              <a:solidFill>
                <a:schemeClr val="tx1"/>
              </a:solidFill>
            </a:endParaRPr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endParaRPr lang="en-US" sz="1400" dirty="0">
              <a:latin typeface="Open Sans"/>
            </a:endParaRPr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endParaRPr lang="en-US" sz="1400" dirty="0"/>
          </a:p>
          <a:p>
            <a:pPr marL="624078" indent="-514350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97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0311" y="1676400"/>
            <a:ext cx="6911089" cy="3505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If there is no author begin with the title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can’t find some element of the citation </a:t>
            </a:r>
            <a:r>
              <a:rPr lang="en-US" b="1" dirty="0" smtClean="0"/>
              <a:t>DO NOT </a:t>
            </a:r>
            <a:r>
              <a:rPr lang="en-US" dirty="0" smtClean="0"/>
              <a:t>just make it 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AMA Manual of Style </a:t>
            </a:r>
            <a:r>
              <a:rPr lang="en-US" dirty="0" smtClean="0"/>
              <a:t>offers many more details on how to reference many more types of information sources (conferences, legal materials, social media, podcasts, etc.) </a:t>
            </a:r>
            <a:br>
              <a:rPr lang="en-US" dirty="0" smtClean="0"/>
            </a:br>
            <a:r>
              <a:rPr lang="en-US" b="1" dirty="0" smtClean="0"/>
              <a:t>These are mostly in Section 3 </a:t>
            </a:r>
            <a:r>
              <a:rPr lang="en-US" dirty="0" smtClean="0"/>
              <a:t>– it’s worth reading!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Managers/Generators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35813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Zotero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b</a:t>
            </a:r>
            <a:r>
              <a:rPr lang="en-US" dirty="0" smtClean="0"/>
              <a:t>ibme.org/</a:t>
            </a:r>
            <a:r>
              <a:rPr lang="en-US" dirty="0" err="1" smtClean="0"/>
              <a:t>ama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citethisforme.com/citation-generator/</a:t>
            </a:r>
            <a:r>
              <a:rPr lang="en-US" dirty="0" err="1" smtClean="0"/>
              <a:t>ama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It is still your responsibility to check for accuracy!</a:t>
            </a:r>
          </a:p>
        </p:txBody>
      </p:sp>
    </p:spTree>
    <p:extLst>
      <p:ext uri="{BB962C8B-B14F-4D97-AF65-F5344CB8AC3E}">
        <p14:creationId xmlns:p14="http://schemas.microsoft.com/office/powerpoint/2010/main" val="21744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Cited?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1270000"/>
            <a:ext cx="7924800" cy="388077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Direct quotes, sentences, or phrases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Paraphrases, which are summarized or re-phrased content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Articles, studies, reports, or guidelines that you refer to in </a:t>
            </a:r>
            <a:br>
              <a:rPr lang="en-US" sz="1800" dirty="0" smtClean="0"/>
            </a:br>
            <a:r>
              <a:rPr lang="en-US" sz="1800" dirty="0" smtClean="0"/>
              <a:t>your paper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Historical or statistical figures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Graphs, images, charts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Use of an author’s argument</a:t>
            </a:r>
          </a:p>
        </p:txBody>
      </p:sp>
    </p:spTree>
    <p:extLst>
      <p:ext uri="{BB962C8B-B14F-4D97-AF65-F5344CB8AC3E}">
        <p14:creationId xmlns:p14="http://schemas.microsoft.com/office/powerpoint/2010/main" val="714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/>
          <a:lstStyle/>
          <a:p>
            <a:r>
              <a:rPr lang="en-US" dirty="0" smtClean="0"/>
              <a:t>What is a Citation?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4962"/>
            <a:ext cx="6347714" cy="5024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Citation</a:t>
            </a:r>
            <a:r>
              <a:rPr lang="en-US" dirty="0" smtClean="0"/>
              <a:t> = a reference to a source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Includes identifying information about the source, such as</a:t>
            </a:r>
          </a:p>
          <a:p>
            <a:pPr lvl="1"/>
            <a:r>
              <a:rPr lang="en-US" sz="1800" dirty="0"/>
              <a:t>Author</a:t>
            </a:r>
          </a:p>
          <a:p>
            <a:pPr lvl="1"/>
            <a:r>
              <a:rPr lang="en-US" sz="1800" dirty="0" smtClean="0"/>
              <a:t>Title of book - journal – article - chapter – web site</a:t>
            </a:r>
            <a:endParaRPr lang="en-US" sz="1800" dirty="0"/>
          </a:p>
          <a:p>
            <a:pPr lvl="1"/>
            <a:r>
              <a:rPr lang="en-US" sz="1800" dirty="0"/>
              <a:t>Dates of </a:t>
            </a:r>
            <a:r>
              <a:rPr lang="en-US" sz="1800" dirty="0" smtClean="0"/>
              <a:t>publication</a:t>
            </a:r>
          </a:p>
          <a:p>
            <a:pPr lvl="1"/>
            <a:r>
              <a:rPr lang="en-US" sz="1800" dirty="0" smtClean="0"/>
              <a:t>Page numbers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citation style </a:t>
            </a:r>
            <a:r>
              <a:rPr lang="en-US" dirty="0" smtClean="0"/>
              <a:t>dictates</a:t>
            </a:r>
          </a:p>
          <a:p>
            <a:pPr lvl="1"/>
            <a:r>
              <a:rPr lang="en-US" sz="1800" dirty="0" smtClean="0"/>
              <a:t>the information that must be included</a:t>
            </a:r>
          </a:p>
          <a:p>
            <a:pPr lvl="1"/>
            <a:r>
              <a:rPr lang="en-US" sz="1800" dirty="0" smtClean="0"/>
              <a:t>the order it is in</a:t>
            </a:r>
          </a:p>
          <a:p>
            <a:pPr lvl="1"/>
            <a:r>
              <a:rPr lang="en-US" sz="1800" dirty="0" smtClean="0"/>
              <a:t>any specific punctuation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4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AMA Style?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7735" y="1270000"/>
            <a:ext cx="6491440" cy="4876800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The American Medical Association(AMA) citation style</a:t>
            </a:r>
            <a:r>
              <a:rPr lang="en-US" dirty="0"/>
              <a:t> </a:t>
            </a:r>
            <a:r>
              <a:rPr lang="en-US" dirty="0" smtClean="0"/>
              <a:t>is the most commonly used format for medical literature. </a:t>
            </a:r>
          </a:p>
          <a:p>
            <a:pPr marL="109728" indent="0">
              <a:buNone/>
            </a:pPr>
            <a:endParaRPr lang="en-US" dirty="0"/>
          </a:p>
          <a:p>
            <a:pPr marL="3195828" lvl="7" indent="0">
              <a:buNone/>
            </a:pPr>
            <a:r>
              <a:rPr lang="en-US" sz="1800" dirty="0" smtClean="0"/>
              <a:t>AMA regulates the format of: 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In-text citations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Reference Page</a:t>
            </a:r>
            <a:br>
              <a:rPr lang="en-US" sz="1800" dirty="0" smtClean="0"/>
            </a:br>
            <a:endParaRPr lang="en-US" sz="1800" dirty="0" smtClean="0"/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AMA suggests an overall format for your paper or manuscript</a:t>
            </a:r>
          </a:p>
          <a:p>
            <a:pPr lvl="3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33600"/>
            <a:ext cx="2575472" cy="367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Need AMA?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210" y="1600200"/>
            <a:ext cx="73459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Widely used in the biomedical and allied health sciences journals.  </a:t>
            </a:r>
          </a:p>
          <a:p>
            <a:pPr marL="0" indent="0">
              <a:buNone/>
            </a:pP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APTA primary and section journals require AMA format for articles submitted</a:t>
            </a:r>
            <a:r>
              <a:rPr lang="en-US" dirty="0" smtClean="0"/>
              <a:t>. </a:t>
            </a:r>
          </a:p>
          <a:p>
            <a:pPr lvl="1"/>
            <a:r>
              <a:rPr lang="en-US" sz="1800" i="1" dirty="0" smtClean="0"/>
              <a:t>Physical Therapy Journal </a:t>
            </a:r>
            <a:r>
              <a:rPr lang="en-US" sz="1800" dirty="0" smtClean="0"/>
              <a:t>(PTJ) </a:t>
            </a:r>
          </a:p>
          <a:p>
            <a:pPr lvl="1"/>
            <a:r>
              <a:rPr lang="en-US" sz="1800" i="1" dirty="0" smtClean="0"/>
              <a:t>Journal of Geriatric Physical Therapy</a:t>
            </a:r>
            <a:endParaRPr lang="en-US" sz="1800" i="1" dirty="0"/>
          </a:p>
          <a:p>
            <a:pPr lvl="1"/>
            <a:r>
              <a:rPr lang="en-US" sz="1800" i="1" dirty="0" smtClean="0"/>
              <a:t>Journal of Neurologic Physical Therapy</a:t>
            </a:r>
          </a:p>
          <a:p>
            <a:pPr lvl="1"/>
            <a:r>
              <a:rPr lang="en-US" sz="1800" i="1" dirty="0" smtClean="0"/>
              <a:t>Journal of Physical Therapy Education</a:t>
            </a:r>
          </a:p>
          <a:p>
            <a:pPr lvl="1"/>
            <a:r>
              <a:rPr lang="en-US" sz="1800" i="1" dirty="0" smtClean="0"/>
              <a:t>International Journal of Sports Physical Therapy </a:t>
            </a:r>
            <a:r>
              <a:rPr lang="en-US" sz="1800" dirty="0" smtClean="0"/>
              <a:t>(IJSPT)</a:t>
            </a:r>
          </a:p>
          <a:p>
            <a:pPr lvl="1"/>
            <a:r>
              <a:rPr lang="en-US" sz="1800" i="1" dirty="0" smtClean="0"/>
              <a:t>Journal of </a:t>
            </a:r>
            <a:r>
              <a:rPr lang="en-US" sz="1800" i="1" dirty="0" err="1" smtClean="0"/>
              <a:t>Orthopaedic</a:t>
            </a:r>
            <a:r>
              <a:rPr lang="en-US" sz="1800" i="1" dirty="0" smtClean="0"/>
              <a:t> &amp; Sports Physical Therapy </a:t>
            </a:r>
            <a:r>
              <a:rPr lang="en-US" sz="1800" dirty="0" smtClean="0"/>
              <a:t>(JOSPT)</a:t>
            </a:r>
          </a:p>
          <a:p>
            <a:pPr lvl="1"/>
            <a:r>
              <a:rPr lang="en-US" sz="1800" i="1" dirty="0" smtClean="0"/>
              <a:t>Pediatric Physical Therapy</a:t>
            </a:r>
          </a:p>
          <a:p>
            <a:pPr lvl="1"/>
            <a:r>
              <a:rPr lang="en-US" sz="1800" i="1" dirty="0" smtClean="0"/>
              <a:t>And more……</a:t>
            </a:r>
            <a:endParaRPr lang="en-US" sz="1800" i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5486400"/>
            <a:ext cx="310308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7514" y="457200"/>
            <a:ext cx="6347713" cy="685800"/>
          </a:xfrm>
        </p:spPr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514" y="1447800"/>
            <a:ext cx="6966286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Indicated by a number in superscript.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Superscript numbers are placed </a:t>
            </a:r>
            <a:r>
              <a:rPr lang="en-US" i="1" dirty="0" smtClean="0"/>
              <a:t>outside</a:t>
            </a:r>
            <a:r>
              <a:rPr lang="en-US" dirty="0" smtClean="0"/>
              <a:t> periods and commas, and </a:t>
            </a:r>
            <a:r>
              <a:rPr lang="en-US" i="1" dirty="0" smtClean="0"/>
              <a:t>inside</a:t>
            </a:r>
            <a:r>
              <a:rPr lang="en-US" dirty="0" smtClean="0"/>
              <a:t> colons and semicolons.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direct quotes, the period is </a:t>
            </a:r>
            <a:r>
              <a:rPr lang="en-US" i="1" dirty="0" smtClean="0"/>
              <a:t>inside</a:t>
            </a:r>
            <a:r>
              <a:rPr lang="en-US" dirty="0" smtClean="0"/>
              <a:t> the quotation mark, and superscript number </a:t>
            </a:r>
            <a:r>
              <a:rPr lang="en-US" i="1" dirty="0" smtClean="0"/>
              <a:t>outside</a:t>
            </a:r>
            <a:r>
              <a:rPr lang="en-US" dirty="0" smtClean="0"/>
              <a:t> the quotation mark.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number refers to a source in the Reference List. </a:t>
            </a:r>
            <a:br>
              <a:rPr lang="en-US" dirty="0" smtClean="0"/>
            </a:br>
            <a:r>
              <a:rPr lang="en-US" sz="1050" dirty="0"/>
              <a:t/>
            </a:r>
            <a:br>
              <a:rPr lang="en-US" sz="1050" dirty="0"/>
            </a:br>
            <a:endParaRPr lang="en-US" sz="900" dirty="0" smtClean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As </a:t>
            </a:r>
            <a:r>
              <a:rPr lang="en-US" dirty="0"/>
              <a:t>of now, “mental disorders can largely only </a:t>
            </a:r>
            <a:r>
              <a:rPr lang="en-US" dirty="0" smtClean="0"/>
              <a:t>be </a:t>
            </a:r>
            <a:r>
              <a:rPr lang="en-US" dirty="0"/>
              <a:t>diagnosed </a:t>
            </a:r>
            <a:r>
              <a:rPr lang="en-US" dirty="0" smtClean="0"/>
              <a:t>	through </a:t>
            </a:r>
            <a:r>
              <a:rPr lang="en-US" dirty="0"/>
              <a:t>measuring chemical </a:t>
            </a:r>
            <a:r>
              <a:rPr lang="en-US" dirty="0" smtClean="0"/>
              <a:t>levels </a:t>
            </a:r>
            <a:r>
              <a:rPr lang="en-US" dirty="0"/>
              <a:t>in the </a:t>
            </a:r>
            <a:r>
              <a:rPr lang="en-US" dirty="0" smtClean="0"/>
              <a:t>brain.”</a:t>
            </a:r>
            <a:r>
              <a:rPr lang="en-US" baseline="30000" dirty="0" smtClean="0"/>
              <a:t>1</a:t>
            </a:r>
          </a:p>
          <a:p>
            <a:pPr marL="0" indent="0">
              <a:buNone/>
            </a:pPr>
            <a:endParaRPr lang="en-US" baseline="30000" dirty="0" smtClean="0"/>
          </a:p>
          <a:p>
            <a:pPr lvl="2"/>
            <a:endParaRPr lang="en-US" sz="2300" dirty="0" smtClean="0"/>
          </a:p>
        </p:txBody>
      </p:sp>
      <p:sp>
        <p:nvSpPr>
          <p:cNvPr id="4" name="Left Bracket 3"/>
          <p:cNvSpPr/>
          <p:nvPr/>
        </p:nvSpPr>
        <p:spPr>
          <a:xfrm>
            <a:off x="914400" y="4800600"/>
            <a:ext cx="45719" cy="838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7514" y="457200"/>
            <a:ext cx="6347713" cy="685800"/>
          </a:xfrm>
        </p:spPr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4945" y="1371600"/>
            <a:ext cx="7499686" cy="64770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1800" dirty="0" smtClean="0"/>
          </a:p>
          <a:p>
            <a:r>
              <a:rPr lang="en-US" dirty="0" smtClean="0"/>
              <a:t>If referring to more than one source, </a:t>
            </a:r>
            <a:r>
              <a:rPr lang="en-US" i="1" dirty="0" smtClean="0"/>
              <a:t>non-consecutive</a:t>
            </a:r>
            <a:r>
              <a:rPr lang="en-US" dirty="0" smtClean="0"/>
              <a:t> superscript numbers are separated by a comma but with no space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Studies done in recent years proved that children are more likely 	to crave sugar.</a:t>
            </a:r>
            <a:r>
              <a:rPr lang="en-US" baseline="30000" dirty="0" smtClean="0"/>
              <a:t>5,12</a:t>
            </a:r>
          </a:p>
          <a:p>
            <a:pPr marL="914400" lvl="2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000" dirty="0" smtClean="0"/>
          </a:p>
          <a:p>
            <a:r>
              <a:rPr lang="en-US" dirty="0" smtClean="0"/>
              <a:t>Three or more </a:t>
            </a:r>
            <a:r>
              <a:rPr lang="en-US" i="1" dirty="0" smtClean="0"/>
              <a:t>consecutive</a:t>
            </a:r>
            <a:r>
              <a:rPr lang="en-US" dirty="0" smtClean="0"/>
              <a:t> numbers can be shortened to a range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Example</a:t>
            </a:r>
            <a:br>
              <a:rPr lang="en-US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/>
              <a:t>Previous research in this field has limited its scope to include only 	internet based </a:t>
            </a:r>
            <a:r>
              <a:rPr lang="en-US" dirty="0" smtClean="0"/>
              <a:t>resources.</a:t>
            </a:r>
            <a:r>
              <a:rPr lang="en-US" baseline="30000" dirty="0" smtClean="0"/>
              <a:t>13-17</a:t>
            </a:r>
            <a:r>
              <a:rPr lang="en-US" sz="2600" baseline="30000" dirty="0" smtClean="0"/>
              <a:t/>
            </a:r>
            <a:br>
              <a:rPr lang="en-US" sz="2600" baseline="30000" dirty="0" smtClean="0"/>
            </a:br>
            <a:endParaRPr lang="en-US" sz="2600" baseline="30000" dirty="0" smtClean="0"/>
          </a:p>
        </p:txBody>
      </p:sp>
      <p:sp>
        <p:nvSpPr>
          <p:cNvPr id="4" name="Left Bracket 3"/>
          <p:cNvSpPr/>
          <p:nvPr/>
        </p:nvSpPr>
        <p:spPr>
          <a:xfrm>
            <a:off x="993348" y="2438400"/>
            <a:ext cx="734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862551" y="4495800"/>
            <a:ext cx="130797" cy="84438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7514" y="457200"/>
            <a:ext cx="6347713" cy="685800"/>
          </a:xfrm>
        </p:spPr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514" y="1447800"/>
            <a:ext cx="7499686" cy="3874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baseline="30000" dirty="0" smtClean="0"/>
          </a:p>
          <a:p>
            <a:r>
              <a:rPr lang="en-US" dirty="0" smtClean="0"/>
              <a:t>If citing different page numbers from a single reference source at different places in the text, include the page numbers in the superscript citation. The source only appears once in the Reference List.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Examples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These patients showed no sign of peripheral edema.</a:t>
            </a:r>
            <a:r>
              <a:rPr lang="en-US" baseline="30000" dirty="0" smtClean="0"/>
              <a:t>3(p21)</a:t>
            </a:r>
            <a:br>
              <a:rPr lang="en-US" baseline="30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Westman</a:t>
            </a:r>
            <a:r>
              <a:rPr lang="en-US" dirty="0"/>
              <a:t> </a:t>
            </a:r>
            <a:r>
              <a:rPr lang="en-US" dirty="0" smtClean="0"/>
              <a:t>reported eight cases in which there was short term memory loss.</a:t>
            </a:r>
            <a:r>
              <a:rPr lang="en-US" baseline="30000" dirty="0" smtClean="0"/>
              <a:t>5(pp3,5</a:t>
            </a:r>
            <a:r>
              <a:rPr lang="en-US" baseline="30000" dirty="0"/>
              <a:t>), 9 </a:t>
            </a:r>
            <a:endParaRPr lang="en-US" dirty="0" smtClean="0"/>
          </a:p>
        </p:txBody>
      </p:sp>
      <p:sp>
        <p:nvSpPr>
          <p:cNvPr id="6" name="Left Bracket 5"/>
          <p:cNvSpPr/>
          <p:nvPr/>
        </p:nvSpPr>
        <p:spPr>
          <a:xfrm>
            <a:off x="838200" y="3276600"/>
            <a:ext cx="76200" cy="1371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2395</Words>
  <Application>Microsoft Office PowerPoint</Application>
  <PresentationFormat>On-screen Show (4:3)</PresentationFormat>
  <Paragraphs>179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Open Sans</vt:lpstr>
      <vt:lpstr>Trebuchet MS</vt:lpstr>
      <vt:lpstr>Wingdings 3</vt:lpstr>
      <vt:lpstr>Facet</vt:lpstr>
      <vt:lpstr>American  Medical Association Citation Style AMA 11th ed. </vt:lpstr>
      <vt:lpstr>What is the Point of Citing? </vt:lpstr>
      <vt:lpstr>What Needs to be Cited? </vt:lpstr>
      <vt:lpstr>What is a Citation?</vt:lpstr>
      <vt:lpstr>What is AMA Style? </vt:lpstr>
      <vt:lpstr>Why Do You Need AMA? </vt:lpstr>
      <vt:lpstr>In-Text Citations</vt:lpstr>
      <vt:lpstr>In-Text Citations</vt:lpstr>
      <vt:lpstr>In-Text Citations</vt:lpstr>
      <vt:lpstr>In-Text Citations: Secondary Citations</vt:lpstr>
      <vt:lpstr>In-Text Citations: Secondary Citations</vt:lpstr>
      <vt:lpstr>Reference Page: General Rules</vt:lpstr>
      <vt:lpstr>How to Cite: Journal Articles</vt:lpstr>
      <vt:lpstr>How to Cite: Journal Articles</vt:lpstr>
      <vt:lpstr>How to Cite: Book</vt:lpstr>
      <vt:lpstr>How to Cite: Book in print</vt:lpstr>
      <vt:lpstr>How to Cite: Ebook</vt:lpstr>
      <vt:lpstr>How to Cite: Website</vt:lpstr>
      <vt:lpstr>How to Cite: Online Videos</vt:lpstr>
      <vt:lpstr>Reference Page: Example</vt:lpstr>
      <vt:lpstr>General Rules</vt:lpstr>
      <vt:lpstr>Citation Managers/Generators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Medical Association Citation Style</dc:title>
  <dc:creator>Amber Amidon</dc:creator>
  <cp:lastModifiedBy>Mary K. Cabral - mcabral</cp:lastModifiedBy>
  <cp:revision>118</cp:revision>
  <cp:lastPrinted>2018-09-17T18:11:14Z</cp:lastPrinted>
  <dcterms:created xsi:type="dcterms:W3CDTF">2016-01-15T14:08:04Z</dcterms:created>
  <dcterms:modified xsi:type="dcterms:W3CDTF">2022-08-23T14:27:35Z</dcterms:modified>
</cp:coreProperties>
</file>