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3" r:id="rId9"/>
    <p:sldId id="262" r:id="rId10"/>
    <p:sldId id="268" r:id="rId11"/>
    <p:sldId id="265" r:id="rId12"/>
    <p:sldId id="270" r:id="rId13"/>
    <p:sldId id="271" r:id="rId14"/>
    <p:sldId id="266" r:id="rId15"/>
    <p:sldId id="267" r:id="rId16"/>
    <p:sldId id="26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6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ED69555-EE48-4B19-812B-4E1068DBF976}"/>
              </a:ext>
            </a:extLst>
          </p:cNvPr>
          <p:cNvSpPr/>
          <p:nvPr/>
        </p:nvSpPr>
        <p:spPr>
          <a:xfrm>
            <a:off x="7573754" y="0"/>
            <a:ext cx="4618246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reeform 57">
            <a:extLst>
              <a:ext uri="{FF2B5EF4-FFF2-40B4-BE49-F238E27FC236}">
                <a16:creationId xmlns:a16="http://schemas.microsoft.com/office/drawing/2014/main" id="{57AEB73D-F521-4B19-820F-12DB6BCC8406}"/>
              </a:ext>
            </a:extLst>
          </p:cNvPr>
          <p:cNvSpPr/>
          <p:nvPr/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5388" y="863068"/>
            <a:ext cx="6007691" cy="4985916"/>
          </a:xfrm>
        </p:spPr>
        <p:txBody>
          <a:bodyPr anchor="ctr">
            <a:noAutofit/>
          </a:bodyPr>
          <a:lstStyle>
            <a:lvl1pPr algn="l">
              <a:lnSpc>
                <a:spcPct val="125000"/>
              </a:lnSpc>
              <a:defRPr sz="6000" b="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97352" y="863068"/>
            <a:ext cx="3351729" cy="5120069"/>
          </a:xfrm>
        </p:spPr>
        <p:txBody>
          <a:bodyPr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sz="2400" b="0" cap="none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72EEBA-3A5D-41CE-8465-A45A0F65674E}"/>
              </a:ext>
            </a:extLst>
          </p:cNvPr>
          <p:cNvSpPr/>
          <p:nvPr/>
        </p:nvSpPr>
        <p:spPr>
          <a:xfrm rot="5400000">
            <a:off x="410121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79F4CF2F-CDFA-4A37-837C-819D5238EA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97353" y="6309360"/>
            <a:ext cx="2151134" cy="457200"/>
          </a:xfrm>
        </p:spPr>
        <p:txBody>
          <a:bodyPr/>
          <a:lstStyle/>
          <a:p>
            <a:pPr algn="l"/>
            <a:fld id="{0DCFB061-4267-4D9F-8017-6F550D3068DF}" type="datetime1">
              <a:rPr lang="en-US" smtClean="0"/>
              <a:t>11/16/2021</a:t>
            </a:fld>
            <a:endParaRPr lang="en-US" dirty="0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CFECE62A-61A4-407D-8F0B-D459CD977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55388" y="6309360"/>
            <a:ext cx="6007691" cy="457200"/>
          </a:xfrm>
        </p:spPr>
        <p:txBody>
          <a:bodyPr/>
          <a:lstStyle>
            <a:lvl1pPr algn="r">
              <a:defRPr/>
            </a:lvl1pPr>
          </a:lstStyle>
          <a:p>
            <a:pPr algn="l"/>
            <a:endParaRPr lang="en-US" dirty="0"/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99FE60A9-FE2A-451F-9244-60FCE7FE9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765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1BC61-5547-4A60-8DA1-6699760D9972}" type="datetime1">
              <a:rPr lang="en-US" smtClean="0"/>
              <a:t>11/16/2021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3258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24B9D1C6-60D0-4CD1-8F31-F912522EB041}" type="datetime1">
              <a:rPr lang="en-US" smtClean="0"/>
              <a:t>11/16/2021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FAEF9944-A4F6-4C59-AEBD-678D6480B8EA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 title="Rule Line">
            <a:extLst>
              <a:ext uri="{FF2B5EF4-FFF2-40B4-BE49-F238E27FC236}">
                <a16:creationId xmlns:a16="http://schemas.microsoft.com/office/drawing/2014/main" id="{A1005B08-D2D4-455C-AA62-1200E43E7AF9}"/>
              </a:ext>
            </a:extLst>
          </p:cNvPr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7195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4ED5C-5A53-433E-8A55-46F54CE81DA5}" type="datetime1">
              <a:rPr lang="en-US" smtClean="0"/>
              <a:t>11/16/2021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939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BFD12B6-57DE-4B63-A723-500B050FB7DD}"/>
              </a:ext>
            </a:extLst>
          </p:cNvPr>
          <p:cNvSpPr/>
          <p:nvPr/>
        </p:nvSpPr>
        <p:spPr>
          <a:xfrm>
            <a:off x="0" y="4215384"/>
            <a:ext cx="12192000" cy="264261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316" y="1406284"/>
            <a:ext cx="10593694" cy="2597841"/>
          </a:xfrm>
        </p:spPr>
        <p:txBody>
          <a:bodyPr anchor="b">
            <a:normAutofit/>
          </a:bodyPr>
          <a:lstStyle>
            <a:lvl1pPr algn="ctr">
              <a:lnSpc>
                <a:spcPct val="125000"/>
              </a:lnSpc>
              <a:defRPr sz="4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18312" y="4527856"/>
            <a:ext cx="6559018" cy="1570245"/>
          </a:xfrm>
        </p:spPr>
        <p:txBody>
          <a:bodyPr anchor="t"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4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F1E2E75-4758-4930-8024-39287C962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ABC0C-B6DF-45E9-B954-11C99AA62C3E}" type="datetime1">
              <a:rPr lang="en-US" smtClean="0"/>
              <a:t>11/16/2021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8B9949-402C-42C2-9A94-16590FC0C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39D83F6-DAF4-4876-AA41-F246EC970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613A19-DDA2-44F6-9ED4-F87771C684B8}"/>
              </a:ext>
            </a:extLst>
          </p:cNvPr>
          <p:cNvSpPr/>
          <p:nvPr/>
        </p:nvSpPr>
        <p:spPr>
          <a:xfrm>
            <a:off x="0" y="4215384"/>
            <a:ext cx="1218895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04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376670" y="705114"/>
            <a:ext cx="6172412" cy="2403846"/>
          </a:xfrm>
        </p:spPr>
        <p:txBody>
          <a:bodyPr anchor="b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6670" y="3749040"/>
            <a:ext cx="6172411" cy="2346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B71B9-2624-4F21-93EE-35A78B1A0DAD}" type="datetime1">
              <a:rPr lang="en-US" smtClean="0"/>
              <a:t>11/16/2021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E6B9B5-A5D1-4099-B52B-78F39AB0AFCB}"/>
              </a:ext>
            </a:extLst>
          </p:cNvPr>
          <p:cNvSpPr/>
          <p:nvPr/>
        </p:nvSpPr>
        <p:spPr>
          <a:xfrm rot="10800000">
            <a:off x="4693920" y="3396997"/>
            <a:ext cx="7498080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943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76667" y="658999"/>
            <a:ext cx="6166422" cy="457200"/>
          </a:xfrm>
        </p:spPr>
        <p:txBody>
          <a:bodyPr anchor="b">
            <a:normAutofit/>
          </a:bodyPr>
          <a:lstStyle>
            <a:lvl1pPr marL="0" indent="0">
              <a:lnSpc>
                <a:spcPct val="130000"/>
              </a:lnSpc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6668" y="1116199"/>
            <a:ext cx="6166422" cy="20621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76668" y="3623098"/>
            <a:ext cx="6166421" cy="457200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lang="en-US" sz="1800" b="1" kern="1200" cap="all" spc="15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76670" y="4102370"/>
            <a:ext cx="6166419" cy="2066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37C2A-BE2E-4840-A907-3254E2916C96}" type="datetime1">
              <a:rPr lang="en-US" smtClean="0"/>
              <a:t>11/16/2021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D26B370B-8381-431F-9492-0EA120511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CA89085-2231-4A9C-B23C-B199A9DD26C5}"/>
              </a:ext>
            </a:extLst>
          </p:cNvPr>
          <p:cNvSpPr/>
          <p:nvPr/>
        </p:nvSpPr>
        <p:spPr>
          <a:xfrm rot="10800000">
            <a:off x="4693920" y="3396997"/>
            <a:ext cx="7498080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619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CD215-1C45-48A0-8534-39FFE8A7C95A}" type="datetime1">
              <a:rPr lang="en-US" smtClean="0"/>
              <a:t>11/16/2021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908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CF41D3-C6B9-4E99-9321-87C4E2168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63A0F-DEF3-4134-98D0-2E1276938A8B}" type="datetime1">
              <a:rPr lang="en-US" smtClean="0"/>
              <a:t>11/16/2021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5BC6EB-07B1-46AF-AC33-E998BC6AA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E3A0C1-6562-4819-9E88-4C1378FD5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985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ACA29BA-0143-49FF-8608-DB1623D99537}"/>
              </a:ext>
            </a:extLst>
          </p:cNvPr>
          <p:cNvSpPr/>
          <p:nvPr/>
        </p:nvSpPr>
        <p:spPr>
          <a:xfrm>
            <a:off x="0" y="0"/>
            <a:ext cx="8248592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53015" y="640079"/>
            <a:ext cx="2796066" cy="2551751"/>
          </a:xfrm>
        </p:spPr>
        <p:txBody>
          <a:bodyPr anchor="b">
            <a:normAutofit/>
          </a:bodyPr>
          <a:lstStyle>
            <a:lvl1pPr algn="l">
              <a:lnSpc>
                <a:spcPct val="135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8818" y="640078"/>
            <a:ext cx="6969693" cy="545592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753015" y="3223803"/>
            <a:ext cx="2796066" cy="2872197"/>
          </a:xfrm>
        </p:spPr>
        <p:txBody>
          <a:bodyPr anchor="t">
            <a:normAutofit/>
          </a:bodyPr>
          <a:lstStyle>
            <a:lvl1pPr marL="0" indent="0">
              <a:spcBef>
                <a:spcPts val="1400"/>
              </a:spcBef>
              <a:buNone/>
              <a:defRPr sz="1800" b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010CF18-370D-4E80-AE4C-396FFDFCAE5D}"/>
              </a:ext>
            </a:extLst>
          </p:cNvPr>
          <p:cNvSpPr/>
          <p:nvPr/>
        </p:nvSpPr>
        <p:spPr>
          <a:xfrm rot="5400000">
            <a:off x="485159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C5EBFE9C-5A22-4462-9C51-E00C03F55C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53015" y="6309360"/>
            <a:ext cx="1734207" cy="457200"/>
          </a:xfrm>
        </p:spPr>
        <p:txBody>
          <a:bodyPr/>
          <a:lstStyle>
            <a:lvl1pPr algn="l">
              <a:defRPr/>
            </a:lvl1pPr>
          </a:lstStyle>
          <a:p>
            <a:fld id="{61A2E4C8-2960-4ADD-862C-4D9643CB15AC}" type="datetime1">
              <a:rPr lang="en-US" smtClean="0"/>
              <a:t>11/16/2021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2EBBFF2E-AA66-4B76-9139-CB000B5A4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8818" y="6309360"/>
            <a:ext cx="6993867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44F64C4-BF20-4F6B-B650-57C71C828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0965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4996" y="640079"/>
            <a:ext cx="2714085" cy="2695903"/>
          </a:xfrm>
        </p:spPr>
        <p:txBody>
          <a:bodyPr anchor="b">
            <a:noAutofit/>
          </a:bodyPr>
          <a:lstStyle>
            <a:lvl1pPr algn="l"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248592" cy="6857999"/>
          </a:xfrm>
          <a:solidFill>
            <a:schemeClr val="bg2">
              <a:lumMod val="9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834996" y="3429000"/>
            <a:ext cx="2714085" cy="2508026"/>
          </a:xfrm>
        </p:spPr>
        <p:txBody>
          <a:bodyPr anchor="t">
            <a:normAutofit/>
          </a:bodyPr>
          <a:lstStyle>
            <a:lvl1pPr marL="0" indent="0">
              <a:spcBef>
                <a:spcPts val="1400"/>
              </a:spcBef>
              <a:buNone/>
              <a:defRPr sz="1800" b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0949BC8-9ABF-49F6-851C-5DB0B86CA70D}"/>
              </a:ext>
            </a:extLst>
          </p:cNvPr>
          <p:cNvSpPr/>
          <p:nvPr/>
        </p:nvSpPr>
        <p:spPr>
          <a:xfrm rot="5400000">
            <a:off x="485159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E1EE21-E3FA-4D43-B224-C664959637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34997" y="6309360"/>
            <a:ext cx="1645920" cy="457200"/>
          </a:xfrm>
        </p:spPr>
        <p:txBody>
          <a:bodyPr/>
          <a:lstStyle/>
          <a:p>
            <a:fld id="{48BDEA15-09CD-4275-A8E0-385C965F48B0}" type="datetime1">
              <a:rPr lang="en-US" smtClean="0"/>
              <a:t>11/16/2021</a:t>
            </a:fld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2D7F83-8993-4ED4-9F02-663CC0850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3678B7-E511-4CE1-BEE5-89E959B9B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0080" y="6309360"/>
            <a:ext cx="4946592" cy="457200"/>
          </a:xfr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70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786F82F-1B47-46ED-8EAE-53EF71E59E9A}"/>
              </a:ext>
            </a:extLst>
          </p:cNvPr>
          <p:cNvSpPr/>
          <p:nvPr/>
        </p:nvSpPr>
        <p:spPr>
          <a:xfrm>
            <a:off x="4718302" y="0"/>
            <a:ext cx="7473698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2918" y="705113"/>
            <a:ext cx="3411973" cy="5197498"/>
          </a:xfrm>
          <a:prstGeom prst="rect">
            <a:avLst/>
          </a:prstGeom>
        </p:spPr>
        <p:txBody>
          <a:bodyPr vert="horz" lIns="109728" tIns="109728" rIns="109728" bIns="9144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76671" y="705113"/>
            <a:ext cx="6172412" cy="5197497"/>
          </a:xfrm>
          <a:prstGeom prst="rect">
            <a:avLst/>
          </a:prstGeom>
        </p:spPr>
        <p:txBody>
          <a:bodyPr vert="horz" lIns="109728" tIns="109728" rIns="109728" bIns="9144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2917" y="6309360"/>
            <a:ext cx="3411973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4AF8082C-0922-4249-A612-B415F5231620}" type="datetime1">
              <a:rPr lang="en-US" smtClean="0"/>
              <a:t>11/16/2021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76670" y="6309360"/>
            <a:ext cx="4946592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69202" y="6309360"/>
            <a:ext cx="979879" cy="457200"/>
          </a:xfrm>
          <a:prstGeom prst="rect">
            <a:avLst/>
          </a:prstGeom>
        </p:spPr>
        <p:txBody>
          <a:bodyPr vert="horz" lIns="109728" tIns="109728" rIns="109728" bIns="91440" rtlCol="0" anchor="b"/>
          <a:lstStyle>
            <a:lvl1pPr algn="r">
              <a:defRPr sz="1600" b="1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F1BAF6F-6275-4646-9C59-331B29B9550F}"/>
              </a:ext>
            </a:extLst>
          </p:cNvPr>
          <p:cNvSpPr/>
          <p:nvPr/>
        </p:nvSpPr>
        <p:spPr>
          <a:xfrm rot="5400000">
            <a:off x="1257298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273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66" r:id="rId6"/>
    <p:sldLayoutId id="2147483662" r:id="rId7"/>
    <p:sldLayoutId id="2147483663" r:id="rId8"/>
    <p:sldLayoutId id="2147483664" r:id="rId9"/>
    <p:sldLayoutId id="2147483665" r:id="rId10"/>
    <p:sldLayoutId id="2147483667" r:id="rId11"/>
  </p:sldLayoutIdLst>
  <p:hf sldNum="0" hdr="0" ftr="0" dt="0"/>
  <p:txStyles>
    <p:titleStyle>
      <a:lvl1pPr algn="l" defTabSz="914400" rtl="0" eaLnBrk="1" latinLnBrk="0" hangingPunct="1">
        <a:lnSpc>
          <a:spcPct val="150000"/>
        </a:lnSpc>
        <a:spcBef>
          <a:spcPct val="0"/>
        </a:spcBef>
        <a:buNone/>
        <a:defRPr sz="3600" b="1" kern="1200" spc="1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800" b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6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lhoover@clarkson.edu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pr.org/sections/health-shots/2020/03/16/816707182/map-tracking-the-spread-of-the-coronavirus-in-the-u-s" TargetMode="External"/><Relationship Id="rId2" Type="http://schemas.openxmlformats.org/officeDocument/2006/relationships/hyperlink" Target="https://www.cdc.gov/coronavirus/2019-ncov/cases-updates/cases-in-us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www.reuters.com/article/uk-factcheck-bovine-coronavirus/partly-false-claim-cattle-vaccine-for-coronavirus-has-been-around-for-years-media-dishonest-about-recent-outbreak-idUSKBN20Z3LB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mailto:lhoover@clarkson.edu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techstartups.com/2020/03/12/mit-biologist-says-fear-mongering-coronavirus-will-go-biggest-fraud-manipulate-economies/?fbclid=IwAR0b2BzvWboYOM9BHeJ-90d88kUfQPjXb_Y3HaoLSnUayxfD7JOKziUKrlc#https://techstartups.com/2020/03/12/mit-biologist-says-fear-mongering-coronavirus-will-go-biggest-fraud-manipulate-economies/?fbclid=IwAR0b2BzvWboYOM9BHeJ-90d88kUfQPjXb_Y3HaoLSnUayxfD7JOKziUKrlc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flu/pandemic-resources/burden-of-h1n1.html" TargetMode="External"/><Relationship Id="rId2" Type="http://schemas.openxmlformats.org/officeDocument/2006/relationships/hyperlink" Target="https://leadstories.com/hoax-alert/2020/03/fact-check-meme-does-not-contain-accurate-figures-for-h1n1-deaths-in-the-united-states.html?fbclid=IwAR1h93JEVS5087WzVHFalXZCHXPPZf1gdXIpLE4xK_GIH3v9EKZuz39p6T8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hyperlink" Target="https://www.cdc.gov/nchs/nvss/vsrr/COVID19/index.htm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nchs/nvss/vsrr/COVID19/index.htm" TargetMode="External"/><Relationship Id="rId2" Type="http://schemas.openxmlformats.org/officeDocument/2006/relationships/hyperlink" Target="https://healthfeedback.org/claimreview/no-not-every-u-s-election-year-has-had-a-disease-outbreak-and-covid-19-transmissibility-is-unconfirmed/?fbclid=IwAR264C9biVkqTqd-vvYH7VEeFZz6iJgvrGhpkfpehlQG3lfmqBpy1HXGNkk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icefusa.org/child-trafficking-us#:~:text=Child%20trafficking%20occurs%20in%20all%2050%20U.S.%20states&amp;text=Trafficking%20can%20%E2%80%94%20and%20frequently%20does%20%E2%80%94%20occur%20within%20a%20single%20country.&amp;text=This%20includes%20sex%20and%20labor,victims%20of%20child%20sex%20trafficking." TargetMode="External"/><Relationship Id="rId2" Type="http://schemas.openxmlformats.org/officeDocument/2006/relationships/hyperlink" Target="https://www.cdc.gov/mmwr/volumes/69/wr/mm6932e3.htm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hyperlink" Target="https://www.childstats.gov/americaschildren/tables/pop1.asp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bcnews.com/id/42108748/ns/us_news-crime_and_courts/t/massive-online-pedophile-ring-busted-cops/#.X0amu8hKiUk" TargetMode="External"/><Relationship Id="rId3" Type="http://schemas.openxmlformats.org/officeDocument/2006/relationships/hyperlink" Target="https://www.thecut.com/2019/07/how-many-jeffrey-epstein-victims-are-there.html" TargetMode="External"/><Relationship Id="rId7" Type="http://schemas.openxmlformats.org/officeDocument/2006/relationships/hyperlink" Target="https://www.unicef.org/press-releases/children-account-nearly-one-third-identified-trafficking-victims-globally" TargetMode="External"/><Relationship Id="rId2" Type="http://schemas.openxmlformats.org/officeDocument/2006/relationships/hyperlink" Target="https://time.com/5621911/jeffrey-epstein-sex-trafficking-what-to-know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justice.gov/usao-mn/pr/international-sex-trafficker-sentenced-more-17-years-prison" TargetMode="External"/><Relationship Id="rId11" Type="http://schemas.openxmlformats.org/officeDocument/2006/relationships/image" Target="../media/image12.png"/><Relationship Id="rId5" Type="http://schemas.openxmlformats.org/officeDocument/2006/relationships/hyperlink" Target="https://theconversation.com/jeffrey-epsteins-arrest-is-the-tip-of-the-iceberg-human-trafficking-is-the-worlds-fastest-growing-crime-120225" TargetMode="External"/><Relationship Id="rId10" Type="http://schemas.openxmlformats.org/officeDocument/2006/relationships/image" Target="../media/image11.jpeg"/><Relationship Id="rId4" Type="http://schemas.openxmlformats.org/officeDocument/2006/relationships/hyperlink" Target="thecut.com/2019/07/how-many-jeffrey-epstein-victims-are-there.html" TargetMode="External"/><Relationship Id="rId9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A164D6B-6878-4B9F-A2D0-985D39B17B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9A02E5-CE43-497B-A7B3-0FDA3B5B9A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212" r="-1" b="10262"/>
          <a:stretch/>
        </p:blipFill>
        <p:spPr>
          <a:xfrm>
            <a:off x="1525" y="10"/>
            <a:ext cx="1218895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64738AB-B6BE-4867-889A-52CE4AC8DB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1868" y="1095508"/>
            <a:ext cx="4640132" cy="501689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8D2D3C-4FB4-432B-92DB-C0CEE96CA7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10635" y="1576578"/>
            <a:ext cx="3754671" cy="2528515"/>
          </a:xfrm>
        </p:spPr>
        <p:txBody>
          <a:bodyPr anchor="b">
            <a:normAutofit fontScale="90000"/>
          </a:bodyPr>
          <a:lstStyle/>
          <a:p>
            <a:r>
              <a:rPr lang="en-US" sz="4400" b="0" i="0" cap="none" dirty="0">
                <a:solidFill>
                  <a:srgbClr val="FFC000"/>
                </a:solidFill>
                <a:effectLst/>
                <a:latin typeface="Google Sans"/>
              </a:rPr>
              <a:t>Is it Shareworthy? </a:t>
            </a:r>
            <a:br>
              <a:rPr lang="en-US" sz="2400" b="0" i="0" cap="none" dirty="0">
                <a:solidFill>
                  <a:srgbClr val="FFC000"/>
                </a:solidFill>
                <a:effectLst/>
                <a:latin typeface="Google Sans"/>
              </a:rPr>
            </a:br>
            <a:r>
              <a:rPr lang="en-US" sz="2000" b="0" i="0" cap="none" dirty="0">
                <a:solidFill>
                  <a:srgbClr val="FFC000"/>
                </a:solidFill>
                <a:effectLst/>
                <a:latin typeface="Google Sans"/>
              </a:rPr>
              <a:t>Becoming a More Sophisticated Social Media User</a:t>
            </a:r>
            <a:endParaRPr lang="en-US" sz="2000" cap="none" dirty="0">
              <a:solidFill>
                <a:srgbClr val="FFC0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22FA6F-2851-4FC0-A076-A0473C79FA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50882" y="4238045"/>
            <a:ext cx="3380613" cy="1741404"/>
          </a:xfrm>
        </p:spPr>
        <p:txBody>
          <a:bodyPr anchor="t">
            <a:normAutofit fontScale="77500" lnSpcReduction="20000"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Lisa Hoover</a:t>
            </a:r>
          </a:p>
          <a:p>
            <a:r>
              <a:rPr lang="en-US" sz="1400" dirty="0">
                <a:solidFill>
                  <a:schemeClr val="bg1"/>
                </a:solidFill>
              </a:rPr>
              <a:t>X3760</a:t>
            </a:r>
          </a:p>
          <a:p>
            <a:r>
              <a:rPr lang="en-US" sz="1400" dirty="0">
                <a:solidFill>
                  <a:schemeClr val="bg1"/>
                </a:solidFill>
                <a:hlinkClick r:id="rId3"/>
              </a:rPr>
              <a:t>lhoover@clarkson.edu</a:t>
            </a:r>
            <a:endParaRPr lang="en-US" sz="1400" dirty="0">
              <a:solidFill>
                <a:schemeClr val="bg1"/>
              </a:solidFill>
            </a:endParaRPr>
          </a:p>
          <a:p>
            <a:r>
              <a:rPr lang="en-US" sz="1400" dirty="0">
                <a:solidFill>
                  <a:schemeClr val="bg1"/>
                </a:solidFill>
              </a:rPr>
              <a:t>Calendly.com/</a:t>
            </a:r>
            <a:r>
              <a:rPr lang="en-US" sz="1400" dirty="0" err="1">
                <a:solidFill>
                  <a:schemeClr val="bg1"/>
                </a:solidFill>
              </a:rPr>
              <a:t>lisahoover</a:t>
            </a:r>
            <a:endParaRPr lang="en-US" sz="1400" dirty="0">
              <a:solidFill>
                <a:schemeClr val="bg1"/>
              </a:solidFill>
            </a:endParaRPr>
          </a:p>
          <a:p>
            <a:r>
              <a:rPr lang="en-US" sz="1400" dirty="0">
                <a:solidFill>
                  <a:schemeClr val="bg1"/>
                </a:solidFill>
              </a:rPr>
              <a:t>ERC 1110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C60369F-A41B-4D6E-8990-30E2715C57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21459" y="0"/>
            <a:ext cx="6400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9208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FE48296-158F-476D-BD13-4427E112B670}"/>
              </a:ext>
            </a:extLst>
          </p:cNvPr>
          <p:cNvSpPr txBox="1"/>
          <p:nvPr/>
        </p:nvSpPr>
        <p:spPr>
          <a:xfrm>
            <a:off x="439838" y="358815"/>
            <a:ext cx="113431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Berlin Sans FB Demi" panose="020E0802020502020306" pitchFamily="34" charset="0"/>
              </a:rPr>
              <a:t>What is an ethical joke?</a:t>
            </a:r>
          </a:p>
        </p:txBody>
      </p:sp>
      <p:pic>
        <p:nvPicPr>
          <p:cNvPr id="5124" name="Picture 4">
            <a:extLst>
              <a:ext uri="{FF2B5EF4-FFF2-40B4-BE49-F238E27FC236}">
                <a16:creationId xmlns:a16="http://schemas.microsoft.com/office/drawing/2014/main" id="{BD157B42-9E16-4E53-A07D-9384B18139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7600" y="377785"/>
            <a:ext cx="4055428" cy="612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EDITORIAL: CORONAVIRUS MEMES — Because laughter is contagious, too (photos)  | Free | annistonstar.com">
            <a:extLst>
              <a:ext uri="{FF2B5EF4-FFF2-40B4-BE49-F238E27FC236}">
                <a16:creationId xmlns:a16="http://schemas.microsoft.com/office/drawing/2014/main" id="{C644BEEB-226F-4923-8805-FBD9E4E28C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1005" y="1677561"/>
            <a:ext cx="3562350" cy="433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These are the 35 best COVID-19 memes for the week of May 4 - Americas  Military Entertainment Brand">
            <a:extLst>
              <a:ext uri="{FF2B5EF4-FFF2-40B4-BE49-F238E27FC236}">
                <a16:creationId xmlns:a16="http://schemas.microsoft.com/office/drawing/2014/main" id="{F20EF1E0-4326-4F6C-A59E-E6C4E58A56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539" y="1346479"/>
            <a:ext cx="3111465" cy="388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oronavirus memes: You definitely need a dark sense of humor for these –  Film Daily">
            <a:extLst>
              <a:ext uri="{FF2B5EF4-FFF2-40B4-BE49-F238E27FC236}">
                <a16:creationId xmlns:a16="http://schemas.microsoft.com/office/drawing/2014/main" id="{3A9BCD14-D7E2-420A-907D-93D8437592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3698" y="2944167"/>
            <a:ext cx="2950369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7857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FE48296-158F-476D-BD13-4427E112B670}"/>
              </a:ext>
            </a:extLst>
          </p:cNvPr>
          <p:cNvSpPr txBox="1"/>
          <p:nvPr/>
        </p:nvSpPr>
        <p:spPr>
          <a:xfrm>
            <a:off x="439838" y="358815"/>
            <a:ext cx="113431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Berlin Sans FB Demi" panose="020E0802020502020306" pitchFamily="34" charset="0"/>
              </a:rPr>
              <a:t>Increases? Vaccine?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572679-AF35-4680-81A7-E851E6FD0F7F}"/>
              </a:ext>
            </a:extLst>
          </p:cNvPr>
          <p:cNvSpPr txBox="1"/>
          <p:nvPr/>
        </p:nvSpPr>
        <p:spPr>
          <a:xfrm>
            <a:off x="439838" y="1292488"/>
            <a:ext cx="4978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True it is not as high overall in the US as it was previously (</a:t>
            </a:r>
            <a:r>
              <a:rPr lang="en-US" sz="1600" dirty="0">
                <a:hlinkClick r:id="rId2"/>
              </a:rPr>
              <a:t>CDC</a:t>
            </a:r>
            <a:r>
              <a:rPr lang="en-US" sz="16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Is increasing in some states (</a:t>
            </a:r>
            <a:r>
              <a:rPr lang="en-US" sz="1600" dirty="0">
                <a:hlinkClick r:id="rId3"/>
              </a:rPr>
              <a:t>NPR</a:t>
            </a:r>
            <a:r>
              <a:rPr lang="en-US" sz="16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Whether we “need” a vaccine is a really complicated question!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r>
              <a:rPr lang="en-US" sz="1600" b="1" dirty="0"/>
              <a:t>Is this meme correct? Wrong? Misleading?</a:t>
            </a: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9DBB9583-7AC8-440F-9E86-6238C8915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0250" y="438150"/>
            <a:ext cx="4486275" cy="598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3D11687-07D7-4FB6-9AFA-A545308231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233" y="3242787"/>
            <a:ext cx="6553514" cy="3352229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30185E12-5030-43AC-9E8E-1DEB1F59DA7C}"/>
              </a:ext>
            </a:extLst>
          </p:cNvPr>
          <p:cNvGrpSpPr/>
          <p:nvPr/>
        </p:nvGrpSpPr>
        <p:grpSpPr>
          <a:xfrm>
            <a:off x="6096000" y="337129"/>
            <a:ext cx="3495675" cy="5676900"/>
            <a:chOff x="5631392" y="358815"/>
            <a:chExt cx="3495675" cy="567690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B26FF56-B521-4806-B757-AC6FF0D65B3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631392" y="358815"/>
              <a:ext cx="3495675" cy="5676900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F88D848-4CAB-4494-8087-2BAD22191325}"/>
                </a:ext>
              </a:extLst>
            </p:cNvPr>
            <p:cNvSpPr/>
            <p:nvPr/>
          </p:nvSpPr>
          <p:spPr>
            <a:xfrm>
              <a:off x="8179358" y="3918857"/>
              <a:ext cx="793820" cy="1497205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42672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FE48296-158F-476D-BD13-4427E112B670}"/>
              </a:ext>
            </a:extLst>
          </p:cNvPr>
          <p:cNvSpPr txBox="1"/>
          <p:nvPr/>
        </p:nvSpPr>
        <p:spPr>
          <a:xfrm>
            <a:off x="439838" y="358815"/>
            <a:ext cx="113431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Berlin Sans FB Demi" panose="020E0802020502020306" pitchFamily="34" charset="0"/>
              </a:rPr>
              <a:t>Cow Vaccine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572679-AF35-4680-81A7-E851E6FD0F7F}"/>
              </a:ext>
            </a:extLst>
          </p:cNvPr>
          <p:cNvSpPr txBox="1"/>
          <p:nvPr/>
        </p:nvSpPr>
        <p:spPr>
          <a:xfrm>
            <a:off x="439838" y="1292488"/>
            <a:ext cx="4978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Good </a:t>
            </a:r>
            <a:r>
              <a:rPr lang="en-US" sz="1600" dirty="0" err="1"/>
              <a:t>Retuers</a:t>
            </a:r>
            <a:r>
              <a:rPr lang="en-US" sz="1600" dirty="0"/>
              <a:t> analysis </a:t>
            </a:r>
            <a:r>
              <a:rPr lang="en-US" sz="1600" dirty="0">
                <a:hlinkClick r:id="rId2"/>
              </a:rPr>
              <a:t>here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Not for human use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Bovine Corona is not the same strain as COVID-19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Coronaviruses aren’t new – COVID-19 is new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Multiple strains – just like the flu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r>
              <a:rPr lang="en-US" sz="1600" b="1" dirty="0"/>
              <a:t>Is this meme correct? Wrong? Misleading?</a:t>
            </a:r>
          </a:p>
        </p:txBody>
      </p:sp>
      <p:pic>
        <p:nvPicPr>
          <p:cNvPr id="5122" name="Picture 2" descr="Another Day, Another Meme to Debunk: Vaccines for the Bovine Coronavirus  Will Not Cure COVID-19 – Mother Jones">
            <a:extLst>
              <a:ext uri="{FF2B5EF4-FFF2-40B4-BE49-F238E27FC236}">
                <a16:creationId xmlns:a16="http://schemas.microsoft.com/office/drawing/2014/main" id="{7CCE3A88-FE8E-4A11-8040-627326E5DA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3993" y="272561"/>
            <a:ext cx="4459036" cy="6274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99905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FE48296-158F-476D-BD13-4427E112B670}"/>
              </a:ext>
            </a:extLst>
          </p:cNvPr>
          <p:cNvSpPr txBox="1"/>
          <p:nvPr/>
        </p:nvSpPr>
        <p:spPr>
          <a:xfrm>
            <a:off x="439838" y="358815"/>
            <a:ext cx="113431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Berlin Sans FB Demi" panose="020E0802020502020306" pitchFamily="34" charset="0"/>
              </a:rPr>
              <a:t>Corona Beer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572679-AF35-4680-81A7-E851E6FD0F7F}"/>
              </a:ext>
            </a:extLst>
          </p:cNvPr>
          <p:cNvSpPr txBox="1"/>
          <p:nvPr/>
        </p:nvSpPr>
        <p:spPr>
          <a:xfrm>
            <a:off x="439838" y="1292488"/>
            <a:ext cx="497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Often a Google search is all you need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r>
              <a:rPr lang="en-US" sz="1600" b="1" dirty="0"/>
              <a:t>Is this meme correct? Wrong? Misleading?</a:t>
            </a:r>
          </a:p>
        </p:txBody>
      </p:sp>
      <p:pic>
        <p:nvPicPr>
          <p:cNvPr id="6146" name="Picture 2" descr="Pin on Funny Memes">
            <a:extLst>
              <a:ext uri="{FF2B5EF4-FFF2-40B4-BE49-F238E27FC236}">
                <a16:creationId xmlns:a16="http://schemas.microsoft.com/office/drawing/2014/main" id="{E90E9A50-8E0E-4896-9B9C-C283043B32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036" y="254977"/>
            <a:ext cx="6180992" cy="6180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1B775B2-510A-4457-A507-348921F662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868" y="2255369"/>
            <a:ext cx="3073610" cy="4941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5719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FE48296-158F-476D-BD13-4427E112B670}"/>
              </a:ext>
            </a:extLst>
          </p:cNvPr>
          <p:cNvSpPr txBox="1"/>
          <p:nvPr/>
        </p:nvSpPr>
        <p:spPr>
          <a:xfrm>
            <a:off x="640425" y="1504327"/>
            <a:ext cx="113431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Berlin Sans FB Demi" panose="020E0802020502020306" pitchFamily="34" charset="0"/>
              </a:rPr>
              <a:t>Take </a:t>
            </a:r>
            <a:r>
              <a:rPr lang="en-US" sz="4800" dirty="0" err="1">
                <a:latin typeface="Berlin Sans FB Demi" panose="020E0802020502020306" pitchFamily="34" charset="0"/>
              </a:rPr>
              <a:t>Aways</a:t>
            </a:r>
            <a:endParaRPr lang="en-US" sz="4800" dirty="0">
              <a:latin typeface="Berlin Sans FB Demi" panose="020E0802020502020306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572679-AF35-4680-81A7-E851E6FD0F7F}"/>
              </a:ext>
            </a:extLst>
          </p:cNvPr>
          <p:cNvSpPr txBox="1"/>
          <p:nvPr/>
        </p:nvSpPr>
        <p:spPr>
          <a:xfrm>
            <a:off x="640425" y="2438000"/>
            <a:ext cx="49784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Ask questions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Think critically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Is it over simplifying?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Is the information easily verifiable as true/false?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Are real people cited? Are those people qualified? Are they reliable?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Where did the image actually come from?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Is it appropriate to compare two sets of data?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Is it misleading? </a:t>
            </a:r>
          </a:p>
        </p:txBody>
      </p:sp>
      <p:pic>
        <p:nvPicPr>
          <p:cNvPr id="3" name="Picture 2" descr="Detective, Searching, Man, Search, Magnifying">
            <a:extLst>
              <a:ext uri="{FF2B5EF4-FFF2-40B4-BE49-F238E27FC236}">
                <a16:creationId xmlns:a16="http://schemas.microsoft.com/office/drawing/2014/main" id="{045C2E11-7DAC-4245-A687-979614ED3D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9502" y="585316"/>
            <a:ext cx="5632073" cy="5687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40478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FE48296-158F-476D-BD13-4427E112B670}"/>
              </a:ext>
            </a:extLst>
          </p:cNvPr>
          <p:cNvSpPr txBox="1"/>
          <p:nvPr/>
        </p:nvSpPr>
        <p:spPr>
          <a:xfrm>
            <a:off x="640426" y="2288098"/>
            <a:ext cx="113431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Berlin Sans FB Demi" panose="020E0802020502020306" pitchFamily="34" charset="0"/>
              </a:rPr>
              <a:t>Lisa Hoover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572679-AF35-4680-81A7-E851E6FD0F7F}"/>
              </a:ext>
            </a:extLst>
          </p:cNvPr>
          <p:cNvSpPr txBox="1"/>
          <p:nvPr/>
        </p:nvSpPr>
        <p:spPr>
          <a:xfrm>
            <a:off x="640425" y="3221771"/>
            <a:ext cx="80610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X3760</a:t>
            </a:r>
          </a:p>
          <a:p>
            <a:r>
              <a:rPr lang="en-US" sz="2400" b="1" dirty="0">
                <a:hlinkClick r:id="rId2"/>
              </a:rPr>
              <a:t>lhoover@clarkson.edu</a:t>
            </a:r>
            <a:endParaRPr lang="en-US" sz="2400" b="1" dirty="0"/>
          </a:p>
          <a:p>
            <a:r>
              <a:rPr lang="en-US" sz="2400" b="1" dirty="0"/>
              <a:t>ERC 1110</a:t>
            </a:r>
          </a:p>
        </p:txBody>
      </p:sp>
      <p:pic>
        <p:nvPicPr>
          <p:cNvPr id="2050" name="Picture 2" descr="Detective, Searching, Man, Search, Magnifying">
            <a:extLst>
              <a:ext uri="{FF2B5EF4-FFF2-40B4-BE49-F238E27FC236}">
                <a16:creationId xmlns:a16="http://schemas.microsoft.com/office/drawing/2014/main" id="{840E6CB5-2F96-4CB9-B857-5EF97CC582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9502" y="585316"/>
            <a:ext cx="5632073" cy="5687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3726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oronavirus Spock">
            <a:extLst>
              <a:ext uri="{FF2B5EF4-FFF2-40B4-BE49-F238E27FC236}">
                <a16:creationId xmlns:a16="http://schemas.microsoft.com/office/drawing/2014/main" id="{C66FDB7C-4138-42CF-B2AA-A456682738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88" y="0"/>
            <a:ext cx="107156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2731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FE48296-158F-476D-BD13-4427E112B670}"/>
              </a:ext>
            </a:extLst>
          </p:cNvPr>
          <p:cNvSpPr txBox="1"/>
          <p:nvPr/>
        </p:nvSpPr>
        <p:spPr>
          <a:xfrm>
            <a:off x="439838" y="358815"/>
            <a:ext cx="113431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Berlin Sans FB Demi" panose="020E0802020502020306" pitchFamily="34" charset="0"/>
              </a:rPr>
              <a:t>The MIT Biologist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23FD27-263D-47D8-AA92-5F62F1EBDB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7662" y="656616"/>
            <a:ext cx="5955366" cy="574418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3572679-AF35-4680-81A7-E851E6FD0F7F}"/>
              </a:ext>
            </a:extLst>
          </p:cNvPr>
          <p:cNvSpPr txBox="1"/>
          <p:nvPr/>
        </p:nvSpPr>
        <p:spPr>
          <a:xfrm>
            <a:off x="644550" y="1237656"/>
            <a:ext cx="49784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Does he actually work for MIT?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Check the directory – no match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Googled his name + MIT – found that he has degrees from MIT, but doesn’t work for them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Does he have expertise in this area?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Has been working for tech companies, not bio companies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Was lecturer at MIT in early 2000s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Most recent </a:t>
            </a:r>
            <a:r>
              <a:rPr lang="en-US" i="1" dirty="0"/>
              <a:t>is </a:t>
            </a:r>
            <a:r>
              <a:rPr lang="en-US" dirty="0"/>
              <a:t>a tech company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PhD in biological engineering (systems biology) from MIT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Google searches show MIT has distanced themselves from him, professors have made disparaging comments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b="1" dirty="0"/>
              <a:t>Is he an expert? Is he reliable?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AEB52B9-70F8-4958-890F-A46C2E0A90F5}"/>
              </a:ext>
            </a:extLst>
          </p:cNvPr>
          <p:cNvSpPr txBox="1"/>
          <p:nvPr/>
        </p:nvSpPr>
        <p:spPr>
          <a:xfrm>
            <a:off x="5827662" y="6499185"/>
            <a:ext cx="59553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hlinkClick r:id="rId3"/>
              </a:rPr>
              <a:t>Story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2782631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FE48296-158F-476D-BD13-4427E112B670}"/>
              </a:ext>
            </a:extLst>
          </p:cNvPr>
          <p:cNvSpPr txBox="1"/>
          <p:nvPr/>
        </p:nvSpPr>
        <p:spPr>
          <a:xfrm>
            <a:off x="439838" y="358815"/>
            <a:ext cx="113431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Berlin Sans FB Demi" panose="020E0802020502020306" pitchFamily="34" charset="0"/>
              </a:rPr>
              <a:t>Social Distancing – or Not?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572679-AF35-4680-81A7-E851E6FD0F7F}"/>
              </a:ext>
            </a:extLst>
          </p:cNvPr>
          <p:cNvSpPr txBox="1"/>
          <p:nvPr/>
        </p:nvSpPr>
        <p:spPr>
          <a:xfrm>
            <a:off x="795438" y="2034382"/>
            <a:ext cx="49784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Facebook actually flagged this one for 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CheckYourFact.com says the images are from a rally in March – before CDC advised masks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How would you fact check this photo?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Google Reverse Image Search – see where the photo is from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b="1" dirty="0"/>
              <a:t>Is this meme correct? Wrong? Misleading?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A5E4858-3873-459E-97F2-E80E6D58B7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3216" y="1409700"/>
            <a:ext cx="3783346" cy="520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A1630A3-B11E-47B6-AE0B-F0A3C3ACFD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4972" y="2793961"/>
            <a:ext cx="5068055" cy="2933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12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FE48296-158F-476D-BD13-4427E112B670}"/>
              </a:ext>
            </a:extLst>
          </p:cNvPr>
          <p:cNvSpPr txBox="1"/>
          <p:nvPr/>
        </p:nvSpPr>
        <p:spPr>
          <a:xfrm>
            <a:off x="439838" y="358815"/>
            <a:ext cx="113431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Berlin Sans FB Demi" panose="020E0802020502020306" pitchFamily="34" charset="0"/>
              </a:rPr>
              <a:t>COVID v. H1N1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572679-AF35-4680-81A7-E851E6FD0F7F}"/>
              </a:ext>
            </a:extLst>
          </p:cNvPr>
          <p:cNvSpPr txBox="1"/>
          <p:nvPr/>
        </p:nvSpPr>
        <p:spPr>
          <a:xfrm>
            <a:off x="439838" y="1988740"/>
            <a:ext cx="4978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Also flagged by social media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Good analysis by </a:t>
            </a:r>
            <a:r>
              <a:rPr lang="en-US" dirty="0">
                <a:hlinkClick r:id="rId2"/>
              </a:rPr>
              <a:t>Hoax Alert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H1N1 data is for a 1 year period (according to Hoax Alert), COVID data for just a couple weeks at this point (I grabbed this meme in March)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Look at fatality rates – </a:t>
            </a:r>
            <a:r>
              <a:rPr lang="en-US" dirty="0">
                <a:hlinkClick r:id="rId3"/>
              </a:rPr>
              <a:t>CDC</a:t>
            </a:r>
            <a:r>
              <a:rPr lang="en-US" dirty="0"/>
              <a:t> estimate for H1N1 2009-2018 (.00075%) &amp; </a:t>
            </a:r>
            <a:r>
              <a:rPr lang="en-US" dirty="0">
                <a:hlinkClick r:id="rId4"/>
              </a:rPr>
              <a:t>CDC</a:t>
            </a:r>
            <a:r>
              <a:rPr lang="en-US" dirty="0"/>
              <a:t> estimate for COVID Feb. 1, 2020 – Aug. 26, 2020 (.02837%)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Was the media “chill” about H1N1?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b="1" dirty="0"/>
              <a:t>Is this meme correct? Wrong? Misleading?</a:t>
            </a:r>
          </a:p>
        </p:txBody>
      </p:sp>
      <p:pic>
        <p:nvPicPr>
          <p:cNvPr id="2050" name="Picture 2" descr="COVID-19 and H1N1 Do you all see how the media can manipulate your life? ">
            <a:extLst>
              <a:ext uri="{FF2B5EF4-FFF2-40B4-BE49-F238E27FC236}">
                <a16:creationId xmlns:a16="http://schemas.microsoft.com/office/drawing/2014/main" id="{0A5A68C1-0117-4376-B764-A6E471B3B8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839" y="1384299"/>
            <a:ext cx="6192736" cy="4954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92383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FE48296-158F-476D-BD13-4427E112B670}"/>
              </a:ext>
            </a:extLst>
          </p:cNvPr>
          <p:cNvSpPr txBox="1"/>
          <p:nvPr/>
        </p:nvSpPr>
        <p:spPr>
          <a:xfrm>
            <a:off x="439838" y="358815"/>
            <a:ext cx="113431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Berlin Sans FB Demi" panose="020E0802020502020306" pitchFamily="34" charset="0"/>
              </a:rPr>
              <a:t>COVID &amp; the Election?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572679-AF35-4680-81A7-E851E6FD0F7F}"/>
              </a:ext>
            </a:extLst>
          </p:cNvPr>
          <p:cNvSpPr txBox="1"/>
          <p:nvPr/>
        </p:nvSpPr>
        <p:spPr>
          <a:xfrm>
            <a:off x="439838" y="1491139"/>
            <a:ext cx="49784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Also flagged by social media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Good analysis by </a:t>
            </a:r>
            <a:r>
              <a:rPr lang="en-US" sz="1600" dirty="0" err="1">
                <a:hlinkClick r:id="rId2"/>
              </a:rPr>
              <a:t>HealthFeedback</a:t>
            </a:r>
            <a:r>
              <a:rPr lang="en-US" sz="16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Are the years right? </a:t>
            </a:r>
            <a:r>
              <a:rPr lang="en-US" sz="1600" dirty="0" err="1"/>
              <a:t>HealthFeedback</a:t>
            </a:r>
            <a:r>
              <a:rPr lang="en-US" sz="1600" dirty="0"/>
              <a:t> says (citing WHO):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SARS - 2002-2003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Avian Flu – no outbreak in 2008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Swine Flu – 2009-2010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MERS – Most cases 2014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Ebola – 2014 &amp; 2018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Zika – 2016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Contagion factor is not a scientific term; scientists discuss a reproduction number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Reproduction number for COVID not known at this point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Is the 99.7% survival rate accurate?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At the time CDC was estimating .25% to 3% fatality rate; rate now appears to be .02837% per the </a:t>
            </a:r>
            <a:r>
              <a:rPr lang="en-US" sz="1600" dirty="0">
                <a:hlinkClick r:id="rId3"/>
              </a:rPr>
              <a:t>CDC</a:t>
            </a:r>
            <a:r>
              <a:rPr lang="en-US" sz="1600" dirty="0"/>
              <a:t>’s numbers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r>
              <a:rPr lang="en-US" sz="1600" b="1" dirty="0"/>
              <a:t>Is this meme correct? Wrong? Misleading?</a:t>
            </a:r>
          </a:p>
        </p:txBody>
      </p:sp>
      <p:pic>
        <p:nvPicPr>
          <p:cNvPr id="3074" name="Picture 2" descr=" Every Election Year has a disease meme ">
            <a:extLst>
              <a:ext uri="{FF2B5EF4-FFF2-40B4-BE49-F238E27FC236}">
                <a16:creationId xmlns:a16="http://schemas.microsoft.com/office/drawing/2014/main" id="{715BA167-F735-41DA-B2AB-5AF7E3E47C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138" y="1546813"/>
            <a:ext cx="6247208" cy="4831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9040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FE48296-158F-476D-BD13-4427E112B670}"/>
              </a:ext>
            </a:extLst>
          </p:cNvPr>
          <p:cNvSpPr txBox="1"/>
          <p:nvPr/>
        </p:nvSpPr>
        <p:spPr>
          <a:xfrm>
            <a:off x="439838" y="358815"/>
            <a:ext cx="113431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Berlin Sans FB Demi" panose="020E0802020502020306" pitchFamily="34" charset="0"/>
              </a:rPr>
              <a:t>Masks &amp; Infections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572679-AF35-4680-81A7-E851E6FD0F7F}"/>
              </a:ext>
            </a:extLst>
          </p:cNvPr>
          <p:cNvSpPr txBox="1"/>
          <p:nvPr/>
        </p:nvSpPr>
        <p:spPr>
          <a:xfrm>
            <a:off x="439838" y="1659285"/>
            <a:ext cx="4978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Google Reverse Images search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What does the scholarly literature say?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What do the experts say?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Good AP story analyzing: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Bottom right – rosacea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Bottom left – chickenpox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Top left – rash but no infection, probably not from a mask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“Rarely seen an increase in infection from masks” – possible if there is a break in the skin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Playing on emotions?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r>
              <a:rPr lang="en-US" sz="1600" b="1" dirty="0"/>
              <a:t>Is this meme correct? Wrong? Misleading?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B5CF13BF-91CF-43CC-A801-B870997905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4528" y="530185"/>
            <a:ext cx="4572000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1E7FDC9-9650-4657-8801-02C51459E5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9999" y="2109787"/>
            <a:ext cx="3441613" cy="4075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237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FE48296-158F-476D-BD13-4427E112B670}"/>
              </a:ext>
            </a:extLst>
          </p:cNvPr>
          <p:cNvSpPr txBox="1"/>
          <p:nvPr/>
        </p:nvSpPr>
        <p:spPr>
          <a:xfrm>
            <a:off x="439838" y="358815"/>
            <a:ext cx="113431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Berlin Sans FB Demi" panose="020E0802020502020306" pitchFamily="34" charset="0"/>
              </a:rPr>
              <a:t>COVID v. Trafficking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572679-AF35-4680-81A7-E851E6FD0F7F}"/>
              </a:ext>
            </a:extLst>
          </p:cNvPr>
          <p:cNvSpPr txBox="1"/>
          <p:nvPr/>
        </p:nvSpPr>
        <p:spPr>
          <a:xfrm>
            <a:off x="846238" y="1715403"/>
            <a:ext cx="4978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March 1 – July 25, 576 cases of COVID in kids reported to </a:t>
            </a:r>
            <a:r>
              <a:rPr lang="en-US" sz="1600" dirty="0">
                <a:hlinkClick r:id="rId2"/>
              </a:rPr>
              <a:t>CDC</a:t>
            </a:r>
            <a:r>
              <a:rPr lang="en-US" sz="1600" dirty="0"/>
              <a:t> – </a:t>
            </a:r>
            <a:r>
              <a:rPr lang="en-US" sz="1600" i="1" dirty="0"/>
              <a:t>hospitalization</a:t>
            </a:r>
            <a:r>
              <a:rPr lang="en-US" sz="1600" dirty="0"/>
              <a:t> rate per 100,000 population is </a:t>
            </a:r>
            <a:r>
              <a:rPr lang="en-US" sz="1600" b="1" dirty="0"/>
              <a:t>8 per 100,000 (.00008%)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.00008 x 66,667 would be </a:t>
            </a:r>
            <a:r>
              <a:rPr lang="en-US" sz="1600" b="1" dirty="0"/>
              <a:t>5.3%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Of the 23,500 runaways reported in 2018, “1 in 7 were likely victims of child sex trafficking” according to </a:t>
            </a:r>
            <a:r>
              <a:rPr lang="en-US" sz="1600" dirty="0">
                <a:hlinkClick r:id="rId3"/>
              </a:rPr>
              <a:t>UNICEF</a:t>
            </a:r>
            <a:r>
              <a:rPr lang="en-US" sz="1600" dirty="0"/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1/7 = 14% of runaways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3,290 child victims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US population of minors is 74 million in 2020, according to </a:t>
            </a:r>
            <a:r>
              <a:rPr lang="en-US" sz="1600" dirty="0">
                <a:hlinkClick r:id="rId4"/>
              </a:rPr>
              <a:t>childstats.gov</a:t>
            </a:r>
            <a:endParaRPr lang="en-US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 dirty="0"/>
              <a:t>.00004% </a:t>
            </a:r>
            <a:r>
              <a:rPr lang="en-US" sz="1600" dirty="0"/>
              <a:t>of kids are victims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Even if this were true.... Does it mean we shouldn’t worry about COVID?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Playing on emotions?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r>
              <a:rPr lang="en-US" sz="1600" b="1" dirty="0"/>
              <a:t>Is this meme correct? Wrong? Misleading?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5A97097A-9B67-464F-933E-17F5DA0918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0503" y="499288"/>
            <a:ext cx="4811659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18831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FE48296-158F-476D-BD13-4427E112B670}"/>
              </a:ext>
            </a:extLst>
          </p:cNvPr>
          <p:cNvSpPr txBox="1"/>
          <p:nvPr/>
        </p:nvSpPr>
        <p:spPr>
          <a:xfrm>
            <a:off x="439838" y="358815"/>
            <a:ext cx="113431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Berlin Sans FB Demi" panose="020E0802020502020306" pitchFamily="34" charset="0"/>
              </a:rPr>
              <a:t>COVID v. Trafficking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572679-AF35-4680-81A7-E851E6FD0F7F}"/>
              </a:ext>
            </a:extLst>
          </p:cNvPr>
          <p:cNvSpPr txBox="1"/>
          <p:nvPr/>
        </p:nvSpPr>
        <p:spPr>
          <a:xfrm>
            <a:off x="439838" y="1846739"/>
            <a:ext cx="565616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Was his ring the “largest ever known?”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/>
              <a:t>Epstein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200" dirty="0"/>
              <a:t>2002 – 2005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200" dirty="0"/>
              <a:t>“Dozens” of girls according to </a:t>
            </a:r>
            <a:r>
              <a:rPr lang="en-US" sz="1200" dirty="0">
                <a:hlinkClick r:id="rId2"/>
              </a:rPr>
              <a:t>Time</a:t>
            </a:r>
            <a:endParaRPr lang="en-US" sz="1200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200" dirty="0"/>
              <a:t>Two dozen lawsuits (</a:t>
            </a:r>
            <a:r>
              <a:rPr lang="en-US" sz="1200" dirty="0">
                <a:hlinkClick r:id="rId3"/>
              </a:rPr>
              <a:t>The Cut</a:t>
            </a:r>
            <a:r>
              <a:rPr lang="en-US" sz="1200" dirty="0"/>
              <a:t>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200" dirty="0"/>
              <a:t>Accounts range from “a few dozen to over 100” (</a:t>
            </a:r>
            <a:r>
              <a:rPr lang="en-US" sz="1200" dirty="0">
                <a:hlinkClick r:id="rId4" action="ppaction://hlinkfile"/>
              </a:rPr>
              <a:t>The Cut</a:t>
            </a:r>
            <a:r>
              <a:rPr lang="en-US" sz="1200" dirty="0"/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/>
              <a:t>Sex Trafficking Data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200" dirty="0"/>
              <a:t>Estimated at 1 million kids worldwide (</a:t>
            </a:r>
            <a:r>
              <a:rPr lang="en-US" sz="1200" dirty="0">
                <a:hlinkClick r:id="rId5"/>
              </a:rPr>
              <a:t>The Conversation</a:t>
            </a:r>
            <a:r>
              <a:rPr lang="en-US" sz="1200" dirty="0"/>
              <a:t>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200" dirty="0">
                <a:hlinkClick r:id="rId6"/>
              </a:rPr>
              <a:t>DOJ</a:t>
            </a:r>
            <a:r>
              <a:rPr lang="en-US" sz="1200" dirty="0"/>
              <a:t> reported arrest 8/24 of man accused of trafficking “hundreds” of Thai “women”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200" dirty="0"/>
              <a:t>1/3 of trafficking victims are kids, according to </a:t>
            </a:r>
            <a:r>
              <a:rPr lang="en-US" sz="1200" dirty="0">
                <a:hlinkClick r:id="rId7"/>
              </a:rPr>
              <a:t>UNICEF</a:t>
            </a:r>
            <a:endParaRPr lang="en-US" sz="1200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200" dirty="0">
                <a:hlinkClick r:id="rId8"/>
              </a:rPr>
              <a:t>NBC</a:t>
            </a:r>
            <a:r>
              <a:rPr lang="en-US" sz="1200" dirty="0"/>
              <a:t> reports arrest of 184 people; ring suspected to include up to 70,000 members; 230 victims in 30 countries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Did the media ignore it?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/>
              <a:t>Check Google News – how many stories on it by mainstream media?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/>
              <a:t>Check the mainstream media outlets and search for Epstein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/>
          </a:p>
          <a:p>
            <a:r>
              <a:rPr lang="en-US" sz="1200" b="1" dirty="0"/>
              <a:t>Is this meme correct? Wrong? Misleading?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DCB596FB-1D20-408E-9981-06F27DA464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5646" y="415885"/>
            <a:ext cx="4027382" cy="605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>
            <a:extLst>
              <a:ext uri="{FF2B5EF4-FFF2-40B4-BE49-F238E27FC236}">
                <a16:creationId xmlns:a16="http://schemas.microsoft.com/office/drawing/2014/main" id="{F13C4D1B-FEF0-4A8B-B638-C4C3EA5C02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9934" y="832574"/>
            <a:ext cx="5582912" cy="3117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712E788-8950-4E72-9B3B-CF3740EA477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96000" y="2021611"/>
            <a:ext cx="5432215" cy="3970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317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FE48296-158F-476D-BD13-4427E112B670}"/>
              </a:ext>
            </a:extLst>
          </p:cNvPr>
          <p:cNvSpPr txBox="1"/>
          <p:nvPr/>
        </p:nvSpPr>
        <p:spPr>
          <a:xfrm>
            <a:off x="439838" y="358815"/>
            <a:ext cx="113431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Berlin Sans FB Demi" panose="020E0802020502020306" pitchFamily="34" charset="0"/>
              </a:rPr>
              <a:t>Joke symptoms?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572679-AF35-4680-81A7-E851E6FD0F7F}"/>
              </a:ext>
            </a:extLst>
          </p:cNvPr>
          <p:cNvSpPr txBox="1"/>
          <p:nvPr/>
        </p:nvSpPr>
        <p:spPr>
          <a:xfrm>
            <a:off x="439838" y="1491139"/>
            <a:ext cx="4978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Looks like probably originally intended as a joke... Is it still a joke?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Reverse Google images gives no indication it comes from a real source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Logo looks like a rip off from Texas Health &amp; Human Services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r>
              <a:rPr lang="en-US" sz="1600" b="1" dirty="0"/>
              <a:t>Is it ethical to use an agency logo in a joke?</a:t>
            </a:r>
          </a:p>
        </p:txBody>
      </p:sp>
      <p:pic>
        <p:nvPicPr>
          <p:cNvPr id="5124" name="Picture 4">
            <a:extLst>
              <a:ext uri="{FF2B5EF4-FFF2-40B4-BE49-F238E27FC236}">
                <a16:creationId xmlns:a16="http://schemas.microsoft.com/office/drawing/2014/main" id="{BD157B42-9E16-4E53-A07D-9384B18139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7600" y="377785"/>
            <a:ext cx="4055428" cy="612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Working at Texas Health and Human Services Commission: 2,184 Reviews |  Indeed.com">
            <a:extLst>
              <a:ext uri="{FF2B5EF4-FFF2-40B4-BE49-F238E27FC236}">
                <a16:creationId xmlns:a16="http://schemas.microsoft.com/office/drawing/2014/main" id="{037D2603-5787-4488-8896-AF0A51C092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6142" y="1524000"/>
            <a:ext cx="2394857" cy="2394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4192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hojiVTI">
  <a:themeElements>
    <a:clrScheme name="AnalogousFromRegularSeedLeftStep">
      <a:dk1>
        <a:srgbClr val="000000"/>
      </a:dk1>
      <a:lt1>
        <a:srgbClr val="FFFFFF"/>
      </a:lt1>
      <a:dk2>
        <a:srgbClr val="243B41"/>
      </a:dk2>
      <a:lt2>
        <a:srgbClr val="E8E3E2"/>
      </a:lt2>
      <a:accent1>
        <a:srgbClr val="3AB0CC"/>
      </a:accent1>
      <a:accent2>
        <a:srgbClr val="27B494"/>
      </a:accent2>
      <a:accent3>
        <a:srgbClr val="34B864"/>
      </a:accent3>
      <a:accent4>
        <a:srgbClr val="30B828"/>
      </a:accent4>
      <a:accent5>
        <a:srgbClr val="6FB333"/>
      </a:accent5>
      <a:accent6>
        <a:srgbClr val="9CAA25"/>
      </a:accent6>
      <a:hlink>
        <a:srgbClr val="C56852"/>
      </a:hlink>
      <a:folHlink>
        <a:srgbClr val="828282"/>
      </a:folHlink>
    </a:clrScheme>
    <a:fontScheme name="Custom 7">
      <a:majorFont>
        <a:latin typeface="Meiryo"/>
        <a:ea typeface=""/>
        <a:cs typeface=""/>
      </a:majorFont>
      <a:minorFont>
        <a:latin typeface="Meiryo"/>
        <a:ea typeface=""/>
        <a:cs typeface="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ojiVTI" id="{00D0DDEB-E771-48E5-9E96-0647434F08B1}" vid="{9D22D596-7FD0-4F89-958C-AD79A09491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945</TotalTime>
  <Words>985</Words>
  <Application>Microsoft Office PowerPoint</Application>
  <PresentationFormat>Widescreen</PresentationFormat>
  <Paragraphs>131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Meiryo</vt:lpstr>
      <vt:lpstr>Arial</vt:lpstr>
      <vt:lpstr>Berlin Sans FB Demi</vt:lpstr>
      <vt:lpstr>Corbel</vt:lpstr>
      <vt:lpstr>Google Sans</vt:lpstr>
      <vt:lpstr>ShojiVTI</vt:lpstr>
      <vt:lpstr>Is it Shareworthy?  Becoming a More Sophisticated Social Media User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Infodemic Avoiding COVID Misinformation</dc:title>
  <dc:creator>Lisa Hoover</dc:creator>
  <cp:lastModifiedBy>Lisa Hoover</cp:lastModifiedBy>
  <cp:revision>117</cp:revision>
  <dcterms:created xsi:type="dcterms:W3CDTF">2020-08-26T15:10:45Z</dcterms:created>
  <dcterms:modified xsi:type="dcterms:W3CDTF">2021-11-16T16:02:33Z</dcterms:modified>
</cp:coreProperties>
</file>