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8" r:id="rId9"/>
    <p:sldId id="265" r:id="rId10"/>
    <p:sldId id="266" r:id="rId11"/>
    <p:sldId id="267" r:id="rId12"/>
    <p:sldId id="269" r:id="rId13"/>
    <p:sldId id="270" r:id="rId14"/>
    <p:sldId id="271" r:id="rId15"/>
    <p:sldId id="272" r:id="rId16"/>
    <p:sldId id="264" r:id="rId17"/>
    <p:sldId id="25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84" d="100"/>
          <a:sy n="84" d="100"/>
        </p:scale>
        <p:origin x="462"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33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48A5E0DD-8592-4563-8161-32555384177B}"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200482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174038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944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139050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00567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2891485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475517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35132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104132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5E0DD-8592-4563-8161-32555384177B}"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102836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5E0DD-8592-4563-8161-32555384177B}"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354173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5E0DD-8592-4563-8161-32555384177B}"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80511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5E0DD-8592-4563-8161-32555384177B}"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82131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5E0DD-8592-4563-8161-32555384177B}"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321934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5E0DD-8592-4563-8161-32555384177B}"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156882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5E0DD-8592-4563-8161-32555384177B}"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E9801-F42B-4B6C-BD6E-94A3F826911B}" type="slidenum">
              <a:rPr lang="en-US" smtClean="0"/>
              <a:t>‹#›</a:t>
            </a:fld>
            <a:endParaRPr lang="en-US"/>
          </a:p>
        </p:txBody>
      </p:sp>
    </p:spTree>
    <p:extLst>
      <p:ext uri="{BB962C8B-B14F-4D97-AF65-F5344CB8AC3E}">
        <p14:creationId xmlns:p14="http://schemas.microsoft.com/office/powerpoint/2010/main" val="112441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5E0DD-8592-4563-8161-32555384177B}" type="datetimeFigureOut">
              <a:rPr lang="en-US" smtClean="0"/>
              <a:t>2/1/2021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7CE9801-F42B-4B6C-BD6E-94A3F826911B}" type="slidenum">
              <a:rPr lang="en-US" smtClean="0"/>
              <a:t>‹#›</a:t>
            </a:fld>
            <a:endParaRPr lang="en-US"/>
          </a:p>
        </p:txBody>
      </p:sp>
    </p:spTree>
    <p:extLst>
      <p:ext uri="{BB962C8B-B14F-4D97-AF65-F5344CB8AC3E}">
        <p14:creationId xmlns:p14="http://schemas.microsoft.com/office/powerpoint/2010/main" val="30603556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rbandictionary.com/define.php?term=rat%20hol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8;p23"/>
          <p:cNvPicPr preferRelativeResize="0"/>
          <p:nvPr/>
        </p:nvPicPr>
        <p:blipFill rotWithShape="1">
          <a:blip r:embed="rId2">
            <a:alphaModFix/>
          </a:blip>
          <a:srcRect/>
          <a:stretch/>
        </p:blipFill>
        <p:spPr>
          <a:xfrm>
            <a:off x="222069" y="130430"/>
            <a:ext cx="11770995" cy="6623146"/>
          </a:xfrm>
          <a:prstGeom prst="rect">
            <a:avLst/>
          </a:prstGeom>
          <a:noFill/>
          <a:ln w="28575">
            <a:solidFill>
              <a:schemeClr val="tx1"/>
            </a:solidFill>
          </a:ln>
        </p:spPr>
      </p:pic>
      <p:sp>
        <p:nvSpPr>
          <p:cNvPr id="5" name="Rectangle 4"/>
          <p:cNvSpPr/>
          <p:nvPr/>
        </p:nvSpPr>
        <p:spPr>
          <a:xfrm>
            <a:off x="1878999" y="1938635"/>
            <a:ext cx="8891217" cy="1754326"/>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Becoming a Research Guru:</a:t>
            </a:r>
          </a:p>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Research Project Tips &amp; Tricks</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TextBox 5"/>
          <p:cNvSpPr txBox="1"/>
          <p:nvPr/>
        </p:nvSpPr>
        <p:spPr>
          <a:xfrm>
            <a:off x="731520" y="4777740"/>
            <a:ext cx="3600450" cy="1138773"/>
          </a:xfrm>
          <a:prstGeom prst="rect">
            <a:avLst/>
          </a:prstGeom>
          <a:noFill/>
        </p:spPr>
        <p:txBody>
          <a:bodyPr wrap="square" rtlCol="0">
            <a:spAutoFit/>
          </a:bodyPr>
          <a:lstStyle/>
          <a:p>
            <a:r>
              <a:rPr lang="en-US" sz="3200" dirty="0" smtClean="0"/>
              <a:t>Lisa Hoover</a:t>
            </a:r>
          </a:p>
          <a:p>
            <a:r>
              <a:rPr lang="en-US" dirty="0" smtClean="0"/>
              <a:t>lhoover@clarkson.edu</a:t>
            </a:r>
          </a:p>
          <a:p>
            <a:r>
              <a:rPr lang="en-US" dirty="0" smtClean="0"/>
              <a:t>Calendly.com/</a:t>
            </a:r>
            <a:r>
              <a:rPr lang="en-US" dirty="0" err="1" smtClean="0"/>
              <a:t>lisahoover</a:t>
            </a:r>
            <a:endParaRPr lang="en-US" dirty="0"/>
          </a:p>
        </p:txBody>
      </p:sp>
      <p:pic>
        <p:nvPicPr>
          <p:cNvPr id="7" name="Google Shape;179;p23"/>
          <p:cNvPicPr preferRelativeResize="0"/>
          <p:nvPr/>
        </p:nvPicPr>
        <p:blipFill rotWithShape="1">
          <a:blip r:embed="rId3">
            <a:alphaModFix/>
          </a:blip>
          <a:srcRect l="6312" t="26927" r="7651" b="24309"/>
          <a:stretch/>
        </p:blipFill>
        <p:spPr>
          <a:xfrm>
            <a:off x="2597727" y="441052"/>
            <a:ext cx="2319252" cy="876336"/>
          </a:xfrm>
          <a:prstGeom prst="rect">
            <a:avLst/>
          </a:prstGeom>
          <a:noFill/>
          <a:ln>
            <a:noFill/>
          </a:ln>
        </p:spPr>
      </p:pic>
      <p:sp>
        <p:nvSpPr>
          <p:cNvPr id="8" name="Google Shape;180;p23"/>
          <p:cNvSpPr txBox="1"/>
          <p:nvPr/>
        </p:nvSpPr>
        <p:spPr>
          <a:xfrm>
            <a:off x="8599516" y="4077460"/>
            <a:ext cx="1346661" cy="92333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Sites with Technical Issues</a:t>
            </a:r>
            <a:endParaRPr sz="1800" b="0" i="0" u="none" strike="noStrike" cap="none">
              <a:solidFill>
                <a:schemeClr val="lt1"/>
              </a:solidFill>
              <a:latin typeface="Arial"/>
              <a:ea typeface="Arial"/>
              <a:cs typeface="Arial"/>
              <a:sym typeface="Arial"/>
            </a:endParaRPr>
          </a:p>
        </p:txBody>
      </p:sp>
      <p:sp>
        <p:nvSpPr>
          <p:cNvPr id="9" name="Google Shape;181;p23"/>
          <p:cNvSpPr txBox="1"/>
          <p:nvPr/>
        </p:nvSpPr>
        <p:spPr>
          <a:xfrm>
            <a:off x="9544156" y="5888254"/>
            <a:ext cx="1886989" cy="36933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Arial"/>
                <a:ea typeface="Arial"/>
                <a:cs typeface="Arial"/>
                <a:sym typeface="Arial"/>
              </a:rPr>
              <a:t>The Deep Web</a:t>
            </a:r>
            <a:endParaRPr sz="1800">
              <a:solidFill>
                <a:schemeClr val="lt1"/>
              </a:solidFill>
              <a:latin typeface="Arial"/>
              <a:ea typeface="Arial"/>
              <a:cs typeface="Arial"/>
              <a:sym typeface="Arial"/>
            </a:endParaRPr>
          </a:p>
        </p:txBody>
      </p:sp>
      <p:sp>
        <p:nvSpPr>
          <p:cNvPr id="10" name="Google Shape;182;p23"/>
          <p:cNvSpPr txBox="1"/>
          <p:nvPr/>
        </p:nvSpPr>
        <p:spPr>
          <a:xfrm>
            <a:off x="1215320" y="2082001"/>
            <a:ext cx="1296785" cy="120032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lt1"/>
                </a:solidFill>
                <a:latin typeface="Arial"/>
                <a:ea typeface="Arial"/>
                <a:cs typeface="Arial"/>
                <a:sym typeface="Arial"/>
              </a:rPr>
              <a:t>Sites with pay walls/ subscribed content</a:t>
            </a:r>
            <a:endParaRPr sz="1800" dirty="0">
              <a:solidFill>
                <a:schemeClr val="lt1"/>
              </a:solidFill>
              <a:latin typeface="Arial"/>
              <a:ea typeface="Arial"/>
              <a:cs typeface="Arial"/>
              <a:sym typeface="Arial"/>
            </a:endParaRPr>
          </a:p>
        </p:txBody>
      </p:sp>
      <p:sp>
        <p:nvSpPr>
          <p:cNvPr id="11" name="Google Shape;183;p23"/>
          <p:cNvSpPr txBox="1"/>
          <p:nvPr/>
        </p:nvSpPr>
        <p:spPr>
          <a:xfrm>
            <a:off x="1069848" y="5112084"/>
            <a:ext cx="1587730" cy="120032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Sites web developers don’t want indexed</a:t>
            </a:r>
            <a:endParaRPr sz="1800">
              <a:solidFill>
                <a:schemeClr val="lt1"/>
              </a:solidFill>
              <a:latin typeface="Arial"/>
              <a:ea typeface="Arial"/>
              <a:cs typeface="Arial"/>
              <a:sym typeface="Arial"/>
            </a:endParaRPr>
          </a:p>
        </p:txBody>
      </p:sp>
      <p:sp>
        <p:nvSpPr>
          <p:cNvPr id="12" name="Google Shape;184;p23"/>
          <p:cNvSpPr txBox="1"/>
          <p:nvPr/>
        </p:nvSpPr>
        <p:spPr>
          <a:xfrm>
            <a:off x="9518074" y="2266667"/>
            <a:ext cx="1828800" cy="92333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Sites with no links (or broken links) to them</a:t>
            </a:r>
            <a:endParaRPr sz="1800">
              <a:solidFill>
                <a:schemeClr val="lt1"/>
              </a:solidFill>
              <a:latin typeface="Arial"/>
              <a:ea typeface="Arial"/>
              <a:cs typeface="Arial"/>
              <a:sym typeface="Arial"/>
            </a:endParaRPr>
          </a:p>
        </p:txBody>
      </p:sp>
      <p:sp>
        <p:nvSpPr>
          <p:cNvPr id="13" name="Google Shape;185;p23"/>
          <p:cNvSpPr txBox="1"/>
          <p:nvPr/>
        </p:nvSpPr>
        <p:spPr>
          <a:xfrm>
            <a:off x="2356658" y="3823638"/>
            <a:ext cx="1267692" cy="646331"/>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New Websites</a:t>
            </a:r>
            <a:endParaRPr/>
          </a:p>
        </p:txBody>
      </p:sp>
    </p:spTree>
    <p:extLst>
      <p:ext uri="{BB962C8B-B14F-4D97-AF65-F5344CB8AC3E}">
        <p14:creationId xmlns:p14="http://schemas.microsoft.com/office/powerpoint/2010/main" val="5591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3" y="1695904"/>
            <a:ext cx="10058400" cy="4814620"/>
          </a:xfrm>
          <a:prstGeom prst="rect">
            <a:avLst/>
          </a:prstGeom>
        </p:spPr>
      </p:pic>
      <p:sp>
        <p:nvSpPr>
          <p:cNvPr id="5" name="Oval 4"/>
          <p:cNvSpPr/>
          <p:nvPr/>
        </p:nvSpPr>
        <p:spPr>
          <a:xfrm>
            <a:off x="2099256" y="1442434"/>
            <a:ext cx="6194738" cy="9272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648" y="2623183"/>
            <a:ext cx="10058400" cy="3766754"/>
          </a:xfrm>
          <a:prstGeom prst="rect">
            <a:avLst/>
          </a:prstGeom>
        </p:spPr>
      </p:pic>
      <p:sp>
        <p:nvSpPr>
          <p:cNvPr id="7" name="Down Arrow 6"/>
          <p:cNvSpPr/>
          <p:nvPr/>
        </p:nvSpPr>
        <p:spPr>
          <a:xfrm>
            <a:off x="2839791" y="2502596"/>
            <a:ext cx="1184857" cy="1062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649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4757" b="15743"/>
          <a:stretch/>
        </p:blipFill>
        <p:spPr>
          <a:xfrm>
            <a:off x="495836" y="2846231"/>
            <a:ext cx="8516539" cy="3760631"/>
          </a:xfrm>
          <a:prstGeom prst="rect">
            <a:avLst/>
          </a:prstGeom>
        </p:spPr>
      </p:pic>
      <p:sp>
        <p:nvSpPr>
          <p:cNvPr id="6" name="TextBox 5"/>
          <p:cNvSpPr txBox="1"/>
          <p:nvPr/>
        </p:nvSpPr>
        <p:spPr>
          <a:xfrm>
            <a:off x="347730" y="1519707"/>
            <a:ext cx="3078050" cy="646331"/>
          </a:xfrm>
          <a:prstGeom prst="rect">
            <a:avLst/>
          </a:prstGeom>
          <a:noFill/>
        </p:spPr>
        <p:txBody>
          <a:bodyPr wrap="square" rtlCol="0">
            <a:spAutoFit/>
          </a:bodyPr>
          <a:lstStyle/>
          <a:p>
            <a:r>
              <a:rPr lang="en-US" dirty="0" smtClean="0"/>
              <a:t>“American Civil War” OR “United States Civil War” </a:t>
            </a:r>
            <a:endParaRPr lang="en-US" dirty="0"/>
          </a:p>
        </p:txBody>
      </p:sp>
      <p:sp>
        <p:nvSpPr>
          <p:cNvPr id="7" name="Left Arrow 6"/>
          <p:cNvSpPr/>
          <p:nvPr/>
        </p:nvSpPr>
        <p:spPr>
          <a:xfrm>
            <a:off x="3322750" y="1378040"/>
            <a:ext cx="592428" cy="6053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68958" y="1481070"/>
            <a:ext cx="489397" cy="4507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50006" y="1650884"/>
            <a:ext cx="592428" cy="605307"/>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0608" y="1753914"/>
            <a:ext cx="270457" cy="45076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50006" y="4108360"/>
            <a:ext cx="1210614" cy="61818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2303172" y="4108360"/>
            <a:ext cx="592428" cy="605307"/>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7127" y="5718219"/>
            <a:ext cx="1210614" cy="61818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2290293" y="5718219"/>
            <a:ext cx="592428" cy="605307"/>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51679" y="3346360"/>
            <a:ext cx="489397" cy="4507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64590" y="4185632"/>
            <a:ext cx="489397" cy="4507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5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0D9C2E-88D8-4E88-B259-1A8E3CDBABE6}"/>
              </a:ext>
            </a:extLst>
          </p:cNvPr>
          <p:cNvPicPr>
            <a:picLocks noChangeAspect="1"/>
          </p:cNvPicPr>
          <p:nvPr/>
        </p:nvPicPr>
        <p:blipFill>
          <a:blip r:embed="rId2"/>
          <a:stretch>
            <a:fillRect/>
          </a:stretch>
        </p:blipFill>
        <p:spPr>
          <a:xfrm>
            <a:off x="572249" y="647312"/>
            <a:ext cx="9326277" cy="5563376"/>
          </a:xfrm>
          <a:prstGeom prst="rect">
            <a:avLst/>
          </a:prstGeom>
        </p:spPr>
      </p:pic>
      <p:pic>
        <p:nvPicPr>
          <p:cNvPr id="7" name="Picture 6">
            <a:extLst>
              <a:ext uri="{FF2B5EF4-FFF2-40B4-BE49-F238E27FC236}">
                <a16:creationId xmlns:a16="http://schemas.microsoft.com/office/drawing/2014/main" id="{125FA24A-DA8A-49E3-A00C-08168B9B4BF2}"/>
              </a:ext>
            </a:extLst>
          </p:cNvPr>
          <p:cNvPicPr>
            <a:picLocks noChangeAspect="1"/>
          </p:cNvPicPr>
          <p:nvPr/>
        </p:nvPicPr>
        <p:blipFill>
          <a:blip r:embed="rId3"/>
          <a:stretch>
            <a:fillRect/>
          </a:stretch>
        </p:blipFill>
        <p:spPr>
          <a:xfrm>
            <a:off x="2840019" y="1006449"/>
            <a:ext cx="8971878" cy="4372894"/>
          </a:xfrm>
          <a:prstGeom prst="rect">
            <a:avLst/>
          </a:prstGeom>
        </p:spPr>
      </p:pic>
      <p:sp>
        <p:nvSpPr>
          <p:cNvPr id="8" name="Rectangle 7">
            <a:extLst>
              <a:ext uri="{FF2B5EF4-FFF2-40B4-BE49-F238E27FC236}">
                <a16:creationId xmlns:a16="http://schemas.microsoft.com/office/drawing/2014/main" id="{ED935FBE-96BA-4CB6-85AB-49579B175B3C}"/>
              </a:ext>
            </a:extLst>
          </p:cNvPr>
          <p:cNvSpPr/>
          <p:nvPr/>
        </p:nvSpPr>
        <p:spPr>
          <a:xfrm>
            <a:off x="7272169" y="3012141"/>
            <a:ext cx="1506071" cy="94667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F63A3-83D5-4718-B5E5-39BA19DC3586}"/>
              </a:ext>
            </a:extLst>
          </p:cNvPr>
          <p:cNvPicPr>
            <a:picLocks noChangeAspect="1"/>
          </p:cNvPicPr>
          <p:nvPr/>
        </p:nvPicPr>
        <p:blipFill rotWithShape="1">
          <a:blip r:embed="rId2"/>
          <a:srcRect r="3993" b="55946"/>
          <a:stretch/>
        </p:blipFill>
        <p:spPr>
          <a:xfrm>
            <a:off x="616247" y="79347"/>
            <a:ext cx="6318759" cy="5633953"/>
          </a:xfrm>
          <a:prstGeom prst="rect">
            <a:avLst/>
          </a:prstGeom>
        </p:spPr>
      </p:pic>
      <p:pic>
        <p:nvPicPr>
          <p:cNvPr id="6" name="Picture 5">
            <a:extLst>
              <a:ext uri="{FF2B5EF4-FFF2-40B4-BE49-F238E27FC236}">
                <a16:creationId xmlns:a16="http://schemas.microsoft.com/office/drawing/2014/main" id="{E640BB4C-7DB0-4177-87A1-C8E79C8AA759}"/>
              </a:ext>
            </a:extLst>
          </p:cNvPr>
          <p:cNvPicPr>
            <a:picLocks noChangeAspect="1"/>
          </p:cNvPicPr>
          <p:nvPr/>
        </p:nvPicPr>
        <p:blipFill rotWithShape="1">
          <a:blip r:embed="rId2"/>
          <a:srcRect t="44055"/>
          <a:stretch/>
        </p:blipFill>
        <p:spPr>
          <a:xfrm>
            <a:off x="4771760" y="251469"/>
            <a:ext cx="5846038" cy="6355061"/>
          </a:xfrm>
          <a:prstGeom prst="rect">
            <a:avLst/>
          </a:prstGeom>
        </p:spPr>
      </p:pic>
    </p:spTree>
    <p:extLst>
      <p:ext uri="{BB962C8B-B14F-4D97-AF65-F5344CB8AC3E}">
        <p14:creationId xmlns:p14="http://schemas.microsoft.com/office/powerpoint/2010/main" val="2817036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145380AE-3697-4EE4-89AC-4F74EAA16F12}"/>
              </a:ext>
            </a:extLst>
          </p:cNvPr>
          <p:cNvSpPr>
            <a:spLocks noChangeArrowheads="1"/>
          </p:cNvSpPr>
          <p:nvPr/>
        </p:nvSpPr>
        <p:spPr bwMode="auto">
          <a:xfrm>
            <a:off x="806823" y="185550"/>
            <a:ext cx="7325958"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200" b="0" i="0" u="none" strike="noStrike" cap="none" normalizeH="0" baseline="0" dirty="0">
                <a:ln>
                  <a:noFill/>
                </a:ln>
                <a:solidFill>
                  <a:srgbClr val="FFFFFF"/>
                </a:solidFill>
                <a:effectLst/>
                <a:latin typeface="Century Gothic" panose="020B0502020202020204" pitchFamily="34" charset="0"/>
              </a:rPr>
              <a:t>ZOTERO</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
            </a:r>
            <a:br>
              <a:rPr kumimoji="0" lang="en-US" altLang="en-US" sz="1000" b="0" i="0" u="none" strike="noStrike" cap="none" normalizeH="0" baseline="0" dirty="0">
                <a:ln>
                  <a:noFill/>
                </a:ln>
                <a:solidFill>
                  <a:schemeClr val="tx1"/>
                </a:solidFill>
                <a:effectLst/>
                <a:latin typeface="Arial" panose="020B0604020202020204" pitchFamily="34" charset="0"/>
              </a:rPr>
            </a:b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F"/>
                </a:solidFill>
                <a:effectLst/>
                <a:latin typeface="Century Gothic" panose="020B0502020202020204" pitchFamily="34" charset="0"/>
              </a:rPr>
              <a:t>Zotero is a free tool to help you collect, organize, cite and share your research.</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FFFFFF"/>
                </a:solidFill>
                <a:effectLst/>
                <a:latin typeface="Century Gothic" panose="020B0502020202020204" pitchFamily="34" charset="0"/>
                <a:cs typeface="Arial" panose="020B0604020202020204" pitchFamily="34" charset="0"/>
              </a:rPr>
              <a:t>It helps you save your citation information and track your sources</a:t>
            </a:r>
            <a:endParaRPr kumimoji="0" lang="en-US" altLang="en-US" sz="1800"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FFFFFF"/>
                </a:solidFill>
                <a:effectLst/>
                <a:latin typeface="Century Gothic" panose="020B0502020202020204" pitchFamily="34" charset="0"/>
                <a:cs typeface="Arial" panose="020B0604020202020204" pitchFamily="34" charset="0"/>
              </a:rPr>
              <a:t>It allows you to organize your sources </a:t>
            </a:r>
            <a:endParaRPr kumimoji="0" lang="en-US" altLang="en-US" sz="1800"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FFFFFF"/>
                </a:solidFill>
                <a:effectLst/>
                <a:latin typeface="Century Gothic" panose="020B0502020202020204" pitchFamily="34" charset="0"/>
                <a:cs typeface="Arial" panose="020B0604020202020204" pitchFamily="34" charset="0"/>
              </a:rPr>
              <a:t>It allows you to create in-text and reference list citations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2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6" name="Picture 2">
            <a:extLst>
              <a:ext uri="{FF2B5EF4-FFF2-40B4-BE49-F238E27FC236}">
                <a16:creationId xmlns:a16="http://schemas.microsoft.com/office/drawing/2014/main" id="{47E9C91B-230E-405E-AF73-8E9AAC7F1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922" y="4696717"/>
            <a:ext cx="3860078" cy="18224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Folded Corner 4">
            <a:extLst>
              <a:ext uri="{FF2B5EF4-FFF2-40B4-BE49-F238E27FC236}">
                <a16:creationId xmlns:a16="http://schemas.microsoft.com/office/drawing/2014/main" id="{2E58A4C0-E7F9-4029-80F4-9181AFF29AB7}"/>
              </a:ext>
            </a:extLst>
          </p:cNvPr>
          <p:cNvSpPr/>
          <p:nvPr/>
        </p:nvSpPr>
        <p:spPr>
          <a:xfrm>
            <a:off x="8692179" y="1613647"/>
            <a:ext cx="3087445" cy="321653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3796A9-A6BC-461A-9256-496B822077FA}"/>
              </a:ext>
            </a:extLst>
          </p:cNvPr>
          <p:cNvSpPr txBox="1"/>
          <p:nvPr/>
        </p:nvSpPr>
        <p:spPr>
          <a:xfrm>
            <a:off x="9014909" y="2203680"/>
            <a:ext cx="2764715" cy="2031325"/>
          </a:xfrm>
          <a:prstGeom prst="rect">
            <a:avLst/>
          </a:prstGeom>
          <a:noFill/>
        </p:spPr>
        <p:txBody>
          <a:bodyPr wrap="square" rtlCol="0">
            <a:spAutoFit/>
          </a:bodyPr>
          <a:lstStyle/>
          <a:p>
            <a:r>
              <a:rPr lang="en-US" sz="3600" b="1" dirty="0"/>
              <a:t>Zotero Workshop</a:t>
            </a:r>
          </a:p>
          <a:p>
            <a:endParaRPr lang="en-US" dirty="0"/>
          </a:p>
          <a:p>
            <a:r>
              <a:rPr lang="en-US" dirty="0"/>
              <a:t>Tues, Mar 2 – 5pm</a:t>
            </a:r>
          </a:p>
          <a:p>
            <a:r>
              <a:rPr lang="en-US" dirty="0"/>
              <a:t>Zoom</a:t>
            </a:r>
          </a:p>
        </p:txBody>
      </p:sp>
    </p:spTree>
    <p:extLst>
      <p:ext uri="{BB962C8B-B14F-4D97-AF65-F5344CB8AC3E}">
        <p14:creationId xmlns:p14="http://schemas.microsoft.com/office/powerpoint/2010/main" val="366063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8" y="1268730"/>
            <a:ext cx="12105221" cy="4331969"/>
          </a:xfrm>
          <a:prstGeom prst="rect">
            <a:avLst/>
          </a:prstGeom>
        </p:spPr>
      </p:pic>
    </p:spTree>
    <p:extLst>
      <p:ext uri="{BB962C8B-B14F-4D97-AF65-F5344CB8AC3E}">
        <p14:creationId xmlns:p14="http://schemas.microsoft.com/office/powerpoint/2010/main" val="1684291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3050"/>
            <a:ext cx="12192000" cy="8401050"/>
          </a:xfrm>
          <a:prstGeom prst="rect">
            <a:avLst/>
          </a:prstGeom>
        </p:spPr>
      </p:pic>
      <p:sp>
        <p:nvSpPr>
          <p:cNvPr id="4" name="TextBox 3"/>
          <p:cNvSpPr txBox="1"/>
          <p:nvPr/>
        </p:nvSpPr>
        <p:spPr>
          <a:xfrm>
            <a:off x="8811015" y="4230983"/>
            <a:ext cx="1321889" cy="523220"/>
          </a:xfrm>
          <a:prstGeom prst="rect">
            <a:avLst/>
          </a:prstGeom>
          <a:noFill/>
        </p:spPr>
        <p:txBody>
          <a:bodyPr wrap="square" rtlCol="0">
            <a:spAutoFit/>
          </a:bodyPr>
          <a:lstStyle/>
          <a:p>
            <a:pPr algn="ctr"/>
            <a:r>
              <a:rPr lang="en-US" sz="1400" dirty="0" smtClean="0"/>
              <a:t>Your </a:t>
            </a:r>
          </a:p>
          <a:p>
            <a:pPr algn="ctr"/>
            <a:r>
              <a:rPr lang="en-US" sz="1400" dirty="0" smtClean="0"/>
              <a:t>Librarian</a:t>
            </a:r>
            <a:endParaRPr lang="en-US" sz="1400" dirty="0"/>
          </a:p>
        </p:txBody>
      </p:sp>
      <p:pic>
        <p:nvPicPr>
          <p:cNvPr id="1026" name="Picture 2" descr="Ice, Frozen, Block, Iceberg, Winter, Arctic, Light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01" y="594635"/>
            <a:ext cx="4188453" cy="41595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1965" y="3608405"/>
            <a:ext cx="1590035" cy="159003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905" y="2588964"/>
            <a:ext cx="3978111" cy="4143192"/>
          </a:xfrm>
          <a:prstGeom prst="rect">
            <a:avLst/>
          </a:prstGeom>
        </p:spPr>
      </p:pic>
    </p:spTree>
    <p:extLst>
      <p:ext uri="{BB962C8B-B14F-4D97-AF65-F5344CB8AC3E}">
        <p14:creationId xmlns:p14="http://schemas.microsoft.com/office/powerpoint/2010/main" val="4224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8;p23"/>
          <p:cNvPicPr preferRelativeResize="0"/>
          <p:nvPr/>
        </p:nvPicPr>
        <p:blipFill rotWithShape="1">
          <a:blip r:embed="rId2">
            <a:alphaModFix/>
          </a:blip>
          <a:srcRect/>
          <a:stretch/>
        </p:blipFill>
        <p:spPr>
          <a:xfrm>
            <a:off x="222069" y="130430"/>
            <a:ext cx="11770995" cy="6623146"/>
          </a:xfrm>
          <a:prstGeom prst="rect">
            <a:avLst/>
          </a:prstGeom>
          <a:noFill/>
          <a:ln w="28575">
            <a:solidFill>
              <a:schemeClr val="tx1"/>
            </a:solidFill>
          </a:ln>
        </p:spPr>
      </p:pic>
      <p:sp>
        <p:nvSpPr>
          <p:cNvPr id="6" name="TextBox 5"/>
          <p:cNvSpPr txBox="1"/>
          <p:nvPr/>
        </p:nvSpPr>
        <p:spPr>
          <a:xfrm>
            <a:off x="731520" y="4777740"/>
            <a:ext cx="3600450" cy="1138773"/>
          </a:xfrm>
          <a:prstGeom prst="rect">
            <a:avLst/>
          </a:prstGeom>
          <a:noFill/>
        </p:spPr>
        <p:txBody>
          <a:bodyPr wrap="square" rtlCol="0">
            <a:spAutoFit/>
          </a:bodyPr>
          <a:lstStyle/>
          <a:p>
            <a:r>
              <a:rPr lang="en-US" sz="3200" dirty="0" smtClean="0"/>
              <a:t>Lisa Hoover</a:t>
            </a:r>
          </a:p>
          <a:p>
            <a:r>
              <a:rPr lang="en-US" dirty="0" smtClean="0"/>
              <a:t>lhoover@clarkson.edu</a:t>
            </a:r>
          </a:p>
          <a:p>
            <a:r>
              <a:rPr lang="en-US" dirty="0" smtClean="0"/>
              <a:t>Calendly.com/</a:t>
            </a:r>
            <a:r>
              <a:rPr lang="en-US" dirty="0" err="1" smtClean="0"/>
              <a:t>lisahoover</a:t>
            </a:r>
            <a:endParaRPr lang="en-US" dirty="0"/>
          </a:p>
        </p:txBody>
      </p:sp>
    </p:spTree>
    <p:extLst>
      <p:ext uri="{BB962C8B-B14F-4D97-AF65-F5344CB8AC3E}">
        <p14:creationId xmlns:p14="http://schemas.microsoft.com/office/powerpoint/2010/main" val="352387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0"/>
            <a:ext cx="9486900" cy="6858000"/>
          </a:xfrm>
          <a:prstGeom prst="rect">
            <a:avLst/>
          </a:prstGeom>
        </p:spPr>
      </p:pic>
      <p:sp>
        <p:nvSpPr>
          <p:cNvPr id="5" name="TextBox 4"/>
          <p:cNvSpPr txBox="1"/>
          <p:nvPr/>
        </p:nvSpPr>
        <p:spPr>
          <a:xfrm>
            <a:off x="1524000" y="4495801"/>
            <a:ext cx="4953000" cy="646331"/>
          </a:xfrm>
          <a:prstGeom prst="rect">
            <a:avLst/>
          </a:prstGeom>
          <a:noFill/>
        </p:spPr>
        <p:txBody>
          <a:bodyPr wrap="square" rtlCol="0">
            <a:spAutoFit/>
          </a:bodyPr>
          <a:lstStyle/>
          <a:p>
            <a:r>
              <a:rPr lang="en-US" dirty="0"/>
              <a:t>Source: https://technology.ie/an-internet-minute/</a:t>
            </a:r>
          </a:p>
        </p:txBody>
      </p:sp>
      <p:sp>
        <p:nvSpPr>
          <p:cNvPr id="6" name="Oval 5"/>
          <p:cNvSpPr/>
          <p:nvPr/>
        </p:nvSpPr>
        <p:spPr>
          <a:xfrm>
            <a:off x="2667000" y="3733800"/>
            <a:ext cx="14478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20953334">
            <a:off x="2192213" y="2029524"/>
            <a:ext cx="3048000" cy="914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4680466"/>
            <a:ext cx="1676400" cy="111073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539279" y="5638800"/>
            <a:ext cx="4300171" cy="1110734"/>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3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4"/>
            <a:ext cx="12192000" cy="1569660"/>
          </a:xfrm>
          <a:prstGeom prst="rect">
            <a:avLst/>
          </a:prstGeom>
          <a:noFill/>
        </p:spPr>
        <p:txBody>
          <a:bodyPr wrap="square" lIns="91440" tIns="45720" rIns="91440" bIns="45720">
            <a:spAutoFit/>
          </a:bodyPr>
          <a:lstStyle/>
          <a:p>
            <a:pPr algn="ctr"/>
            <a:r>
              <a:rPr lang="en-US" sz="9600" b="1" cap="none" spc="0" dirty="0" smtClean="0">
                <a:ln w="13462">
                  <a:solidFill>
                    <a:schemeClr val="bg1"/>
                  </a:solidFill>
                  <a:prstDash val="solid"/>
                </a:ln>
                <a:effectLst>
                  <a:outerShdw dist="38100" dir="2700000" algn="bl" rotWithShape="0">
                    <a:schemeClr val="accent5"/>
                  </a:outerShdw>
                </a:effectLst>
              </a:rPr>
              <a:t>So Where Do I Start?</a:t>
            </a:r>
            <a:endParaRPr lang="en-US" sz="6600" b="1" cap="none" spc="0" dirty="0">
              <a:ln w="13462">
                <a:solidFill>
                  <a:schemeClr val="bg1"/>
                </a:solidFill>
                <a:prstDash val="solid"/>
              </a:ln>
              <a:effectLst>
                <a:outerShdw dist="38100" dir="2700000" algn="bl" rotWithShape="0">
                  <a:schemeClr val="accent5"/>
                </a:outerShdw>
              </a:effectLst>
            </a:endParaRPr>
          </a:p>
        </p:txBody>
      </p:sp>
      <p:sp>
        <p:nvSpPr>
          <p:cNvPr id="5" name="TextBox 4"/>
          <p:cNvSpPr txBox="1"/>
          <p:nvPr/>
        </p:nvSpPr>
        <p:spPr>
          <a:xfrm>
            <a:off x="979714" y="1569924"/>
            <a:ext cx="10232571" cy="5170646"/>
          </a:xfrm>
          <a:prstGeom prst="rect">
            <a:avLst/>
          </a:prstGeom>
          <a:noFill/>
        </p:spPr>
        <p:txBody>
          <a:bodyPr wrap="square" rtlCol="0">
            <a:spAutoFit/>
          </a:bodyPr>
          <a:lstStyle/>
          <a:p>
            <a:r>
              <a:rPr lang="en-US" sz="4400" dirty="0" smtClean="0"/>
              <a:t>Types of Sources: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Encyclopedias &amp; Reference Materials </a:t>
            </a:r>
          </a:p>
          <a:p>
            <a:pPr marL="285750" indent="-285750">
              <a:buFont typeface="Arial" panose="020B0604020202020204" pitchFamily="34" charset="0"/>
              <a:buChar char="•"/>
            </a:pPr>
            <a:r>
              <a:rPr lang="en-US" dirty="0" smtClean="0"/>
              <a:t>Books</a:t>
            </a:r>
          </a:p>
          <a:p>
            <a:pPr marL="285750" indent="-285750">
              <a:buFont typeface="Arial" panose="020B0604020202020204" pitchFamily="34" charset="0"/>
              <a:buChar char="•"/>
            </a:pPr>
            <a:r>
              <a:rPr lang="en-US" dirty="0" smtClean="0"/>
              <a:t>Journal Articles</a:t>
            </a:r>
          </a:p>
          <a:p>
            <a:pPr marL="285750" indent="-285750">
              <a:buFont typeface="Arial" panose="020B0604020202020204" pitchFamily="34" charset="0"/>
              <a:buChar char="•"/>
            </a:pPr>
            <a:endParaRPr lang="en-US" dirty="0"/>
          </a:p>
          <a:p>
            <a:r>
              <a:rPr lang="en-US" sz="4400" dirty="0" smtClean="0"/>
              <a:t>Also…</a:t>
            </a:r>
          </a:p>
          <a:p>
            <a:pPr marL="285750" indent="-285750">
              <a:buFont typeface="Arial" panose="020B0604020202020204" pitchFamily="34" charset="0"/>
              <a:buChar char="•"/>
            </a:pPr>
            <a:r>
              <a:rPr lang="en-US" dirty="0" smtClean="0"/>
              <a:t>Primary Sources</a:t>
            </a:r>
          </a:p>
          <a:p>
            <a:pPr marL="285750" indent="-285750">
              <a:buFont typeface="Arial" panose="020B0604020202020204" pitchFamily="34" charset="0"/>
              <a:buChar char="•"/>
            </a:pPr>
            <a:r>
              <a:rPr lang="en-US" dirty="0" smtClean="0"/>
              <a:t>Secondary Sources </a:t>
            </a:r>
          </a:p>
          <a:p>
            <a:pPr marL="285750" indent="-285750">
              <a:buFont typeface="Arial" panose="020B0604020202020204" pitchFamily="34" charset="0"/>
              <a:buChar char="•"/>
            </a:pPr>
            <a:endParaRPr lang="en-US" dirty="0"/>
          </a:p>
          <a:p>
            <a:r>
              <a:rPr lang="en-US" sz="4400" dirty="0"/>
              <a:t>Also…</a:t>
            </a:r>
          </a:p>
          <a:p>
            <a:pPr marL="285750" indent="-285750">
              <a:buFont typeface="Arial" panose="020B0604020202020204" pitchFamily="34" charset="0"/>
              <a:buChar char="•"/>
            </a:pPr>
            <a:r>
              <a:rPr lang="en-US" dirty="0" smtClean="0"/>
              <a:t>Peer Reviewed &amp; Scholarly Sources</a:t>
            </a:r>
          </a:p>
          <a:p>
            <a:pPr marL="285750" indent="-285750">
              <a:buFont typeface="Arial" panose="020B0604020202020204" pitchFamily="34" charset="0"/>
              <a:buChar char="•"/>
            </a:pPr>
            <a:r>
              <a:rPr lang="en-US" dirty="0" smtClean="0"/>
              <a:t>Popular Materials</a:t>
            </a:r>
            <a:endParaRPr lang="en-US" dirty="0"/>
          </a:p>
          <a:p>
            <a:pPr marL="285750" indent="-285750">
              <a:buFont typeface="Arial" panose="020B0604020202020204" pitchFamily="34" charset="0"/>
              <a:buChar char="•"/>
            </a:pPr>
            <a:endParaRPr lang="en-US" dirty="0" smtClean="0"/>
          </a:p>
        </p:txBody>
      </p:sp>
      <p:sp>
        <p:nvSpPr>
          <p:cNvPr id="2" name="Left Arrow 1"/>
          <p:cNvSpPr/>
          <p:nvPr/>
        </p:nvSpPr>
        <p:spPr>
          <a:xfrm>
            <a:off x="3238557" y="3039415"/>
            <a:ext cx="1661375" cy="4765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03064" y="2923505"/>
            <a:ext cx="3309871" cy="923330"/>
          </a:xfrm>
          <a:prstGeom prst="rect">
            <a:avLst/>
          </a:prstGeom>
          <a:noFill/>
        </p:spPr>
        <p:txBody>
          <a:bodyPr wrap="square" rtlCol="0">
            <a:spAutoFit/>
          </a:bodyPr>
          <a:lstStyle/>
          <a:p>
            <a:r>
              <a:rPr lang="en-US" dirty="0" smtClean="0"/>
              <a:t>What’s the difference between a journal and a journal article?</a:t>
            </a:r>
            <a:endParaRPr lang="en-US" dirty="0"/>
          </a:p>
        </p:txBody>
      </p:sp>
      <p:sp>
        <p:nvSpPr>
          <p:cNvPr id="7" name="Left Arrow 6"/>
          <p:cNvSpPr/>
          <p:nvPr/>
        </p:nvSpPr>
        <p:spPr>
          <a:xfrm>
            <a:off x="5464456" y="5728953"/>
            <a:ext cx="1661375" cy="4765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28963" y="5613043"/>
            <a:ext cx="3309871" cy="646331"/>
          </a:xfrm>
          <a:prstGeom prst="rect">
            <a:avLst/>
          </a:prstGeom>
          <a:noFill/>
        </p:spPr>
        <p:txBody>
          <a:bodyPr wrap="square" rtlCol="0">
            <a:spAutoFit/>
          </a:bodyPr>
          <a:lstStyle/>
          <a:p>
            <a:r>
              <a:rPr lang="en-US" dirty="0" smtClean="0"/>
              <a:t>What does “scholarly” mean? </a:t>
            </a:r>
            <a:endParaRPr lang="en-US" dirty="0"/>
          </a:p>
        </p:txBody>
      </p:sp>
    </p:spTree>
    <p:extLst>
      <p:ext uri="{BB962C8B-B14F-4D97-AF65-F5344CB8AC3E}">
        <p14:creationId xmlns:p14="http://schemas.microsoft.com/office/powerpoint/2010/main" val="10399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1000"/>
                                        <p:tgtEl>
                                          <p:spTgt spid="5">
                                            <p:txEl>
                                              <p:pRg st="7" end="7"/>
                                            </p:txEl>
                                          </p:spTgt>
                                        </p:tgtEl>
                                      </p:cBhvr>
                                    </p:animEffect>
                                    <p:anim calcmode="lin" valueType="num">
                                      <p:cBhvr>
                                        <p:cTn id="1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1000"/>
                                        <p:tgtEl>
                                          <p:spTgt spid="5">
                                            <p:txEl>
                                              <p:pRg st="8" end="8"/>
                                            </p:txEl>
                                          </p:spTgt>
                                        </p:tgtEl>
                                      </p:cBhvr>
                                    </p:animEffect>
                                    <p:anim calcmode="lin" valueType="num">
                                      <p:cBhvr>
                                        <p:cTn id="1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Effect transition="in" filter="fade">
                                      <p:cBhvr>
                                        <p:cTn id="24" dur="1000"/>
                                        <p:tgtEl>
                                          <p:spTgt spid="5">
                                            <p:txEl>
                                              <p:pRg st="10" end="10"/>
                                            </p:txEl>
                                          </p:spTgt>
                                        </p:tgtEl>
                                      </p:cBhvr>
                                    </p:animEffect>
                                    <p:anim calcmode="lin" valueType="num">
                                      <p:cBhvr>
                                        <p:cTn id="25"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animEffect transition="in" filter="fade">
                                      <p:cBhvr>
                                        <p:cTn id="29" dur="1000"/>
                                        <p:tgtEl>
                                          <p:spTgt spid="5">
                                            <p:txEl>
                                              <p:pRg st="11" end="11"/>
                                            </p:txEl>
                                          </p:spTgt>
                                        </p:tgtEl>
                                      </p:cBhvr>
                                    </p:animEffect>
                                    <p:anim calcmode="lin" valueType="num">
                                      <p:cBhvr>
                                        <p:cTn id="30"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animEffect transition="in" filter="fade">
                                      <p:cBhvr>
                                        <p:cTn id="34" dur="1000"/>
                                        <p:tgtEl>
                                          <p:spTgt spid="5">
                                            <p:txEl>
                                              <p:pRg st="12" end="12"/>
                                            </p:txEl>
                                          </p:spTgt>
                                        </p:tgtEl>
                                      </p:cBhvr>
                                    </p:animEffect>
                                    <p:anim calcmode="lin" valueType="num">
                                      <p:cBhvr>
                                        <p:cTn id="35"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3121"/>
            <a:ext cx="12192000" cy="1569660"/>
          </a:xfrm>
          <a:prstGeom prst="rect">
            <a:avLst/>
          </a:prstGeom>
          <a:noFill/>
        </p:spPr>
        <p:txBody>
          <a:bodyPr wrap="square" lIns="91440" tIns="45720" rIns="91440" bIns="45720">
            <a:spAutoFit/>
          </a:bodyPr>
          <a:lstStyle/>
          <a:p>
            <a:pPr algn="ctr"/>
            <a:r>
              <a:rPr lang="en-US" sz="9600" b="1" cap="none" spc="0" dirty="0" smtClean="0">
                <a:ln w="13462">
                  <a:solidFill>
                    <a:schemeClr val="bg1"/>
                  </a:solidFill>
                  <a:prstDash val="solid"/>
                </a:ln>
                <a:effectLst>
                  <a:outerShdw dist="38100" dir="2700000" algn="bl" rotWithShape="0">
                    <a:schemeClr val="accent5"/>
                  </a:outerShdw>
                </a:effectLst>
              </a:rPr>
              <a:t>What’s My Topic?</a:t>
            </a:r>
            <a:endParaRPr lang="en-US" sz="6600" b="1" cap="none" spc="0" dirty="0">
              <a:ln w="13462">
                <a:solidFill>
                  <a:schemeClr val="bg1"/>
                </a:solidFill>
                <a:prstDash val="solid"/>
              </a:ln>
              <a:effectLst>
                <a:outerShdw dist="38100" dir="2700000" algn="bl" rotWithShape="0">
                  <a:schemeClr val="accent5"/>
                </a:outerShdw>
              </a:effectLst>
            </a:endParaRPr>
          </a:p>
        </p:txBody>
      </p:sp>
      <p:sp>
        <p:nvSpPr>
          <p:cNvPr id="5" name="TextBox 4"/>
          <p:cNvSpPr txBox="1"/>
          <p:nvPr/>
        </p:nvSpPr>
        <p:spPr>
          <a:xfrm>
            <a:off x="551543" y="2333322"/>
            <a:ext cx="5428344"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Start with a broad topic and consult reference materials like encyclopedias to get a general understanding of the issue</a:t>
            </a:r>
          </a:p>
          <a:p>
            <a:pPr marL="285750" indent="-285750">
              <a:buFont typeface="Arial" panose="020B0604020202020204" pitchFamily="34" charset="0"/>
              <a:buChar char="•"/>
            </a:pPr>
            <a:r>
              <a:rPr lang="en-US" sz="2400" dirty="0" smtClean="0"/>
              <a:t>Consider the </a:t>
            </a:r>
            <a:r>
              <a:rPr lang="en-US" sz="2400" b="1" u="sng" dirty="0" smtClean="0"/>
              <a:t>specific question</a:t>
            </a:r>
            <a:r>
              <a:rPr lang="en-US" sz="2400" b="1" dirty="0" smtClean="0"/>
              <a:t> </a:t>
            </a:r>
            <a:r>
              <a:rPr lang="en-US" sz="2400" dirty="0" smtClean="0"/>
              <a:t>you want to answer</a:t>
            </a:r>
          </a:p>
          <a:p>
            <a:pPr marL="285750" indent="-285750">
              <a:buFont typeface="Arial" panose="020B0604020202020204" pitchFamily="34" charset="0"/>
              <a:buChar char="•"/>
            </a:pPr>
            <a:r>
              <a:rPr lang="en-US" sz="2400" dirty="0" smtClean="0"/>
              <a:t>Think about your search terms</a:t>
            </a:r>
          </a:p>
          <a:p>
            <a:pPr marL="742950" lvl="1" indent="-285750">
              <a:buFont typeface="Arial" panose="020B0604020202020204" pitchFamily="34" charset="0"/>
              <a:buChar char="•"/>
            </a:pPr>
            <a:r>
              <a:rPr lang="en-US" sz="2400" dirty="0" smtClean="0"/>
              <a:t>Synonyms</a:t>
            </a:r>
          </a:p>
          <a:p>
            <a:pPr marL="742950" lvl="1" indent="-285750">
              <a:buFont typeface="Arial" panose="020B0604020202020204" pitchFamily="34" charset="0"/>
              <a:buChar char="•"/>
            </a:pPr>
            <a:r>
              <a:rPr lang="en-US" sz="2400" dirty="0" smtClean="0"/>
              <a:t>Related concepts </a:t>
            </a: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431" y="2047741"/>
            <a:ext cx="4532492" cy="4709083"/>
          </a:xfrm>
          <a:prstGeom prst="rect">
            <a:avLst/>
          </a:prstGeom>
        </p:spPr>
      </p:pic>
      <p:cxnSp>
        <p:nvCxnSpPr>
          <p:cNvPr id="6" name="Straight Arrow Connector 5"/>
          <p:cNvCxnSpPr/>
          <p:nvPr/>
        </p:nvCxnSpPr>
        <p:spPr>
          <a:xfrm>
            <a:off x="7122017" y="2228045"/>
            <a:ext cx="1429555" cy="142955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834907" y="2333322"/>
            <a:ext cx="1197735" cy="136291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786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27998"/>
          </a:xfrm>
          <a:prstGeom prst="rect">
            <a:avLst/>
          </a:prstGeom>
        </p:spPr>
      </p:pic>
      <p:sp>
        <p:nvSpPr>
          <p:cNvPr id="5" name="TextBox 4"/>
          <p:cNvSpPr txBox="1"/>
          <p:nvPr/>
        </p:nvSpPr>
        <p:spPr>
          <a:xfrm>
            <a:off x="1188863" y="6295482"/>
            <a:ext cx="10352204" cy="369332"/>
          </a:xfrm>
          <a:prstGeom prst="rect">
            <a:avLst/>
          </a:prstGeom>
          <a:noFill/>
        </p:spPr>
        <p:txBody>
          <a:bodyPr wrap="square" rtlCol="0">
            <a:spAutoFit/>
          </a:bodyPr>
          <a:lstStyle/>
          <a:p>
            <a:pPr algn="ctr"/>
            <a:r>
              <a:rPr lang="en-US" dirty="0" smtClean="0">
                <a:solidFill>
                  <a:srgbClr val="FFFF00"/>
                </a:solidFill>
              </a:rPr>
              <a:t>Broad Topic</a:t>
            </a:r>
            <a:endParaRPr lang="en-US" dirty="0">
              <a:solidFill>
                <a:srgbClr val="FFFF00"/>
              </a:solidFill>
            </a:endParaRPr>
          </a:p>
        </p:txBody>
      </p:sp>
      <p:sp>
        <p:nvSpPr>
          <p:cNvPr id="6" name="TextBox 5"/>
          <p:cNvSpPr txBox="1"/>
          <p:nvPr/>
        </p:nvSpPr>
        <p:spPr>
          <a:xfrm>
            <a:off x="1536437" y="4344944"/>
            <a:ext cx="10352204" cy="646331"/>
          </a:xfrm>
          <a:prstGeom prst="rect">
            <a:avLst/>
          </a:prstGeom>
          <a:noFill/>
        </p:spPr>
        <p:txBody>
          <a:bodyPr wrap="square" rtlCol="0">
            <a:spAutoFit/>
          </a:bodyPr>
          <a:lstStyle/>
          <a:p>
            <a:pPr algn="ctr"/>
            <a:r>
              <a:rPr lang="en-US" dirty="0" smtClean="0">
                <a:solidFill>
                  <a:srgbClr val="FFFF00"/>
                </a:solidFill>
              </a:rPr>
              <a:t>Specific</a:t>
            </a:r>
          </a:p>
          <a:p>
            <a:pPr algn="ctr"/>
            <a:r>
              <a:rPr lang="en-US" dirty="0" smtClean="0">
                <a:solidFill>
                  <a:srgbClr val="FFFF00"/>
                </a:solidFill>
              </a:rPr>
              <a:t>Question</a:t>
            </a:r>
            <a:endParaRPr lang="en-US" dirty="0">
              <a:solidFill>
                <a:srgbClr val="FFFF00"/>
              </a:solidFill>
            </a:endParaRPr>
          </a:p>
        </p:txBody>
      </p:sp>
      <p:cxnSp>
        <p:nvCxnSpPr>
          <p:cNvPr id="7" name="Straight Arrow Connector 6"/>
          <p:cNvCxnSpPr/>
          <p:nvPr/>
        </p:nvCxnSpPr>
        <p:spPr>
          <a:xfrm flipV="1">
            <a:off x="6194738" y="4991275"/>
            <a:ext cx="412124" cy="11390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849414" y="2519888"/>
            <a:ext cx="568817" cy="17424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42129" y="1985416"/>
            <a:ext cx="10352204" cy="369332"/>
          </a:xfrm>
          <a:prstGeom prst="rect">
            <a:avLst/>
          </a:prstGeom>
          <a:noFill/>
        </p:spPr>
        <p:txBody>
          <a:bodyPr wrap="square" rtlCol="0">
            <a:spAutoFit/>
          </a:bodyPr>
          <a:lstStyle/>
          <a:p>
            <a:pPr algn="ctr"/>
            <a:r>
              <a:rPr lang="en-US" dirty="0" smtClean="0">
                <a:solidFill>
                  <a:srgbClr val="FFFF00"/>
                </a:solidFill>
              </a:rPr>
              <a:t>Thesis &amp; Final Paper</a:t>
            </a:r>
            <a:endParaRPr lang="en-US" dirty="0">
              <a:solidFill>
                <a:srgbClr val="FFFF00"/>
              </a:solidFill>
            </a:endParaRPr>
          </a:p>
        </p:txBody>
      </p:sp>
    </p:spTree>
    <p:extLst>
      <p:ext uri="{BB962C8B-B14F-4D97-AF65-F5344CB8AC3E}">
        <p14:creationId xmlns:p14="http://schemas.microsoft.com/office/powerpoint/2010/main" val="350812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127998"/>
          </a:xfrm>
          <a:prstGeom prst="rect">
            <a:avLst/>
          </a:prstGeom>
        </p:spPr>
      </p:pic>
      <p:sp>
        <p:nvSpPr>
          <p:cNvPr id="5" name="TextBox 4"/>
          <p:cNvSpPr txBox="1"/>
          <p:nvPr/>
        </p:nvSpPr>
        <p:spPr>
          <a:xfrm>
            <a:off x="1188863" y="6295482"/>
            <a:ext cx="10352204" cy="369332"/>
          </a:xfrm>
          <a:prstGeom prst="rect">
            <a:avLst/>
          </a:prstGeom>
          <a:noFill/>
        </p:spPr>
        <p:txBody>
          <a:bodyPr wrap="square" rtlCol="0">
            <a:spAutoFit/>
          </a:bodyPr>
          <a:lstStyle/>
          <a:p>
            <a:pPr algn="ctr"/>
            <a:r>
              <a:rPr lang="en-US" dirty="0" smtClean="0">
                <a:solidFill>
                  <a:srgbClr val="FFFF00"/>
                </a:solidFill>
              </a:rPr>
              <a:t>Broad Topic</a:t>
            </a:r>
            <a:endParaRPr lang="en-US" dirty="0">
              <a:solidFill>
                <a:srgbClr val="FFFF00"/>
              </a:solidFill>
            </a:endParaRPr>
          </a:p>
        </p:txBody>
      </p:sp>
      <p:sp>
        <p:nvSpPr>
          <p:cNvPr id="6" name="TextBox 5"/>
          <p:cNvSpPr txBox="1"/>
          <p:nvPr/>
        </p:nvSpPr>
        <p:spPr>
          <a:xfrm>
            <a:off x="1536437" y="4344944"/>
            <a:ext cx="10352204" cy="646331"/>
          </a:xfrm>
          <a:prstGeom prst="rect">
            <a:avLst/>
          </a:prstGeom>
          <a:noFill/>
        </p:spPr>
        <p:txBody>
          <a:bodyPr wrap="square" rtlCol="0">
            <a:spAutoFit/>
          </a:bodyPr>
          <a:lstStyle/>
          <a:p>
            <a:pPr algn="ctr"/>
            <a:r>
              <a:rPr lang="en-US" dirty="0" smtClean="0">
                <a:solidFill>
                  <a:srgbClr val="FFFF00"/>
                </a:solidFill>
              </a:rPr>
              <a:t>Specific</a:t>
            </a:r>
          </a:p>
          <a:p>
            <a:pPr algn="ctr"/>
            <a:r>
              <a:rPr lang="en-US" dirty="0" smtClean="0">
                <a:solidFill>
                  <a:srgbClr val="FFFF00"/>
                </a:solidFill>
              </a:rPr>
              <a:t>Question</a:t>
            </a:r>
            <a:endParaRPr lang="en-US" dirty="0">
              <a:solidFill>
                <a:srgbClr val="FFFF00"/>
              </a:solidFill>
            </a:endParaRPr>
          </a:p>
        </p:txBody>
      </p:sp>
      <p:cxnSp>
        <p:nvCxnSpPr>
          <p:cNvPr id="7" name="Straight Arrow Connector 6"/>
          <p:cNvCxnSpPr/>
          <p:nvPr/>
        </p:nvCxnSpPr>
        <p:spPr>
          <a:xfrm flipV="1">
            <a:off x="6194738" y="5782614"/>
            <a:ext cx="1223493" cy="3477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706377" y="2459690"/>
            <a:ext cx="1711854" cy="3857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10656" y="1627079"/>
            <a:ext cx="10352204" cy="707886"/>
          </a:xfrm>
          <a:prstGeom prst="rect">
            <a:avLst/>
          </a:prstGeom>
          <a:noFill/>
        </p:spPr>
        <p:txBody>
          <a:bodyPr wrap="square" rtlCol="0">
            <a:spAutoFit/>
          </a:bodyPr>
          <a:lstStyle/>
          <a:p>
            <a:pPr algn="ctr"/>
            <a:r>
              <a:rPr lang="en-US" sz="4000" dirty="0" smtClean="0">
                <a:solidFill>
                  <a:srgbClr val="FFFF00"/>
                </a:solidFill>
              </a:rPr>
              <a:t>Thesis &amp; Final Paper</a:t>
            </a:r>
            <a:endParaRPr lang="en-US" sz="4000" dirty="0">
              <a:solidFill>
                <a:srgbClr val="FFFF00"/>
              </a:solidFill>
            </a:endParaRPr>
          </a:p>
        </p:txBody>
      </p:sp>
      <p:sp>
        <p:nvSpPr>
          <p:cNvPr id="9" name="TextBox 8"/>
          <p:cNvSpPr txBox="1"/>
          <p:nvPr/>
        </p:nvSpPr>
        <p:spPr>
          <a:xfrm>
            <a:off x="2950966" y="5399701"/>
            <a:ext cx="10352204" cy="646331"/>
          </a:xfrm>
          <a:prstGeom prst="rect">
            <a:avLst/>
          </a:prstGeom>
          <a:noFill/>
        </p:spPr>
        <p:txBody>
          <a:bodyPr wrap="square" rtlCol="0">
            <a:spAutoFit/>
          </a:bodyPr>
          <a:lstStyle/>
          <a:p>
            <a:pPr algn="ctr"/>
            <a:r>
              <a:rPr lang="en-US" dirty="0" smtClean="0">
                <a:solidFill>
                  <a:srgbClr val="FFFF00"/>
                </a:solidFill>
              </a:rPr>
              <a:t>First </a:t>
            </a:r>
          </a:p>
          <a:p>
            <a:pPr algn="ctr"/>
            <a:r>
              <a:rPr lang="en-US" dirty="0" smtClean="0">
                <a:solidFill>
                  <a:srgbClr val="FFFF00"/>
                </a:solidFill>
              </a:rPr>
              <a:t>Search</a:t>
            </a:r>
            <a:endParaRPr lang="en-US" dirty="0">
              <a:solidFill>
                <a:srgbClr val="FFFF00"/>
              </a:solidFill>
            </a:endParaRPr>
          </a:p>
        </p:txBody>
      </p:sp>
      <p:cxnSp>
        <p:nvCxnSpPr>
          <p:cNvPr id="10" name="Straight Arrow Connector 9"/>
          <p:cNvCxnSpPr/>
          <p:nvPr/>
        </p:nvCxnSpPr>
        <p:spPr>
          <a:xfrm flipH="1" flipV="1">
            <a:off x="6849414" y="4991275"/>
            <a:ext cx="874689" cy="5480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48001" y="3658955"/>
            <a:ext cx="10352204" cy="646331"/>
          </a:xfrm>
          <a:prstGeom prst="rect">
            <a:avLst/>
          </a:prstGeom>
          <a:noFill/>
        </p:spPr>
        <p:txBody>
          <a:bodyPr wrap="square" rtlCol="0">
            <a:spAutoFit/>
          </a:bodyPr>
          <a:lstStyle/>
          <a:p>
            <a:pPr algn="ctr"/>
            <a:r>
              <a:rPr lang="en-US" dirty="0" smtClean="0">
                <a:solidFill>
                  <a:srgbClr val="FFFF00"/>
                </a:solidFill>
              </a:rPr>
              <a:t>Second </a:t>
            </a:r>
            <a:br>
              <a:rPr lang="en-US" dirty="0" smtClean="0">
                <a:solidFill>
                  <a:srgbClr val="FFFF00"/>
                </a:solidFill>
              </a:rPr>
            </a:br>
            <a:r>
              <a:rPr lang="en-US" dirty="0" smtClean="0">
                <a:solidFill>
                  <a:srgbClr val="FFFF00"/>
                </a:solidFill>
              </a:rPr>
              <a:t>Search</a:t>
            </a:r>
            <a:endParaRPr lang="en-US" dirty="0">
              <a:solidFill>
                <a:srgbClr val="FFFF00"/>
              </a:solidFill>
            </a:endParaRPr>
          </a:p>
        </p:txBody>
      </p:sp>
      <p:cxnSp>
        <p:nvCxnSpPr>
          <p:cNvPr id="14" name="Straight Arrow Connector 13"/>
          <p:cNvCxnSpPr/>
          <p:nvPr/>
        </p:nvCxnSpPr>
        <p:spPr>
          <a:xfrm flipH="1" flipV="1">
            <a:off x="5962918" y="3329179"/>
            <a:ext cx="1186966" cy="6745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1503" y="2901150"/>
            <a:ext cx="10352204" cy="646331"/>
          </a:xfrm>
          <a:prstGeom prst="rect">
            <a:avLst/>
          </a:prstGeom>
          <a:noFill/>
        </p:spPr>
        <p:txBody>
          <a:bodyPr wrap="square" rtlCol="0">
            <a:spAutoFit/>
          </a:bodyPr>
          <a:lstStyle/>
          <a:p>
            <a:pPr algn="ctr"/>
            <a:r>
              <a:rPr lang="en-US" dirty="0" smtClean="0">
                <a:solidFill>
                  <a:srgbClr val="FFFF00"/>
                </a:solidFill>
              </a:rPr>
              <a:t>Third Search </a:t>
            </a:r>
            <a:br>
              <a:rPr lang="en-US" dirty="0" smtClean="0">
                <a:solidFill>
                  <a:srgbClr val="FFFF00"/>
                </a:solidFill>
              </a:rPr>
            </a:br>
            <a:r>
              <a:rPr lang="en-US" dirty="0" smtClean="0">
                <a:solidFill>
                  <a:srgbClr val="FFFF00"/>
                </a:solidFill>
              </a:rPr>
              <a:t>Search</a:t>
            </a:r>
            <a:endParaRPr lang="en-US" dirty="0">
              <a:solidFill>
                <a:srgbClr val="FFFF00"/>
              </a:solidFill>
            </a:endParaRPr>
          </a:p>
        </p:txBody>
      </p:sp>
      <p:cxnSp>
        <p:nvCxnSpPr>
          <p:cNvPr id="17" name="Straight Arrow Connector 16"/>
          <p:cNvCxnSpPr/>
          <p:nvPr/>
        </p:nvCxnSpPr>
        <p:spPr>
          <a:xfrm flipV="1">
            <a:off x="7260934" y="4335634"/>
            <a:ext cx="463169" cy="3767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5110" y="733778"/>
            <a:ext cx="11695289" cy="830997"/>
          </a:xfrm>
          <a:prstGeom prst="rect">
            <a:avLst/>
          </a:prstGeom>
          <a:noFill/>
        </p:spPr>
        <p:txBody>
          <a:bodyPr wrap="square" rtlCol="0">
            <a:spAutoFit/>
          </a:bodyPr>
          <a:lstStyle/>
          <a:p>
            <a:r>
              <a:rPr lang="en-US" sz="4800" dirty="0" smtClean="0">
                <a:solidFill>
                  <a:srgbClr val="FFFF00"/>
                </a:solidFill>
              </a:rPr>
              <a:t>And, if we’re being honest…. Distractions! </a:t>
            </a:r>
            <a:endParaRPr lang="en-US" sz="4800" dirty="0">
              <a:solidFill>
                <a:srgbClr val="FFFF00"/>
              </a:solidFill>
            </a:endParaRPr>
          </a:p>
        </p:txBody>
      </p:sp>
    </p:spTree>
    <p:extLst>
      <p:ext uri="{BB962C8B-B14F-4D97-AF65-F5344CB8AC3E}">
        <p14:creationId xmlns:p14="http://schemas.microsoft.com/office/powerpoint/2010/main" val="178925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93" y="283779"/>
            <a:ext cx="9538139" cy="6358759"/>
          </a:xfrm>
          <a:prstGeom prst="rect">
            <a:avLst/>
          </a:prstGeom>
        </p:spPr>
      </p:pic>
      <p:sp>
        <p:nvSpPr>
          <p:cNvPr id="9" name="Rectangle 8"/>
          <p:cNvSpPr/>
          <p:nvPr/>
        </p:nvSpPr>
        <p:spPr>
          <a:xfrm>
            <a:off x="7084074" y="2187484"/>
            <a:ext cx="4703378" cy="30760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785130" y="5996226"/>
            <a:ext cx="2228193" cy="861774"/>
          </a:xfrm>
          <a:prstGeom prst="rect">
            <a:avLst/>
          </a:prstGeom>
          <a:noFill/>
        </p:spPr>
        <p:txBody>
          <a:bodyPr wrap="square" rtlCol="0">
            <a:spAutoFit/>
          </a:bodyPr>
          <a:lstStyle/>
          <a:p>
            <a:r>
              <a:rPr lang="en-US" sz="1000" dirty="0"/>
              <a:t>The Polynesian rat (</a:t>
            </a:r>
            <a:r>
              <a:rPr lang="en-US" sz="1000" i="1" dirty="0" err="1"/>
              <a:t>Rattus</a:t>
            </a:r>
            <a:r>
              <a:rPr lang="en-US" sz="1000" i="1" dirty="0"/>
              <a:t> </a:t>
            </a:r>
            <a:r>
              <a:rPr lang="en-US" sz="1000" i="1" dirty="0" err="1"/>
              <a:t>exulans</a:t>
            </a:r>
            <a:r>
              <a:rPr lang="en-US" sz="1000" dirty="0"/>
              <a:t>)</a:t>
            </a:r>
          </a:p>
          <a:p>
            <a:r>
              <a:rPr lang="en-US" sz="1000" dirty="0"/>
              <a:t> via Wikimedia Commons/Flickr/ITHAKA</a:t>
            </a:r>
          </a:p>
          <a:p>
            <a:endParaRPr lang="en-US" sz="1000" dirty="0"/>
          </a:p>
        </p:txBody>
      </p:sp>
      <p:sp>
        <p:nvSpPr>
          <p:cNvPr id="7" name="TextBox 6"/>
          <p:cNvSpPr txBox="1"/>
          <p:nvPr/>
        </p:nvSpPr>
        <p:spPr>
          <a:xfrm>
            <a:off x="9793670" y="155018"/>
            <a:ext cx="2096813" cy="1384995"/>
          </a:xfrm>
          <a:prstGeom prst="rect">
            <a:avLst/>
          </a:prstGeom>
          <a:noFill/>
        </p:spPr>
        <p:txBody>
          <a:bodyPr wrap="square" rtlCol="0">
            <a:spAutoFit/>
          </a:bodyPr>
          <a:lstStyle/>
          <a:p>
            <a:r>
              <a:rPr lang="en-US" b="1" dirty="0"/>
              <a:t>Down the Research Rat </a:t>
            </a:r>
            <a:r>
              <a:rPr lang="en-US" b="1" dirty="0" smtClean="0"/>
              <a:t>Hole</a:t>
            </a:r>
          </a:p>
          <a:p>
            <a:endParaRPr lang="en-US" sz="1600" dirty="0" smtClean="0"/>
          </a:p>
          <a:p>
            <a:r>
              <a:rPr lang="en-US" sz="1600" dirty="0" smtClean="0"/>
              <a:t>By</a:t>
            </a:r>
          </a:p>
          <a:p>
            <a:r>
              <a:rPr lang="en-US" sz="1600" dirty="0" smtClean="0"/>
              <a:t>Christina Thompson</a:t>
            </a:r>
            <a:endParaRPr lang="en-US" sz="1600" dirty="0"/>
          </a:p>
        </p:txBody>
      </p:sp>
      <p:sp>
        <p:nvSpPr>
          <p:cNvPr id="8" name="TextBox 7"/>
          <p:cNvSpPr txBox="1"/>
          <p:nvPr/>
        </p:nvSpPr>
        <p:spPr>
          <a:xfrm>
            <a:off x="7292970" y="2340232"/>
            <a:ext cx="4303984" cy="2862322"/>
          </a:xfrm>
          <a:prstGeom prst="rect">
            <a:avLst/>
          </a:prstGeom>
          <a:noFill/>
        </p:spPr>
        <p:txBody>
          <a:bodyPr wrap="square" rtlCol="0">
            <a:spAutoFit/>
          </a:bodyPr>
          <a:lstStyle/>
          <a:p>
            <a:r>
              <a:rPr lang="en-US" sz="1000" dirty="0" smtClean="0"/>
              <a:t>“And</a:t>
            </a:r>
            <a:r>
              <a:rPr lang="en-US" sz="1000" dirty="0"/>
              <a:t>, although I went into this project knowing something about Pacific history, I am by no means an expert in many of these fields, which is why I have spent the last seven or eight years down one research rat hole after another.</a:t>
            </a:r>
          </a:p>
          <a:p>
            <a:endParaRPr lang="en-US" sz="1000" dirty="0"/>
          </a:p>
          <a:p>
            <a:r>
              <a:rPr lang="en-US" sz="1000" dirty="0" smtClean="0"/>
              <a:t>A </a:t>
            </a:r>
            <a:r>
              <a:rPr lang="en-US" sz="1000" dirty="0"/>
              <a:t>rat hole, according to </a:t>
            </a:r>
            <a:r>
              <a:rPr lang="en-US" sz="1000" b="1" dirty="0">
                <a:hlinkClick r:id="rId3"/>
              </a:rPr>
              <a:t>Urban Dictionary</a:t>
            </a:r>
            <a:r>
              <a:rPr lang="en-US" sz="1000" dirty="0"/>
              <a:t>, is a digression, often an unprofitable or distracting one. “</a:t>
            </a:r>
            <a:r>
              <a:rPr lang="en-US" sz="1000" dirty="0" err="1"/>
              <a:t>Ratholes</a:t>
            </a:r>
            <a:r>
              <a:rPr lang="en-US" sz="1000" dirty="0"/>
              <a:t>,” we are told, “usually open up when related but tangential topics are discussed which are explored in much more detail than is required.” Of course, as every researcher knows, it is difficult to determine at the outset which will be the tangential topics and which the essential. Which of many fascinating digressions will prove ultimately to have been a distraction and which will turn out to be the key to some fundamental understanding, the perfect illustration of an essential idea, a critical bridge from one part of the story to another? How to know which unlikely byway will lead to some valuable tidbit and which will dump you out unceremoniously in a dark and profitless dead end</a:t>
            </a:r>
            <a:r>
              <a:rPr lang="en-US" sz="1000" dirty="0" smtClean="0"/>
              <a:t>?”</a:t>
            </a:r>
            <a:endParaRPr lang="en-US" sz="1000" dirty="0"/>
          </a:p>
        </p:txBody>
      </p:sp>
    </p:spTree>
    <p:extLst>
      <p:ext uri="{BB962C8B-B14F-4D97-AF65-F5344CB8AC3E}">
        <p14:creationId xmlns:p14="http://schemas.microsoft.com/office/powerpoint/2010/main" val="1500816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E3119D5-A530-4677-A2D8-89DF5217F6BF}"/>
              </a:ext>
            </a:extLst>
          </p:cNvPr>
          <p:cNvGrpSpPr/>
          <p:nvPr/>
        </p:nvGrpSpPr>
        <p:grpSpPr>
          <a:xfrm>
            <a:off x="0" y="724885"/>
            <a:ext cx="12192000" cy="5408229"/>
            <a:chOff x="0" y="724885"/>
            <a:chExt cx="12192000" cy="5408229"/>
          </a:xfrm>
        </p:grpSpPr>
        <p:pic>
          <p:nvPicPr>
            <p:cNvPr id="3" name="Picture 2">
              <a:extLst>
                <a:ext uri="{FF2B5EF4-FFF2-40B4-BE49-F238E27FC236}">
                  <a16:creationId xmlns:a16="http://schemas.microsoft.com/office/drawing/2014/main" id="{011CA4F7-16BB-457A-8114-FB53D99B9D88}"/>
                </a:ext>
              </a:extLst>
            </p:cNvPr>
            <p:cNvPicPr>
              <a:picLocks noChangeAspect="1"/>
            </p:cNvPicPr>
            <p:nvPr/>
          </p:nvPicPr>
          <p:blipFill>
            <a:blip r:embed="rId2"/>
            <a:stretch>
              <a:fillRect/>
            </a:stretch>
          </p:blipFill>
          <p:spPr>
            <a:xfrm>
              <a:off x="0" y="724885"/>
              <a:ext cx="12192000" cy="5408229"/>
            </a:xfrm>
            <a:prstGeom prst="rect">
              <a:avLst/>
            </a:prstGeom>
          </p:spPr>
        </p:pic>
        <p:sp>
          <p:nvSpPr>
            <p:cNvPr id="5" name="Oval 4">
              <a:extLst>
                <a:ext uri="{FF2B5EF4-FFF2-40B4-BE49-F238E27FC236}">
                  <a16:creationId xmlns:a16="http://schemas.microsoft.com/office/drawing/2014/main" id="{5F1A56A9-E0C5-4D78-B912-AEA09A9F8B0E}"/>
                </a:ext>
              </a:extLst>
            </p:cNvPr>
            <p:cNvSpPr/>
            <p:nvPr/>
          </p:nvSpPr>
          <p:spPr>
            <a:xfrm>
              <a:off x="10315254" y="3349375"/>
              <a:ext cx="1592494" cy="7191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034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9" y="356502"/>
            <a:ext cx="10058400" cy="4814620"/>
          </a:xfrm>
          <a:prstGeom prst="rect">
            <a:avLst/>
          </a:prstGeom>
        </p:spPr>
      </p:pic>
      <p:sp>
        <p:nvSpPr>
          <p:cNvPr id="5" name="Left Arrow 4"/>
          <p:cNvSpPr/>
          <p:nvPr/>
        </p:nvSpPr>
        <p:spPr>
          <a:xfrm>
            <a:off x="6284890" y="965915"/>
            <a:ext cx="1906073" cy="6825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89712" y="5371939"/>
            <a:ext cx="2202288" cy="1323439"/>
          </a:xfrm>
          <a:prstGeom prst="rect">
            <a:avLst/>
          </a:prstGeom>
          <a:noFill/>
        </p:spPr>
        <p:txBody>
          <a:bodyPr wrap="square" rtlCol="0">
            <a:spAutoFit/>
          </a:bodyPr>
          <a:lstStyle/>
          <a:p>
            <a:r>
              <a:rPr lang="en-US" sz="1600" dirty="0" smtClean="0"/>
              <a:t>How did President Lincoln’s leadership contribute to the resolution of the Civil War? </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72" y="2507274"/>
            <a:ext cx="8564600" cy="4099588"/>
          </a:xfrm>
          <a:prstGeom prst="rect">
            <a:avLst/>
          </a:prstGeom>
        </p:spPr>
      </p:pic>
      <p:sp>
        <p:nvSpPr>
          <p:cNvPr id="8" name="Left Arrow 7"/>
          <p:cNvSpPr/>
          <p:nvPr/>
        </p:nvSpPr>
        <p:spPr>
          <a:xfrm>
            <a:off x="5200918" y="2947115"/>
            <a:ext cx="1906073" cy="6825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10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TotalTime>
  <Words>499</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Clarkson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Hoover - lhoover</dc:creator>
  <cp:lastModifiedBy>Lisa A. Hoover - lhoover</cp:lastModifiedBy>
  <cp:revision>21</cp:revision>
  <dcterms:created xsi:type="dcterms:W3CDTF">2021-02-01T18:30:26Z</dcterms:created>
  <dcterms:modified xsi:type="dcterms:W3CDTF">2021-02-01T18:55:33Z</dcterms:modified>
</cp:coreProperties>
</file>