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7" r:id="rId4"/>
    <p:sldId id="264" r:id="rId5"/>
    <p:sldId id="268" r:id="rId6"/>
    <p:sldId id="305" r:id="rId7"/>
    <p:sldId id="307" r:id="rId8"/>
    <p:sldId id="309" r:id="rId9"/>
    <p:sldId id="310" r:id="rId10"/>
    <p:sldId id="311" r:id="rId11"/>
    <p:sldId id="312" r:id="rId12"/>
    <p:sldId id="308" r:id="rId13"/>
    <p:sldId id="258" r:id="rId14"/>
    <p:sldId id="269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270" r:id="rId29"/>
    <p:sldId id="271" r:id="rId30"/>
    <p:sldId id="306" r:id="rId31"/>
    <p:sldId id="261" r:id="rId32"/>
    <p:sldId id="272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73" r:id="rId43"/>
    <p:sldId id="287" r:id="rId44"/>
    <p:sldId id="274" r:id="rId45"/>
    <p:sldId id="275" r:id="rId46"/>
    <p:sldId id="265" r:id="rId47"/>
    <p:sldId id="313" r:id="rId48"/>
    <p:sldId id="262" r:id="rId49"/>
    <p:sldId id="266" r:id="rId50"/>
    <p:sldId id="314" r:id="rId51"/>
    <p:sldId id="288" r:id="rId52"/>
    <p:sldId id="315" r:id="rId53"/>
    <p:sldId id="289" r:id="rId54"/>
    <p:sldId id="316" r:id="rId55"/>
    <p:sldId id="317" r:id="rId56"/>
    <p:sldId id="318" r:id="rId57"/>
    <p:sldId id="319" r:id="rId58"/>
    <p:sldId id="290" r:id="rId59"/>
    <p:sldId id="286" r:id="rId60"/>
    <p:sldId id="291" r:id="rId61"/>
    <p:sldId id="263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1/28/2020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ibguides.library.clarkson.edu/il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59" y="1432223"/>
            <a:ext cx="10818055" cy="3035808"/>
          </a:xfrm>
        </p:spPr>
        <p:txBody>
          <a:bodyPr/>
          <a:lstStyle/>
          <a:p>
            <a:r>
              <a:rPr lang="en-US" sz="4800" dirty="0"/>
              <a:t>Graduate Workshop: </a:t>
            </a:r>
            <a:r>
              <a:rPr lang="en-US" sz="6000" dirty="0" smtClean="0"/>
              <a:t>Dissertation Literature Review Boot Camp: </a:t>
            </a:r>
            <a:br>
              <a:rPr lang="en-US" sz="6000" dirty="0" smtClean="0"/>
            </a:br>
            <a:r>
              <a:rPr lang="en-US" sz="5400" dirty="0" smtClean="0"/>
              <a:t>Part 1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Amber Dashnaw</a:t>
            </a:r>
          </a:p>
          <a:p>
            <a:r>
              <a:rPr lang="en-US" dirty="0" smtClean="0"/>
              <a:t>Spring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9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3600" dirty="0" smtClean="0"/>
              <a:t>Customer</a:t>
            </a:r>
          </a:p>
          <a:p>
            <a:pPr lvl="1"/>
            <a:r>
              <a:rPr lang="en-US" sz="3400" dirty="0" smtClean="0"/>
              <a:t>Patron</a:t>
            </a:r>
          </a:p>
          <a:p>
            <a:pPr lvl="1"/>
            <a:r>
              <a:rPr lang="en-US" sz="3400" dirty="0" smtClean="0"/>
              <a:t>Client</a:t>
            </a:r>
            <a:endParaRPr lang="en-US" sz="3600" dirty="0"/>
          </a:p>
          <a:p>
            <a:r>
              <a:rPr lang="en-US" sz="3600" dirty="0" smtClean="0"/>
              <a:t>Satisfaction</a:t>
            </a:r>
          </a:p>
          <a:p>
            <a:pPr lvl="1"/>
            <a:endParaRPr lang="en-US" sz="3200" dirty="0" smtClean="0"/>
          </a:p>
          <a:p>
            <a:r>
              <a:rPr lang="en-US" sz="3600" dirty="0" smtClean="0"/>
              <a:t>Loyalty</a:t>
            </a:r>
          </a:p>
          <a:p>
            <a:pPr marL="274320" lvl="1" indent="0">
              <a:buNone/>
            </a:pPr>
            <a:endParaRPr lang="en-US" sz="3200" dirty="0" smtClean="0"/>
          </a:p>
          <a:p>
            <a:r>
              <a:rPr lang="en-US" sz="3600" dirty="0" smtClean="0"/>
              <a:t>Relationship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99" y="3986840"/>
            <a:ext cx="3651505" cy="243053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Effective Searches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28800"/>
            <a:ext cx="10058400" cy="4736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Boolean Operators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3200" dirty="0" smtClean="0"/>
              <a:t>AND</a:t>
            </a:r>
          </a:p>
          <a:p>
            <a:pPr lvl="1"/>
            <a:r>
              <a:rPr lang="en-US" sz="2800" dirty="0" smtClean="0"/>
              <a:t>Combines search terms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Humor AND memory</a:t>
            </a:r>
            <a:endParaRPr lang="en-US" sz="2400" dirty="0"/>
          </a:p>
          <a:p>
            <a:r>
              <a:rPr lang="en-US" sz="3200" dirty="0" smtClean="0"/>
              <a:t>OR</a:t>
            </a:r>
          </a:p>
          <a:p>
            <a:pPr lvl="1"/>
            <a:r>
              <a:rPr lang="en-US" sz="2800" dirty="0" smtClean="0"/>
              <a:t>Searches for resources with either term</a:t>
            </a:r>
          </a:p>
          <a:p>
            <a:pPr lvl="2"/>
            <a:r>
              <a:rPr lang="en-US" sz="2400" dirty="0" smtClean="0"/>
              <a:t>Humor AND </a:t>
            </a:r>
            <a:r>
              <a:rPr lang="en-US" sz="2400" dirty="0" smtClean="0">
                <a:solidFill>
                  <a:srgbClr val="FF0000"/>
                </a:solidFill>
              </a:rPr>
              <a:t>(memory OR recall)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3200" dirty="0" smtClean="0"/>
              <a:t>NOT</a:t>
            </a:r>
          </a:p>
          <a:p>
            <a:pPr lvl="1"/>
            <a:r>
              <a:rPr lang="en-US" sz="2800" dirty="0" smtClean="0"/>
              <a:t>Eliminates search terms if needed</a:t>
            </a:r>
            <a:endParaRPr lang="en-US" sz="2800" dirty="0"/>
          </a:p>
          <a:p>
            <a:pPr lvl="2"/>
            <a:r>
              <a:rPr lang="en-US" sz="2400" dirty="0" smtClean="0"/>
              <a:t>Humor AND (memory OR recall) </a:t>
            </a:r>
            <a:r>
              <a:rPr lang="en-US" sz="2400" dirty="0" smtClean="0">
                <a:solidFill>
                  <a:srgbClr val="FF0000"/>
                </a:solidFill>
              </a:rPr>
              <a:t>NOT stand-up comedy</a:t>
            </a:r>
          </a:p>
        </p:txBody>
      </p:sp>
    </p:spTree>
    <p:extLst>
      <p:ext uri="{BB962C8B-B14F-4D97-AF65-F5344CB8AC3E}">
        <p14:creationId xmlns:p14="http://schemas.microsoft.com/office/powerpoint/2010/main" val="14965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Sources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51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Information Resources: </a:t>
            </a:r>
            <a:br>
              <a:rPr lang="en-US" dirty="0" smtClean="0"/>
            </a:br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4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Information Resources: </a:t>
            </a:r>
            <a:br>
              <a:rPr lang="en-US" dirty="0" smtClean="0"/>
            </a:br>
            <a:r>
              <a:rPr lang="en-US" dirty="0" smtClean="0"/>
              <a:t>Scholarly Journal Articles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54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Information Resources: </a:t>
            </a:r>
            <a:br>
              <a:rPr lang="en-US" dirty="0" smtClean="0"/>
            </a:br>
            <a:r>
              <a:rPr lang="en-US" dirty="0" smtClean="0"/>
              <a:t>Reference Materials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18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Information Resources: </a:t>
            </a:r>
            <a:br>
              <a:rPr lang="en-US" dirty="0" smtClean="0"/>
            </a:br>
            <a:r>
              <a:rPr lang="en-US" dirty="0" smtClean="0"/>
              <a:t>Patents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1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Information Resources: </a:t>
            </a:r>
            <a:br>
              <a:rPr lang="en-US" dirty="0" smtClean="0"/>
            </a:br>
            <a:r>
              <a:rPr lang="en-US" dirty="0" smtClean="0"/>
              <a:t>Data Sets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54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Information Resources: </a:t>
            </a:r>
            <a:br>
              <a:rPr lang="en-US" dirty="0" smtClean="0"/>
            </a:br>
            <a:r>
              <a:rPr lang="en-US" dirty="0" smtClean="0"/>
              <a:t>Archival Collections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Literature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3600" dirty="0" smtClean="0"/>
              <a:t>Provides critical assessment of the sources you have read surrounding your subject area and then 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	Identifies </a:t>
            </a:r>
            <a:r>
              <a:rPr lang="en-US" sz="3600" dirty="0" smtClean="0"/>
              <a:t>the “gap” in that literature that your research will attempt to address</a:t>
            </a:r>
            <a:endParaRPr lang="en-US" sz="3600" dirty="0"/>
          </a:p>
        </p:txBody>
      </p:sp>
      <p:pic>
        <p:nvPicPr>
          <p:cNvPr id="1026" name="Picture 2" descr="Books, Pages, Story, Stories,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5" y="4882300"/>
            <a:ext cx="2732393" cy="18215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21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Information Resources: </a:t>
            </a:r>
            <a:br>
              <a:rPr lang="en-US" dirty="0" smtClean="0"/>
            </a:br>
            <a:r>
              <a:rPr lang="en-US" dirty="0" smtClean="0"/>
              <a:t>Newspapers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11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Information Resources: </a:t>
            </a:r>
            <a:br>
              <a:rPr lang="en-US" dirty="0" smtClean="0"/>
            </a:br>
            <a:r>
              <a:rPr lang="en-US" dirty="0" smtClean="0"/>
              <a:t>Magazines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24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Information Resources: </a:t>
            </a:r>
            <a:br>
              <a:rPr lang="en-US" dirty="0" smtClean="0"/>
            </a:br>
            <a:r>
              <a:rPr lang="en-US" dirty="0" smtClean="0"/>
              <a:t>Government Documents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608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Information Resources: </a:t>
            </a:r>
            <a:br>
              <a:rPr lang="en-US" dirty="0" smtClean="0"/>
            </a:br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7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Information Resources: </a:t>
            </a:r>
            <a:br>
              <a:rPr lang="en-US" dirty="0" smtClean="0"/>
            </a:br>
            <a:r>
              <a:rPr lang="en-US" dirty="0" smtClean="0"/>
              <a:t>Theses &amp; Dissertations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449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Information Resources: </a:t>
            </a:r>
            <a:br>
              <a:rPr lang="en-US" dirty="0" smtClean="0"/>
            </a:br>
            <a:r>
              <a:rPr lang="en-US" dirty="0" smtClean="0"/>
              <a:t>Conference Proceedings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15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Information Resources: </a:t>
            </a:r>
            <a:br>
              <a:rPr lang="en-US" dirty="0" smtClean="0"/>
            </a:br>
            <a:r>
              <a:rPr lang="en-US" dirty="0" smtClean="0"/>
              <a:t>Grey Literature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13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Interlibrary Loan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Clr>
                <a:srgbClr val="9DBFBE">
                  <a:lumMod val="75000"/>
                </a:srgbClr>
              </a:buClr>
              <a:buNone/>
            </a:pPr>
            <a:r>
              <a:rPr lang="en-US" sz="4000" dirty="0">
                <a:solidFill>
                  <a:prstClr val="black"/>
                </a:solidFill>
              </a:rPr>
              <a:t>Can’t find something? </a:t>
            </a:r>
          </a:p>
          <a:p>
            <a:pPr marL="0" lvl="0" indent="0">
              <a:buClr>
                <a:srgbClr val="9DBFBE">
                  <a:lumMod val="75000"/>
                </a:srgbClr>
              </a:buClr>
              <a:buNone/>
            </a:pPr>
            <a:r>
              <a:rPr lang="en-US" sz="2400" dirty="0">
                <a:solidFill>
                  <a:prstClr val="black"/>
                </a:solidFill>
              </a:rPr>
              <a:t>	Request items that are not in the Clarkson Library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://libguides.library.clarkson.edu/ill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208" y="3701626"/>
            <a:ext cx="4733966" cy="284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Staying Organized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77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Citation Management Software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087" y="502217"/>
            <a:ext cx="10623921" cy="1609344"/>
          </a:xfrm>
        </p:spPr>
        <p:txBody>
          <a:bodyPr/>
          <a:lstStyle/>
          <a:p>
            <a:r>
              <a:rPr lang="en-US" dirty="0" smtClean="0"/>
              <a:t>Dissertation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409092"/>
            <a:ext cx="10058400" cy="376310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NOT</a:t>
            </a:r>
            <a:r>
              <a:rPr lang="en-US" sz="3600" dirty="0" smtClean="0"/>
              <a:t> a summary of important sources</a:t>
            </a:r>
          </a:p>
          <a:p>
            <a:endParaRPr lang="en-US" sz="3600" dirty="0"/>
          </a:p>
          <a:p>
            <a:r>
              <a:rPr lang="en-US" sz="3600" b="1" dirty="0" smtClean="0"/>
              <a:t>IS</a:t>
            </a:r>
            <a:r>
              <a:rPr lang="en-US" sz="3600" dirty="0" smtClean="0"/>
              <a:t> a critical engagement with the sources</a:t>
            </a:r>
            <a:endParaRPr lang="en-US" sz="3600" dirty="0"/>
          </a:p>
        </p:txBody>
      </p:sp>
      <p:pic>
        <p:nvPicPr>
          <p:cNvPr id="2050" name="Picture 2" descr="Books, Reading, Pages, Textbooks,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477" y="4576453"/>
            <a:ext cx="3024555" cy="20163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695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Dissertation Literature Review Boot Camp: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409092"/>
            <a:ext cx="10058400" cy="37631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2/11/2020 @ 5pm</a:t>
            </a:r>
          </a:p>
          <a:p>
            <a:pPr marL="0" indent="0" algn="ctr">
              <a:buNone/>
            </a:pPr>
            <a:endParaRPr lang="en-US" sz="3600" dirty="0"/>
          </a:p>
          <a:p>
            <a:pPr algn="ctr"/>
            <a:r>
              <a:rPr lang="en-US" sz="3600" dirty="0" smtClean="0"/>
              <a:t>Reading Sources</a:t>
            </a:r>
          </a:p>
          <a:p>
            <a:pPr algn="ctr"/>
            <a:r>
              <a:rPr lang="en-US" sz="3600" dirty="0" smtClean="0"/>
              <a:t>Writing your Literature Review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2905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07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Read through sources to get a sense of their general content and arguments</a:t>
            </a:r>
          </a:p>
          <a:p>
            <a:endParaRPr lang="en-US" dirty="0"/>
          </a:p>
        </p:txBody>
      </p:sp>
      <p:pic>
        <p:nvPicPr>
          <p:cNvPr id="1026" name="Picture 2" descr="Bulletin Board, Stickies, Post-It, 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54" y="3851031"/>
            <a:ext cx="5390600" cy="254203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06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Research Paper: </a:t>
            </a:r>
            <a:br>
              <a:rPr lang="en-US" dirty="0" smtClean="0"/>
            </a:br>
            <a:r>
              <a:rPr lang="en-US" dirty="0" smtClean="0"/>
              <a:t>General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561024"/>
            <a:ext cx="10058400" cy="4050792"/>
          </a:xfrm>
        </p:spPr>
        <p:txBody>
          <a:bodyPr>
            <a:normAutofit/>
          </a:bodyPr>
          <a:lstStyle/>
          <a:p>
            <a:r>
              <a:rPr lang="en-US" sz="3200" dirty="0"/>
              <a:t>NOT like a textbook</a:t>
            </a:r>
          </a:p>
          <a:p>
            <a:r>
              <a:rPr lang="en-US" sz="3200" dirty="0"/>
              <a:t>Information is dense but structured</a:t>
            </a:r>
          </a:p>
          <a:p>
            <a:r>
              <a:rPr lang="en-US" sz="3200" dirty="0"/>
              <a:t>May only need specific components of the article</a:t>
            </a:r>
          </a:p>
          <a:p>
            <a:r>
              <a:rPr lang="en-US" sz="3200" dirty="0"/>
              <a:t>Parts may refer forward or back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i="1" dirty="0"/>
              <a:t>Be prepared to read 2-4 times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46" y="1463951"/>
            <a:ext cx="2864343" cy="19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76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a Research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Abstract </a:t>
            </a:r>
            <a:r>
              <a:rPr lang="en-US" sz="4000" dirty="0" smtClean="0"/>
              <a:t>- </a:t>
            </a:r>
            <a:r>
              <a:rPr lang="en-US" sz="3200" dirty="0" smtClean="0"/>
              <a:t>Summary</a:t>
            </a:r>
          </a:p>
          <a:p>
            <a:r>
              <a:rPr lang="en-US" sz="4000" b="1" dirty="0" smtClean="0"/>
              <a:t>Introduction </a:t>
            </a:r>
            <a:r>
              <a:rPr lang="en-US" sz="3200" dirty="0" smtClean="0"/>
              <a:t>– Background Information</a:t>
            </a:r>
            <a:endParaRPr lang="en-US" sz="3200" b="1" dirty="0" smtClean="0"/>
          </a:p>
          <a:p>
            <a:r>
              <a:rPr lang="en-US" sz="4000" b="1" dirty="0" smtClean="0"/>
              <a:t>Literature Review</a:t>
            </a:r>
            <a:r>
              <a:rPr lang="en-US" sz="4000" dirty="0" smtClean="0"/>
              <a:t> </a:t>
            </a:r>
            <a:r>
              <a:rPr lang="en-US" sz="3200" dirty="0" smtClean="0"/>
              <a:t>– Previous Research</a:t>
            </a:r>
            <a:endParaRPr lang="en-US" sz="3200" b="1" dirty="0" smtClean="0"/>
          </a:p>
          <a:p>
            <a:r>
              <a:rPr lang="en-US" sz="4000" b="1" dirty="0" smtClean="0"/>
              <a:t>Methods</a:t>
            </a:r>
            <a:r>
              <a:rPr lang="en-US" sz="4000" dirty="0"/>
              <a:t> </a:t>
            </a:r>
            <a:r>
              <a:rPr lang="en-US" sz="3200" dirty="0" smtClean="0"/>
              <a:t>– How Research was Performed</a:t>
            </a:r>
            <a:endParaRPr lang="en-US" sz="3200" b="1" dirty="0" smtClean="0"/>
          </a:p>
          <a:p>
            <a:r>
              <a:rPr lang="en-US" sz="4000" b="1" dirty="0" smtClean="0"/>
              <a:t>Results </a:t>
            </a:r>
            <a:r>
              <a:rPr lang="en-US" sz="3200" dirty="0" smtClean="0"/>
              <a:t>- Findings</a:t>
            </a:r>
          </a:p>
          <a:p>
            <a:r>
              <a:rPr lang="en-US" sz="4000" b="1" dirty="0" smtClean="0"/>
              <a:t>Discussion </a:t>
            </a:r>
            <a:r>
              <a:rPr lang="en-US" sz="3200" dirty="0" smtClean="0"/>
              <a:t>– Interpretation of Findings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54" y="1801906"/>
            <a:ext cx="2627716" cy="169432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Abstract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Discussion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Literature 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b="1" dirty="0" smtClean="0"/>
              <a:t>Methods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29" y="1085020"/>
            <a:ext cx="3427565" cy="251611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4000" b="1" dirty="0" smtClean="0"/>
              <a:t> Abstract</a:t>
            </a:r>
          </a:p>
          <a:p>
            <a:pPr lvl="2"/>
            <a:r>
              <a:rPr lang="en-US" sz="3200" dirty="0" smtClean="0"/>
              <a:t>Connection to your research question</a:t>
            </a:r>
          </a:p>
          <a:p>
            <a:pPr lvl="2"/>
            <a:endParaRPr lang="en-US" sz="3200" dirty="0"/>
          </a:p>
          <a:p>
            <a:pPr lvl="2"/>
            <a:endParaRPr lang="en-US" sz="3200" dirty="0" smtClean="0"/>
          </a:p>
          <a:p>
            <a:pPr marL="0" indent="0">
              <a:buNone/>
            </a:pPr>
            <a:r>
              <a:rPr lang="en-US" sz="4000" b="1" dirty="0" smtClean="0"/>
              <a:t>Reading Strategy: </a:t>
            </a:r>
            <a:r>
              <a:rPr lang="en-US" sz="4000" dirty="0" smtClean="0"/>
              <a:t>determine connection to your research question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73387" y="775379"/>
            <a:ext cx="3054096" cy="247260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4000" b="1" dirty="0" smtClean="0"/>
              <a:t>Discussion</a:t>
            </a:r>
          </a:p>
          <a:p>
            <a:pPr lvl="2"/>
            <a:r>
              <a:rPr lang="en-US" sz="3200" dirty="0" smtClean="0"/>
              <a:t>Are the results useful? </a:t>
            </a:r>
          </a:p>
          <a:p>
            <a:pPr lvl="2"/>
            <a:r>
              <a:rPr lang="en-US" sz="3200" dirty="0" smtClean="0"/>
              <a:t>Do you agree with the author’s logic? </a:t>
            </a:r>
          </a:p>
          <a:p>
            <a:pPr lvl="2"/>
            <a:endParaRPr lang="en-US" sz="3200" dirty="0"/>
          </a:p>
          <a:p>
            <a:pPr lvl="2"/>
            <a:endParaRPr lang="en-US" sz="3200" dirty="0" smtClean="0"/>
          </a:p>
          <a:p>
            <a:pPr marL="0" indent="0">
              <a:buNone/>
            </a:pPr>
            <a:r>
              <a:rPr lang="en-US" sz="4000" b="1" dirty="0" smtClean="0"/>
              <a:t>Reading Strategy: </a:t>
            </a:r>
            <a:r>
              <a:rPr lang="en-US" sz="4000" dirty="0" smtClean="0"/>
              <a:t>speed read, then read again for details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32" y="521208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4000" b="1" dirty="0" smtClean="0"/>
              <a:t>Introduction</a:t>
            </a:r>
          </a:p>
          <a:p>
            <a:pPr lvl="2"/>
            <a:r>
              <a:rPr lang="en-US" sz="3200" dirty="0" smtClean="0"/>
              <a:t>Do you understand the background information? </a:t>
            </a:r>
          </a:p>
          <a:p>
            <a:pPr lvl="2"/>
            <a:endParaRPr lang="en-US" sz="3200" dirty="0"/>
          </a:p>
          <a:p>
            <a:pPr lvl="2"/>
            <a:endParaRPr lang="en-US" sz="3200" dirty="0" smtClean="0"/>
          </a:p>
          <a:p>
            <a:pPr marL="0" indent="0">
              <a:buNone/>
            </a:pPr>
            <a:r>
              <a:rPr lang="en-US" sz="4000" b="1" dirty="0" smtClean="0"/>
              <a:t>Reading Strategy: </a:t>
            </a:r>
            <a:r>
              <a:rPr lang="en-US" sz="4000" dirty="0" smtClean="0"/>
              <a:t>Skim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8" y="3017520"/>
            <a:ext cx="4005072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4000" b="1" dirty="0" smtClean="0"/>
              <a:t>Literature Review</a:t>
            </a:r>
          </a:p>
          <a:p>
            <a:pPr lvl="2"/>
            <a:r>
              <a:rPr lang="en-US" sz="3200" dirty="0" smtClean="0"/>
              <a:t>Do you need to look up any additional information</a:t>
            </a:r>
            <a:endParaRPr lang="en-US" sz="3200" dirty="0"/>
          </a:p>
          <a:p>
            <a:pPr lvl="2"/>
            <a:endParaRPr lang="en-US" sz="3200" dirty="0" smtClean="0"/>
          </a:p>
          <a:p>
            <a:pPr marL="0" indent="0">
              <a:buNone/>
            </a:pPr>
            <a:r>
              <a:rPr lang="en-US" sz="4000" b="1" dirty="0" smtClean="0"/>
              <a:t>Reading Strategy: </a:t>
            </a:r>
            <a:r>
              <a:rPr lang="en-US" sz="4000" dirty="0" smtClean="0"/>
              <a:t>Skim and determine if you need to look up any additional references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36" y="484632"/>
            <a:ext cx="2953512" cy="19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5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710" y="379125"/>
            <a:ext cx="10676675" cy="1609344"/>
          </a:xfrm>
        </p:spPr>
        <p:txBody>
          <a:bodyPr/>
          <a:lstStyle/>
          <a:p>
            <a:r>
              <a:rPr lang="en-US" dirty="0" smtClean="0"/>
              <a:t>Purpose of a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What information already exists? </a:t>
            </a:r>
          </a:p>
          <a:p>
            <a:r>
              <a:rPr lang="en-US" sz="2800" dirty="0" smtClean="0"/>
              <a:t>Demonstrate relationships between previous studies and theories</a:t>
            </a:r>
          </a:p>
          <a:p>
            <a:r>
              <a:rPr lang="en-US" sz="2800" dirty="0" smtClean="0"/>
              <a:t>Identify gaps in previous research</a:t>
            </a:r>
          </a:p>
          <a:p>
            <a:r>
              <a:rPr lang="en-US" sz="2800" dirty="0" smtClean="0"/>
              <a:t>Find other people working in the field</a:t>
            </a:r>
          </a:p>
          <a:p>
            <a:r>
              <a:rPr lang="en-US" sz="2800" dirty="0" smtClean="0"/>
              <a:t>Identify major works</a:t>
            </a:r>
          </a:p>
          <a:p>
            <a:r>
              <a:rPr lang="en-US" sz="2800" dirty="0" smtClean="0"/>
              <a:t>Identify main methodologies &amp; research techniques</a:t>
            </a:r>
          </a:p>
          <a:p>
            <a:r>
              <a:rPr lang="en-US" sz="2800" dirty="0" smtClean="0"/>
              <a:t>Identify main ideas, conclusions, and theories and establish similarities and differences</a:t>
            </a:r>
          </a:p>
          <a:p>
            <a:r>
              <a:rPr lang="en-US" sz="2800" dirty="0" smtClean="0"/>
              <a:t>Provide the context for your own research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5388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4000" b="1" dirty="0" smtClean="0"/>
              <a:t>Results</a:t>
            </a:r>
          </a:p>
          <a:p>
            <a:pPr lvl="2"/>
            <a:r>
              <a:rPr lang="en-US" sz="3200" dirty="0" smtClean="0"/>
              <a:t>Do you understand the data? </a:t>
            </a:r>
          </a:p>
          <a:p>
            <a:pPr lvl="2"/>
            <a:endParaRPr lang="en-US" sz="3200" dirty="0" smtClean="0"/>
          </a:p>
          <a:p>
            <a:pPr marL="0" indent="0">
              <a:buNone/>
            </a:pPr>
            <a:r>
              <a:rPr lang="en-US" sz="4000" b="1" dirty="0" smtClean="0"/>
              <a:t>Reading Strategy: </a:t>
            </a:r>
            <a:r>
              <a:rPr lang="en-US" sz="4000" dirty="0" smtClean="0"/>
              <a:t>Read the figures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584" y="911596"/>
            <a:ext cx="3572256" cy="236475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4000" b="1" dirty="0" smtClean="0"/>
              <a:t>Methods</a:t>
            </a:r>
          </a:p>
          <a:p>
            <a:pPr lvl="2"/>
            <a:r>
              <a:rPr lang="en-US" sz="3200" dirty="0" smtClean="0"/>
              <a:t>Understand how the experiment was conducted </a:t>
            </a:r>
          </a:p>
          <a:p>
            <a:pPr lvl="2"/>
            <a:endParaRPr lang="en-US" sz="3200" dirty="0" smtClean="0"/>
          </a:p>
          <a:p>
            <a:pPr marL="0" indent="0">
              <a:buNone/>
            </a:pPr>
            <a:r>
              <a:rPr lang="en-US" sz="4000" b="1" dirty="0" smtClean="0"/>
              <a:t>Reading Strategy: </a:t>
            </a:r>
            <a:r>
              <a:rPr lang="en-US" sz="4000" dirty="0" smtClean="0"/>
              <a:t>skim, read in more depth if you are interested in the methods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425196"/>
            <a:ext cx="2990088" cy="199339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25" y="2025044"/>
            <a:ext cx="10920046" cy="4410926"/>
          </a:xfrm>
        </p:spPr>
        <p:txBody>
          <a:bodyPr>
            <a:noAutofit/>
          </a:bodyPr>
          <a:lstStyle/>
          <a:p>
            <a:r>
              <a:rPr lang="en-US" sz="3600" dirty="0" smtClean="0"/>
              <a:t>Take a more critical in-depth look at your sources</a:t>
            </a:r>
          </a:p>
          <a:p>
            <a:pPr lvl="3"/>
            <a:r>
              <a:rPr lang="en-US" sz="3200" dirty="0" smtClean="0"/>
              <a:t>Take notes</a:t>
            </a:r>
          </a:p>
          <a:p>
            <a:pPr lvl="3"/>
            <a:r>
              <a:rPr lang="en-US" sz="3200" dirty="0" smtClean="0"/>
              <a:t>Be critical</a:t>
            </a:r>
          </a:p>
          <a:p>
            <a:pPr lvl="3"/>
            <a:r>
              <a:rPr lang="en-US" sz="3200" dirty="0" smtClean="0"/>
              <a:t>Ask Questions</a:t>
            </a:r>
            <a:endParaRPr lang="en-US" sz="3600" dirty="0"/>
          </a:p>
          <a:p>
            <a:r>
              <a:rPr lang="en-US" sz="3600" dirty="0" smtClean="0"/>
              <a:t>What do you think of the methodological approach? The theoretical argument? The hypothesis? </a:t>
            </a:r>
            <a:endParaRPr lang="en-US" sz="3600" dirty="0"/>
          </a:p>
          <a:p>
            <a:pPr lvl="3"/>
            <a:r>
              <a:rPr lang="en-US" sz="3200" dirty="0" smtClean="0"/>
              <a:t>Write those thoughts down</a:t>
            </a:r>
          </a:p>
        </p:txBody>
      </p:sp>
    </p:spTree>
    <p:extLst>
      <p:ext uri="{BB962C8B-B14F-4D97-AF65-F5344CB8AC3E}">
        <p14:creationId xmlns:p14="http://schemas.microsoft.com/office/powerpoint/2010/main" val="1095732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Notes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Author’s credentials</a:t>
            </a:r>
          </a:p>
          <a:p>
            <a:r>
              <a:rPr lang="en-US" dirty="0" smtClean="0"/>
              <a:t>Types of evidence the author relies on</a:t>
            </a:r>
          </a:p>
          <a:p>
            <a:r>
              <a:rPr lang="en-US" dirty="0" smtClean="0"/>
              <a:t>The Author’s point of view</a:t>
            </a:r>
          </a:p>
          <a:p>
            <a:r>
              <a:rPr lang="en-US" dirty="0" smtClean="0"/>
              <a:t>The Author’s arguments</a:t>
            </a:r>
          </a:p>
          <a:p>
            <a:r>
              <a:rPr lang="en-US" dirty="0" smtClean="0"/>
              <a:t>The author’s unique contribution to the scholarly discussion on the topic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90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Research Gap?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The existence of a research question, perspective or problem that has not been answered in the existing literature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8649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Important because: </a:t>
            </a:r>
          </a:p>
          <a:p>
            <a:pPr lvl="2"/>
            <a:r>
              <a:rPr lang="en-US" sz="4000" dirty="0" smtClean="0"/>
              <a:t> Highlight the originality of your research</a:t>
            </a:r>
          </a:p>
          <a:p>
            <a:pPr lvl="2"/>
            <a:r>
              <a:rPr lang="en-US" sz="4000" dirty="0" smtClean="0"/>
              <a:t> Demonstrates your awareness of the literature in your field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37325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Mapping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40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Stop?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Build an argument, not a library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651225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52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the broad problem area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Indicate why the topic is important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Distinguish between research &amp; other types of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Indicate why certain studies are important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Describe the time frame of the topic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citing a landmark study, identify it as such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a landmark study was replicated mention the results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Discuss other literature reviews on your topic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Refer the reader to other reviews that discuss details you will not be discussing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Justify comments such as “no studies were found”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the results of certain previous studies are inconsistent, cite them separately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3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I need one?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Identifies that you have an understanding of your research area</a:t>
            </a:r>
          </a:p>
          <a:p>
            <a:endParaRPr lang="en-US" sz="3200" dirty="0"/>
          </a:p>
          <a:p>
            <a:r>
              <a:rPr lang="en-US" sz="3200" dirty="0" smtClean="0"/>
              <a:t>Justifies the need for your contributions to the area</a:t>
            </a:r>
          </a:p>
          <a:p>
            <a:endParaRPr lang="en-US" sz="3200" dirty="0"/>
          </a:p>
          <a:p>
            <a:r>
              <a:rPr lang="en-US" sz="3200" dirty="0" smtClean="0"/>
              <a:t>Helps to persuade the person reading that your arguments are worthwhile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6683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your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Chronological</a:t>
            </a:r>
          </a:p>
          <a:p>
            <a:pPr marL="0" indent="0">
              <a:buNone/>
            </a:pPr>
            <a:r>
              <a:rPr lang="en-US" dirty="0" smtClean="0"/>
              <a:t>	Trace the development of a topic over time </a:t>
            </a:r>
            <a:endParaRPr lang="en-US" dirty="0"/>
          </a:p>
          <a:p>
            <a:r>
              <a:rPr lang="en-US" dirty="0" smtClean="0"/>
              <a:t>Thematic</a:t>
            </a:r>
          </a:p>
          <a:p>
            <a:pPr marL="0" indent="0">
              <a:buNone/>
            </a:pPr>
            <a:r>
              <a:rPr lang="en-US" dirty="0" smtClean="0"/>
              <a:t>	Organize the information into central recurring themes</a:t>
            </a:r>
            <a:endParaRPr lang="en-US" dirty="0"/>
          </a:p>
          <a:p>
            <a:r>
              <a:rPr lang="en-US" dirty="0" smtClean="0"/>
              <a:t>Methodological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Theoretical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4908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	Establishes </a:t>
            </a:r>
            <a:r>
              <a:rPr lang="en-US" sz="3600" dirty="0" smtClean="0"/>
              <a:t>the significance of your topic and gives a preview of the trends you identified in the scholarship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783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079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Stand-Alone Literature Review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Give background information on the topic and it’s importance, discuss the scope of the literature you will review, and state your objective.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Ask yourself what new insight you will draw from the literature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3600" b="1" dirty="0" smtClean="0"/>
              <a:t>Dissertation Literature Review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Reiterate your central problem or research question and give a brief summary of the scholarly context. Emphasis of the timeliness of the topic or highlight a gap in the literature.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573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More extensive information about: </a:t>
            </a:r>
          </a:p>
          <a:p>
            <a:pPr lvl="2"/>
            <a:r>
              <a:rPr lang="en-US" sz="3200" dirty="0" smtClean="0"/>
              <a:t>Similarities and differences</a:t>
            </a:r>
          </a:p>
          <a:p>
            <a:pPr lvl="2"/>
            <a:r>
              <a:rPr lang="en-US" sz="3200" dirty="0" smtClean="0"/>
              <a:t>Patterns and trends</a:t>
            </a:r>
          </a:p>
          <a:p>
            <a:pPr lvl="2"/>
            <a:r>
              <a:rPr lang="en-US" sz="3200" dirty="0" smtClean="0"/>
              <a:t>Points of agreement and disagreement</a:t>
            </a:r>
          </a:p>
          <a:p>
            <a:pPr marL="54864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27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divided into subsections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Summarize and synthesize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Give an overview of main points of each source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700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Analyze and interpret</a:t>
            </a:r>
          </a:p>
          <a:p>
            <a:pPr marL="0" indent="0">
              <a:buNone/>
            </a:pPr>
            <a:r>
              <a:rPr lang="en-US" dirty="0"/>
              <a:t>	Don’t just paraphrase, add your own interpretations where possible</a:t>
            </a:r>
          </a:p>
          <a:p>
            <a:pPr marL="0" indent="0">
              <a:buNone/>
            </a:pPr>
            <a:r>
              <a:rPr lang="en-US" dirty="0"/>
              <a:t>	Discuss the </a:t>
            </a:r>
            <a:r>
              <a:rPr lang="en-US" dirty="0" smtClean="0"/>
              <a:t>significance </a:t>
            </a:r>
            <a:r>
              <a:rPr lang="en-US" dirty="0"/>
              <a:t>of findings in relation to the literature as a whole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3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Critically </a:t>
            </a:r>
            <a:r>
              <a:rPr lang="en-US" dirty="0"/>
              <a:t>evaluate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8997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  Write </a:t>
            </a:r>
            <a:r>
              <a:rPr lang="en-US" dirty="0"/>
              <a:t>in well-structured </a:t>
            </a:r>
            <a:r>
              <a:rPr lang="en-US" dirty="0" smtClean="0"/>
              <a:t>paragraphs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Use transitions and topic sentences to draw connections, comparisons and contrasts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337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what is known and thought about the topic and what is left to explore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8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Sample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0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your 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949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of a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Should be proportional to the entire length of your work: </a:t>
            </a:r>
          </a:p>
          <a:p>
            <a:pPr lvl="2"/>
            <a:r>
              <a:rPr lang="en-US" sz="3600" dirty="0" smtClean="0"/>
              <a:t>20%?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88246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7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your Topic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Dissertation Research Question: </a:t>
            </a:r>
          </a:p>
          <a:p>
            <a:pPr lvl="2"/>
            <a:r>
              <a:rPr lang="en-US" sz="2800" dirty="0"/>
              <a:t>How can company X’s online customers be improved in order to increase customer loyalty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 smtClean="0"/>
              <a:t>Literature Review Research Question: </a:t>
            </a:r>
          </a:p>
          <a:p>
            <a:pPr lvl="2"/>
            <a:r>
              <a:rPr lang="en-US" sz="2800" dirty="0" smtClean="0"/>
              <a:t>What is the relationship between customer loyalty and customer satisfaction? </a:t>
            </a:r>
          </a:p>
        </p:txBody>
      </p:sp>
    </p:spTree>
    <p:extLst>
      <p:ext uri="{BB962C8B-B14F-4D97-AF65-F5344CB8AC3E}">
        <p14:creationId xmlns:p14="http://schemas.microsoft.com/office/powerpoint/2010/main" val="391850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589" y="2178424"/>
            <a:ext cx="10826317" cy="3267635"/>
          </a:xfrm>
        </p:spPr>
        <p:txBody>
          <a:bodyPr>
            <a:noAutofit/>
          </a:bodyPr>
          <a:lstStyle/>
          <a:p>
            <a:r>
              <a:rPr lang="en-US" sz="3200" b="1" i="1" dirty="0" smtClean="0"/>
              <a:t>Topic: </a:t>
            </a:r>
          </a:p>
          <a:p>
            <a:pPr marL="0" indent="0">
              <a:buNone/>
            </a:pPr>
            <a:r>
              <a:rPr lang="en-US" sz="5400" b="1" i="1" dirty="0"/>
              <a:t>	</a:t>
            </a:r>
            <a:r>
              <a:rPr lang="en-US" sz="4000" dirty="0"/>
              <a:t>W</a:t>
            </a:r>
            <a:r>
              <a:rPr lang="en-US" sz="4000" dirty="0" smtClean="0"/>
              <a:t>hat is the </a:t>
            </a:r>
            <a:r>
              <a:rPr lang="en-US" sz="5400" dirty="0"/>
              <a:t>r</a:t>
            </a:r>
            <a:r>
              <a:rPr lang="en-US" sz="5400" dirty="0" smtClean="0"/>
              <a:t>elationship between customer loyalty and customer satisfaction?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186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Keywords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6450" y="2093976"/>
            <a:ext cx="10973525" cy="3920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i="1" dirty="0" smtClean="0"/>
              <a:t>Topic: </a:t>
            </a:r>
          </a:p>
          <a:p>
            <a:pPr marL="0" indent="0">
              <a:buNone/>
            </a:pPr>
            <a:r>
              <a:rPr lang="en-US" sz="5400" b="1" i="1" dirty="0" smtClean="0"/>
              <a:t>	</a:t>
            </a:r>
            <a:r>
              <a:rPr lang="en-US" sz="4400" strike="sngStrike" dirty="0" smtClean="0"/>
              <a:t>What is the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relationship </a:t>
            </a:r>
            <a:r>
              <a:rPr lang="en-US" sz="5400" strike="sngStrike" dirty="0" smtClean="0"/>
              <a:t>between </a:t>
            </a:r>
            <a:r>
              <a:rPr lang="en-US" sz="5400" u="sng" dirty="0" smtClean="0">
                <a:solidFill>
                  <a:srgbClr val="FF0000"/>
                </a:solidFill>
              </a:rPr>
              <a:t>customer loyalty</a:t>
            </a:r>
            <a:r>
              <a:rPr lang="en-US" sz="5400" dirty="0" smtClean="0"/>
              <a:t> </a:t>
            </a:r>
            <a:r>
              <a:rPr lang="en-US" sz="5400" strike="sngStrike" dirty="0" smtClean="0"/>
              <a:t>and</a:t>
            </a:r>
            <a:r>
              <a:rPr lang="en-US" sz="5400" dirty="0" smtClean="0"/>
              <a:t> </a:t>
            </a:r>
            <a:r>
              <a:rPr lang="en-US" sz="5400" u="sng" dirty="0" smtClean="0">
                <a:solidFill>
                  <a:srgbClr val="FF0000"/>
                </a:solidFill>
              </a:rPr>
              <a:t>customer satisfaction</a:t>
            </a:r>
            <a:r>
              <a:rPr lang="en-US" sz="5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17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311</TotalTime>
  <Words>1142</Words>
  <Application>Microsoft Office PowerPoint</Application>
  <PresentationFormat>Widescreen</PresentationFormat>
  <Paragraphs>228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Arial Black</vt:lpstr>
      <vt:lpstr>Wingdings</vt:lpstr>
      <vt:lpstr>Wood Type</vt:lpstr>
      <vt:lpstr>Graduate Workshop: Dissertation Literature Review Boot Camp:  Part 1</vt:lpstr>
      <vt:lpstr>What is a Literature Review?</vt:lpstr>
      <vt:lpstr>Dissertation Literature Review</vt:lpstr>
      <vt:lpstr>Purpose of a Literature Review</vt:lpstr>
      <vt:lpstr>Why do I need one? </vt:lpstr>
      <vt:lpstr>Identifying your Topic</vt:lpstr>
      <vt:lpstr>Identifying your Topic</vt:lpstr>
      <vt:lpstr>Identifying Keywords</vt:lpstr>
      <vt:lpstr>Identifying Keywords</vt:lpstr>
      <vt:lpstr>Identifying Keywords</vt:lpstr>
      <vt:lpstr>Develop Effective Searches</vt:lpstr>
      <vt:lpstr>PowerPoint Presentation</vt:lpstr>
      <vt:lpstr>Identify Sources</vt:lpstr>
      <vt:lpstr>Types of Information Resources:  Books</vt:lpstr>
      <vt:lpstr>Types of Information Resources:  Scholarly Journal Articles</vt:lpstr>
      <vt:lpstr>Types of Information Resources:  Reference Materials</vt:lpstr>
      <vt:lpstr>Types of Information Resources:  Patents</vt:lpstr>
      <vt:lpstr>Types of Information Resources:  Data Sets</vt:lpstr>
      <vt:lpstr>Types of Information Resources:  Archival Collections</vt:lpstr>
      <vt:lpstr>Types of Information Resources:  Newspapers</vt:lpstr>
      <vt:lpstr>Types of Information Resources:  Magazines</vt:lpstr>
      <vt:lpstr>Types of Information Resources:  Government Documents</vt:lpstr>
      <vt:lpstr>Types of Information Resources:  Statistics</vt:lpstr>
      <vt:lpstr>Types of Information Resources:  Theses &amp; Dissertations</vt:lpstr>
      <vt:lpstr>Types of Information Resources:  Conference Proceedings</vt:lpstr>
      <vt:lpstr>Types of Information Resources:  Grey Literature</vt:lpstr>
      <vt:lpstr>Interlibrary Loan</vt:lpstr>
      <vt:lpstr>Staying Organized</vt:lpstr>
      <vt:lpstr>Use Citation Management Software</vt:lpstr>
      <vt:lpstr>Dissertation Literature Review Boot Camp: Part 2</vt:lpstr>
      <vt:lpstr>Reading Sources</vt:lpstr>
      <vt:lpstr>First Stage</vt:lpstr>
      <vt:lpstr>Reading a Research Paper:  General Tips</vt:lpstr>
      <vt:lpstr>Parts of a Research Paper</vt:lpstr>
      <vt:lpstr>Order of Reading</vt:lpstr>
      <vt:lpstr>Order of Reading</vt:lpstr>
      <vt:lpstr>Order of Reading</vt:lpstr>
      <vt:lpstr>Order of Reading</vt:lpstr>
      <vt:lpstr>Order of Reading</vt:lpstr>
      <vt:lpstr>Order of Reading</vt:lpstr>
      <vt:lpstr>Order of Reading</vt:lpstr>
      <vt:lpstr>Second Stage</vt:lpstr>
      <vt:lpstr>Take Notes On</vt:lpstr>
      <vt:lpstr>What is a Research Gap?</vt:lpstr>
      <vt:lpstr>Identifying the Gap</vt:lpstr>
      <vt:lpstr>Concept Mapping</vt:lpstr>
      <vt:lpstr>When to Stop? </vt:lpstr>
      <vt:lpstr>Writing</vt:lpstr>
      <vt:lpstr>General Tips</vt:lpstr>
      <vt:lpstr>Structure of your Literature Review</vt:lpstr>
      <vt:lpstr>Introduction</vt:lpstr>
      <vt:lpstr>Introduction</vt:lpstr>
      <vt:lpstr>Body</vt:lpstr>
      <vt:lpstr>Body</vt:lpstr>
      <vt:lpstr>Body</vt:lpstr>
      <vt:lpstr>Body</vt:lpstr>
      <vt:lpstr>Body</vt:lpstr>
      <vt:lpstr>Conclusion</vt:lpstr>
      <vt:lpstr>Use Sample Literature Review</vt:lpstr>
      <vt:lpstr>Length of a Literature Review</vt:lpstr>
      <vt:lpstr>Improvement</vt:lpstr>
    </vt:vector>
  </TitlesOfParts>
  <Company>Clarkson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L. Dashnaw - aamidon</dc:creator>
  <cp:lastModifiedBy>Amber L. Dashnaw - aamidon</cp:lastModifiedBy>
  <cp:revision>18</cp:revision>
  <dcterms:created xsi:type="dcterms:W3CDTF">2020-01-27T15:20:50Z</dcterms:created>
  <dcterms:modified xsi:type="dcterms:W3CDTF">2020-01-28T21:25:27Z</dcterms:modified>
</cp:coreProperties>
</file>