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83" r:id="rId2"/>
    <p:sldId id="286" r:id="rId3"/>
    <p:sldId id="297" r:id="rId4"/>
    <p:sldId id="293" r:id="rId5"/>
    <p:sldId id="287" r:id="rId6"/>
    <p:sldId id="288" r:id="rId7"/>
    <p:sldId id="304" r:id="rId8"/>
    <p:sldId id="306" r:id="rId9"/>
    <p:sldId id="307" r:id="rId10"/>
    <p:sldId id="305" r:id="rId11"/>
    <p:sldId id="300" r:id="rId12"/>
    <p:sldId id="284" r:id="rId13"/>
    <p:sldId id="302" r:id="rId14"/>
    <p:sldId id="298" r:id="rId15"/>
    <p:sldId id="289" r:id="rId16"/>
    <p:sldId id="290" r:id="rId17"/>
    <p:sldId id="291" r:id="rId18"/>
    <p:sldId id="294" r:id="rId19"/>
    <p:sldId id="296" r:id="rId20"/>
    <p:sldId id="295" r:id="rId21"/>
    <p:sldId id="301" r:id="rId22"/>
    <p:sldId id="303" r:id="rId23"/>
    <p:sldId id="28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4/7/2020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use.jhu.ed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zproxy.clarkson.edu/login?url=http://link.springer.com" TargetMode="External"/><Relationship Id="rId3" Type="http://schemas.openxmlformats.org/officeDocument/2006/relationships/hyperlink" Target="https://ezproxy.clarkson.edu/login?url=http://search.ebscohost.com/login.aspx?authtype=ip,uid&amp;profile=ehost&amp;defaultdb=hsr" TargetMode="External"/><Relationship Id="rId7" Type="http://schemas.openxmlformats.org/officeDocument/2006/relationships/hyperlink" Target="https://ezproxy.clarkson.edu/login?url=https://www.sciencedirect.com/science?_ob=MiamiSearchURL&amp;_method=requestForm&amp;_temp=search.tmpl&amp;_acct=C000031539&amp;_version=1&amp;_urlVersion=1&amp;_userid=607434&amp;md5=f9ed3d35988741d5d3fffb635f02c0f0&amp;searchtype=a" TargetMode="External"/><Relationship Id="rId2" Type="http://schemas.openxmlformats.org/officeDocument/2006/relationships/hyperlink" Target="https://ezproxy.clarkson.edu/login?url=https://go.galegroup.com/ps/start.do?p=AONE&amp;u=nysl_nc_clarku&amp;authCount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zproxy.clarkson.edu/login?url=http://journals.sagepub.com/" TargetMode="External"/><Relationship Id="rId5" Type="http://schemas.openxmlformats.org/officeDocument/2006/relationships/hyperlink" Target="https://ezproxy.clarkson.edu/login?url=http://search.ebscohost.com/login.aspx?authtype=ip&amp;profile=ehost&amp;defaultdb=ofs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ezproxy.clarkson.edu/login?url=http://infotrac.galegroup.com/itweb/nysl_nc_clarku?db=ITOF" TargetMode="External"/><Relationship Id="rId9" Type="http://schemas.openxmlformats.org/officeDocument/2006/relationships/hyperlink" Target="https://ezproxy.clarkson.edu/login?url=http://onlinelibrary.wiley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oogle.com/alert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cholar.google.com/citations?view_op=search_author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.google.com/store/newsstand?hl=en" TargetMode="External"/><Relationship Id="rId13" Type="http://schemas.openxmlformats.org/officeDocument/2006/relationships/image" Target="../media/image17.png"/><Relationship Id="rId3" Type="http://schemas.openxmlformats.org/officeDocument/2006/relationships/hyperlink" Target="https://theoldreader.com/" TargetMode="External"/><Relationship Id="rId7" Type="http://schemas.openxmlformats.org/officeDocument/2006/relationships/hyperlink" Target="https://flipboard.com/" TargetMode="External"/><Relationship Id="rId12" Type="http://schemas.openxmlformats.org/officeDocument/2006/relationships/hyperlink" Target="https://support.mozilla.org/en-US/kb/how-subscribe-news-feeds-and-blogs" TargetMode="External"/><Relationship Id="rId2" Type="http://schemas.openxmlformats.org/officeDocument/2006/relationships/hyperlink" Target="https://feedl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mmafeed.com/" TargetMode="External"/><Relationship Id="rId11" Type="http://schemas.openxmlformats.org/officeDocument/2006/relationships/hyperlink" Target="https://ifttt.com/connect/feed/gmail" TargetMode="External"/><Relationship Id="rId5" Type="http://schemas.openxmlformats.org/officeDocument/2006/relationships/hyperlink" Target="https://www.netvibes.com/" TargetMode="External"/><Relationship Id="rId10" Type="http://schemas.openxmlformats.org/officeDocument/2006/relationships/hyperlink" Target="https://support.office.com/en-us/article/What-are-RSS-feeds-e8aaebc3-a0a7-40cd-9e10-88f9c1e74b97" TargetMode="External"/><Relationship Id="rId4" Type="http://schemas.openxmlformats.org/officeDocument/2006/relationships/hyperlink" Target="https://newsblur.com/" TargetMode="External"/><Relationship Id="rId9" Type="http://schemas.openxmlformats.org/officeDocument/2006/relationships/hyperlink" Target="https://www.chronicle.com/blogs/profhacker/send-an-rss-feed-to-your-email-account/5031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ferenceseries.com/business-management-meetings" TargetMode="External"/><Relationship Id="rId2" Type="http://schemas.openxmlformats.org/officeDocument/2006/relationships/hyperlink" Target="https://conferencealert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fplist.com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wikicfp.com/cfp/allcat?sortby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ournals.elsevier.com/futures/call-for-papers" TargetMode="External"/><Relationship Id="rId5" Type="http://schemas.openxmlformats.org/officeDocument/2006/relationships/hyperlink" Target="https://www.call4paper.com/" TargetMode="External"/><Relationship Id="rId4" Type="http://schemas.openxmlformats.org/officeDocument/2006/relationships/hyperlink" Target="http://conference.researchbib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orati.com/" TargetMode="External"/><Relationship Id="rId2" Type="http://schemas.openxmlformats.org/officeDocument/2006/relationships/hyperlink" Target="https://allto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deley.com/" TargetMode="External"/><Relationship Id="rId2" Type="http://schemas.openxmlformats.org/officeDocument/2006/relationships/hyperlink" Target="https://www.howcanisharei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www.researchgate.net/" TargetMode="External"/><Relationship Id="rId4" Type="http://schemas.openxmlformats.org/officeDocument/2006/relationships/hyperlink" Target="https://www.academia.ed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mailto:aldashnaw@clarkson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ink.gale.com/apps/pub/7ILY/PPIS?u=nysl_nc_clarku&amp;sid=PPIS" TargetMode="External"/><Relationship Id="rId3" Type="http://schemas.openxmlformats.org/officeDocument/2006/relationships/hyperlink" Target="https://link.springer.com/journal/41267/volumes-and-issues" TargetMode="External"/><Relationship Id="rId7" Type="http://schemas.openxmlformats.org/officeDocument/2006/relationships/hyperlink" Target="http://linker2.worldcat.org.ezproxy.clarkson.edu/?jHome=https%3A%2F%2Fezproxy.clarkson.edu%2Flogin%3Furl%3Dhttps%3A%2F%2Fsearch.ebscohost.com%2Fdirect.asp%3Fdb%3Dbft%26jid%3D%2522INC%2522%26scope%3Dsite&amp;linktype=best" TargetMode="External"/><Relationship Id="rId2" Type="http://schemas.openxmlformats.org/officeDocument/2006/relationships/hyperlink" Target="https://ezproxy.clarkson.edu/login?url=https://jcr.clarivate.com/JCRLandingPageAction.action?wsid=7CXO88KAaOiHC8McuWS&amp;Init=Yes&amp;SrcApp=IC2LS&amp;SID=J4-L9fpHF4cifiHIKnQXihKR7zqjI2Cjbym-18x2d3XaoTwRQQloILyGpmx2Fh9wgx3Dx3DkPUKzzwHZMG7YDeywoFbOwx3Dx3D-03Ff2gF3hTJGBPDScD1wSwx3Dx3D-cLUx2FoETAVeN3rTSMreq46gx3Dx3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nker2.worldcat.org.ezproxy.clarkson.edu/?jHome=https%3A%2F%2Fezproxy.clarkson.edu%2Flogin%3Furl%3Dhttps%3A%2F%2Fsearch.ebscohost.com%2Fdirect.asp%3Fdb%3Dbft%26jid%3D%2522FRB%2522%26scope%3Dsite&amp;linktype=best" TargetMode="External"/><Relationship Id="rId5" Type="http://schemas.openxmlformats.org/officeDocument/2006/relationships/hyperlink" Target="http://linker2.worldcat.org.ezproxy.clarkson.edu/?jHome=https%3A%2F%2Fezproxy.clarkson.edu%2Flogin%3Furl%3Dhttp%3A%2F%2Fsearch.proquest.com%2Fpublication%2F40927&amp;linktype=best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link.gale.com/apps/pub/3210/EAIM?u=nysl_nc_clarku&amp;sid=EAIM" TargetMode="External"/><Relationship Id="rId9" Type="http://schemas.openxmlformats.org/officeDocument/2006/relationships/hyperlink" Target="http://linker2.worldcat.org.ezproxy.clarkson.edu/?jHome=https%3A%2F%2Fezproxy.clarkson.edu%2Flogin%3Furl%3Dhttp%3A%2F%2Fsearch.proquest.com%2Fpublication%2F30196&amp;linktype=bes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journaltocs.ac.uk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59" y="1432223"/>
            <a:ext cx="10818055" cy="3035808"/>
          </a:xfrm>
        </p:spPr>
        <p:txBody>
          <a:bodyPr/>
          <a:lstStyle/>
          <a:p>
            <a:r>
              <a:rPr lang="en-US" sz="4800" dirty="0"/>
              <a:t>Graduate Workshop: </a:t>
            </a:r>
            <a:br>
              <a:rPr lang="en-US" sz="4800" dirty="0"/>
            </a:br>
            <a:r>
              <a:rPr lang="en-US" sz="6000" dirty="0"/>
              <a:t>Staying Up to Date in </a:t>
            </a:r>
            <a:br>
              <a:rPr lang="en-US" sz="6000"/>
            </a:br>
            <a:r>
              <a:rPr lang="en-US" sz="6000"/>
              <a:t>Humanities 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Amber Dashnaw</a:t>
            </a:r>
          </a:p>
          <a:p>
            <a:r>
              <a:rPr lang="en-US" dirty="0"/>
              <a:t>Spring 2020</a:t>
            </a:r>
          </a:p>
        </p:txBody>
      </p:sp>
    </p:spTree>
    <p:extLst>
      <p:ext uri="{BB962C8B-B14F-4D97-AF65-F5344CB8AC3E}">
        <p14:creationId xmlns:p14="http://schemas.microsoft.com/office/powerpoint/2010/main" val="258046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6484C-731A-4001-89AD-85966D0A5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Project MUSE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AEAA7-9562-4F83-BBBC-FCF6D6779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Journal Alerts</a:t>
            </a:r>
          </a:p>
          <a:p>
            <a:r>
              <a:rPr lang="en-US" sz="3200" dirty="0"/>
              <a:t>Citation Alerts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5A661-F364-4955-9A5F-DEC752AA9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111" y="3429000"/>
            <a:ext cx="8645041" cy="405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27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EC512-E8D3-4B25-9CDA-D04F6C1E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Humanities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D3DAC-D7A9-4668-80EA-41995C9FC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247900"/>
            <a:ext cx="10058400" cy="4125468"/>
          </a:xfrm>
        </p:spPr>
        <p:txBody>
          <a:bodyPr numCol="2">
            <a:normAutofit/>
          </a:bodyPr>
          <a:lstStyle/>
          <a:p>
            <a:pPr lvl="1"/>
            <a:r>
              <a:rPr lang="fr-FR" sz="2400" u="sng" dirty="0" err="1">
                <a:hlinkClick r:id="rId2"/>
              </a:rPr>
              <a:t>AcademicOneFile</a:t>
            </a:r>
            <a:endParaRPr lang="fr-FR" sz="2400" u="sng" dirty="0">
              <a:hlinkClick r:id="rId3"/>
            </a:endParaRPr>
          </a:p>
          <a:p>
            <a:pPr lvl="1"/>
            <a:r>
              <a:rPr lang="fr-FR" sz="2400" u="sng" dirty="0" err="1">
                <a:hlinkClick r:id="rId4"/>
              </a:rPr>
              <a:t>GeneralOneFile</a:t>
            </a:r>
            <a:endParaRPr lang="fr-FR" sz="2400" u="sng" dirty="0">
              <a:hlinkClick r:id="rId3"/>
            </a:endParaRPr>
          </a:p>
          <a:p>
            <a:pPr lvl="1"/>
            <a:r>
              <a:rPr lang="fr-FR" sz="2400" u="sng" dirty="0" err="1">
                <a:hlinkClick r:id="rId3"/>
              </a:rPr>
              <a:t>Humanities</a:t>
            </a:r>
            <a:r>
              <a:rPr lang="fr-FR" sz="2400" u="sng" dirty="0">
                <a:hlinkClick r:id="rId3"/>
              </a:rPr>
              <a:t> &amp; Social Sciences Index </a:t>
            </a:r>
            <a:r>
              <a:rPr lang="fr-FR" sz="2400" u="sng" dirty="0" err="1">
                <a:hlinkClick r:id="rId3"/>
              </a:rPr>
              <a:t>Retrospective</a:t>
            </a:r>
            <a:endParaRPr lang="en-US" sz="2400" dirty="0"/>
          </a:p>
          <a:p>
            <a:pPr lvl="1"/>
            <a:r>
              <a:rPr lang="en-US" sz="2400" dirty="0" err="1">
                <a:hlinkClick r:id="rId5"/>
              </a:rPr>
              <a:t>Omnifile</a:t>
            </a:r>
            <a:r>
              <a:rPr lang="en-US" sz="2400" dirty="0">
                <a:hlinkClick r:id="rId5"/>
              </a:rPr>
              <a:t> Full Text Select</a:t>
            </a:r>
            <a:endParaRPr lang="en-US" sz="2400" dirty="0">
              <a:hlinkClick r:id="rId6"/>
            </a:endParaRPr>
          </a:p>
          <a:p>
            <a:pPr lvl="1"/>
            <a:r>
              <a:rPr lang="en-US" sz="2400" dirty="0">
                <a:hlinkClick r:id="rId6"/>
              </a:rPr>
              <a:t>Sage Journals</a:t>
            </a:r>
            <a:endParaRPr lang="en-US" sz="2400" dirty="0"/>
          </a:p>
          <a:p>
            <a:pPr lvl="1"/>
            <a:r>
              <a:rPr lang="en-US" sz="2400" dirty="0">
                <a:hlinkClick r:id="rId7"/>
              </a:rPr>
              <a:t>Science Direct</a:t>
            </a:r>
            <a:endParaRPr lang="en-US" sz="2400" dirty="0"/>
          </a:p>
          <a:p>
            <a:pPr lvl="1"/>
            <a:r>
              <a:rPr lang="en-US" sz="2400" dirty="0">
                <a:hlinkClick r:id="rId8"/>
              </a:rPr>
              <a:t>Springer Journals</a:t>
            </a:r>
            <a:endParaRPr lang="en-US" sz="2400" dirty="0"/>
          </a:p>
          <a:p>
            <a:pPr lvl="1"/>
            <a:r>
              <a:rPr lang="en-US" sz="2400" dirty="0">
                <a:hlinkClick r:id="rId9"/>
              </a:rPr>
              <a:t>Wiley Journals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1313E-17B8-40BA-8FBA-F7208B4DF5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4949" y="2521331"/>
            <a:ext cx="4695825" cy="31305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0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F6B12-2008-4AB0-97AA-846A8F13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0F643-A684-4CE9-BC8F-579D2A705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68841"/>
            <a:ext cx="10058400" cy="4743243"/>
          </a:xfrm>
        </p:spPr>
        <p:txBody>
          <a:bodyPr>
            <a:normAutofit/>
          </a:bodyPr>
          <a:lstStyle/>
          <a:p>
            <a:r>
              <a:rPr lang="en-US" sz="2800" dirty="0"/>
              <a:t>Create a Google account if you do not already have one.</a:t>
            </a:r>
          </a:p>
          <a:p>
            <a:r>
              <a:rPr lang="en-US" sz="2800" dirty="0"/>
              <a:t>Go to </a:t>
            </a:r>
            <a:r>
              <a:rPr lang="en-US" sz="2800" dirty="0">
                <a:hlinkClick r:id="rId2"/>
              </a:rPr>
              <a:t>https://www.google.com/alerts</a:t>
            </a:r>
            <a:endParaRPr lang="en-US" sz="2800" dirty="0"/>
          </a:p>
          <a:p>
            <a:r>
              <a:rPr lang="en-US" sz="2800" dirty="0"/>
              <a:t>Fill in the search terms for the topic you wish to monitor, and other details in the Create Alert box.</a:t>
            </a:r>
          </a:p>
          <a:p>
            <a:r>
              <a:rPr lang="en-US" sz="2800" dirty="0"/>
              <a:t>Enter your email address.</a:t>
            </a:r>
          </a:p>
          <a:p>
            <a:r>
              <a:rPr lang="en-US" sz="2800" dirty="0"/>
              <a:t>Create your alert.*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i="1" dirty="0"/>
              <a:t>*</a:t>
            </a:r>
            <a:r>
              <a:rPr lang="en-US" sz="2400" i="1" dirty="0"/>
              <a:t>You can run a number of alerts concurrently, and revisit your Google Alerts account to modify/add/remove alerts.</a:t>
            </a:r>
            <a:endParaRPr lang="en-US" sz="2800" i="1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8DAA2D7-EDBC-49A0-A7F2-0EDFAD504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405" y="202232"/>
            <a:ext cx="1766609" cy="17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57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9A6-ECF8-422E-B755-0D5F166B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Citation 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B2DB-A3E8-46D2-8845-0BB39ABC3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Follow Authors</a:t>
            </a:r>
            <a:endParaRPr lang="en-US" sz="2800" dirty="0"/>
          </a:p>
          <a:p>
            <a:r>
              <a:rPr lang="en-US" sz="2800" dirty="0"/>
              <a:t>Follow Citations</a:t>
            </a:r>
          </a:p>
          <a:p>
            <a:r>
              <a:rPr lang="en-US" sz="2800" dirty="0"/>
              <a:t>Follow Recommended Articles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BD905-6AC0-45B7-819E-ECE894209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586" y="3665714"/>
            <a:ext cx="4695566" cy="293472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4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DC62-68B1-4198-A42A-2195E1C6B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RSS Feeds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84FE2-9C9E-478F-88BB-46BCED3C6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275" y="2540712"/>
            <a:ext cx="6388443" cy="3618472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1800" b="1" dirty="0"/>
              <a:t>Readers: </a:t>
            </a:r>
          </a:p>
          <a:p>
            <a:pPr lvl="2"/>
            <a:r>
              <a:rPr lang="en-US" sz="1400" dirty="0" err="1">
                <a:hlinkClick r:id="rId2"/>
              </a:rPr>
              <a:t>Feedly</a:t>
            </a:r>
            <a:endParaRPr lang="en-US" sz="1400" dirty="0"/>
          </a:p>
          <a:p>
            <a:pPr lvl="2"/>
            <a:r>
              <a:rPr lang="en-US" sz="1400" dirty="0">
                <a:hlinkClick r:id="rId3"/>
              </a:rPr>
              <a:t>The Old Reader</a:t>
            </a:r>
            <a:endParaRPr lang="en-US" sz="1400" dirty="0"/>
          </a:p>
          <a:p>
            <a:pPr lvl="2"/>
            <a:r>
              <a:rPr lang="en-US" sz="1400" dirty="0" err="1">
                <a:hlinkClick r:id="rId4"/>
              </a:rPr>
              <a:t>NewsBlur</a:t>
            </a:r>
            <a:endParaRPr lang="en-US" sz="1400" dirty="0"/>
          </a:p>
          <a:p>
            <a:pPr lvl="2"/>
            <a:r>
              <a:rPr lang="en-US" sz="1400" dirty="0" err="1">
                <a:hlinkClick r:id="rId5"/>
              </a:rPr>
              <a:t>NetVibes</a:t>
            </a:r>
            <a:endParaRPr lang="en-US" sz="1400" dirty="0"/>
          </a:p>
          <a:p>
            <a:pPr lvl="2"/>
            <a:r>
              <a:rPr lang="en-US" sz="1400" dirty="0" err="1">
                <a:hlinkClick r:id="rId6"/>
              </a:rPr>
              <a:t>CommaFeed</a:t>
            </a:r>
            <a:endParaRPr lang="en-US" sz="14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News and Social Media Dashboard Apps</a:t>
            </a:r>
            <a:r>
              <a:rPr lang="en-US" sz="1800" dirty="0"/>
              <a:t> (with options to import RSS Feeds):</a:t>
            </a:r>
          </a:p>
          <a:p>
            <a:pPr lvl="2"/>
            <a:r>
              <a:rPr lang="en-US" sz="1400" dirty="0" err="1">
                <a:hlinkClick r:id="rId7"/>
              </a:rPr>
              <a:t>FlipBoard</a:t>
            </a:r>
            <a:endParaRPr lang="en-US" sz="1400" dirty="0"/>
          </a:p>
          <a:p>
            <a:pPr lvl="2"/>
            <a:r>
              <a:rPr lang="en-US" sz="1400" dirty="0">
                <a:hlinkClick r:id="rId8"/>
              </a:rPr>
              <a:t>Google Play Newsstand</a:t>
            </a:r>
            <a:r>
              <a:rPr lang="en-US" sz="1400" dirty="0"/>
              <a:t> 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Other options include</a:t>
            </a:r>
            <a:r>
              <a:rPr lang="en-US" sz="1800" dirty="0"/>
              <a:t>:</a:t>
            </a:r>
          </a:p>
          <a:p>
            <a:pPr lvl="2"/>
            <a:r>
              <a:rPr lang="en-US" sz="1400" dirty="0">
                <a:hlinkClick r:id="rId9"/>
              </a:rPr>
              <a:t>Emailing</a:t>
            </a:r>
            <a:r>
              <a:rPr lang="en-US" sz="1400" dirty="0"/>
              <a:t> yourself a feed.</a:t>
            </a:r>
          </a:p>
          <a:p>
            <a:pPr lvl="2"/>
            <a:r>
              <a:rPr lang="en-US" sz="1400" dirty="0"/>
              <a:t>Integrating RSS into your email using </a:t>
            </a:r>
            <a:r>
              <a:rPr lang="en-US" sz="1400" dirty="0">
                <a:hlinkClick r:id="rId10"/>
              </a:rPr>
              <a:t>Outlook</a:t>
            </a:r>
            <a:r>
              <a:rPr lang="en-US" sz="1400" dirty="0"/>
              <a:t>, </a:t>
            </a:r>
            <a:r>
              <a:rPr lang="en-US" sz="1400" dirty="0">
                <a:hlinkClick r:id="rId11"/>
              </a:rPr>
              <a:t>Gmail</a:t>
            </a:r>
            <a:r>
              <a:rPr lang="en-US" sz="1400" dirty="0"/>
              <a:t>, or </a:t>
            </a:r>
            <a:r>
              <a:rPr lang="en-US" sz="1400" dirty="0">
                <a:hlinkClick r:id="rId12"/>
              </a:rPr>
              <a:t>Thunderbird.</a:t>
            </a:r>
            <a:endParaRPr lang="en-US" sz="1400" dirty="0"/>
          </a:p>
          <a:p>
            <a:pPr lvl="2"/>
            <a:r>
              <a:rPr lang="en-US" sz="1400" dirty="0"/>
              <a:t>Downloading the app version of your RSS feed reader to your smartphone or tablet.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5" name="Picture 4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22018967-A421-43AA-BD23-6A2E24E917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41607" y="1297631"/>
            <a:ext cx="2781703" cy="2799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BBFAA-53FF-4925-85E1-0284BFEDD3C0}"/>
              </a:ext>
            </a:extLst>
          </p:cNvPr>
          <p:cNvSpPr txBox="1"/>
          <p:nvPr/>
        </p:nvSpPr>
        <p:spPr>
          <a:xfrm>
            <a:off x="933855" y="1724644"/>
            <a:ext cx="716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Keep current on websites which frequently update their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2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0C97-867B-4026-94E0-D603982D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E82A8-B801-4912-8D7D-AF4C89A29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hlinkClick r:id="rId2"/>
              </a:rPr>
              <a:t>Conference Alerts</a:t>
            </a:r>
            <a:endParaRPr lang="en-US" sz="3200" dirty="0"/>
          </a:p>
          <a:p>
            <a:r>
              <a:rPr lang="en-US" sz="3200" dirty="0">
                <a:hlinkClick r:id="rId3"/>
              </a:rPr>
              <a:t>Conference Series</a:t>
            </a:r>
            <a:endParaRPr lang="en-US" sz="3200" dirty="0"/>
          </a:p>
          <a:p>
            <a:r>
              <a:rPr lang="en-US" sz="3200" dirty="0"/>
              <a:t>Professional Organizations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344471-5307-4B56-B383-CC2361C99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796" y="3731741"/>
            <a:ext cx="4211337" cy="280755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04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91F6-E59A-4866-8F77-371778BF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for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D694F-91F7-42B0-9549-07C30398B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hlinkClick r:id="rId2"/>
              </a:rPr>
              <a:t>Call for Papers Wiki</a:t>
            </a:r>
            <a:endParaRPr lang="en-US" sz="3200" dirty="0"/>
          </a:p>
          <a:p>
            <a:r>
              <a:rPr lang="en-US" sz="3200" dirty="0">
                <a:hlinkClick r:id="rId3"/>
              </a:rPr>
              <a:t>Thecfplist</a:t>
            </a:r>
            <a:endParaRPr lang="en-US" sz="3200" dirty="0"/>
          </a:p>
          <a:p>
            <a:r>
              <a:rPr lang="en-US" sz="3200" dirty="0">
                <a:hlinkClick r:id="rId4"/>
              </a:rPr>
              <a:t>ResearchBib Call for Papers</a:t>
            </a:r>
            <a:endParaRPr lang="en-US" sz="3200" dirty="0"/>
          </a:p>
          <a:p>
            <a:r>
              <a:rPr lang="en-US" sz="3200" dirty="0">
                <a:hlinkClick r:id="rId5"/>
              </a:rPr>
              <a:t>Call4paper</a:t>
            </a:r>
            <a:endParaRPr lang="en-US" sz="3200" dirty="0"/>
          </a:p>
          <a:p>
            <a:r>
              <a:rPr lang="en-US" sz="3200" dirty="0">
                <a:hlinkClick r:id="rId6"/>
              </a:rPr>
              <a:t>Elsevier Call for Papers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5A6517-1873-4EE2-BC3F-FCC450D2BC7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3810"/>
          <a:stretch/>
        </p:blipFill>
        <p:spPr>
          <a:xfrm>
            <a:off x="6285471" y="4567546"/>
            <a:ext cx="4744994" cy="206944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44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0F7A1-EA83-4708-9761-6AEDB06F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10AD4-B73F-4823-9756-A04F81E3E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Blogs</a:t>
            </a:r>
          </a:p>
          <a:p>
            <a:pPr lvl="1"/>
            <a:r>
              <a:rPr lang="en-US" sz="3000" dirty="0"/>
              <a:t>Blog Directories</a:t>
            </a:r>
          </a:p>
          <a:p>
            <a:pPr lvl="3"/>
            <a:r>
              <a:rPr lang="en-US" sz="2000" dirty="0">
                <a:hlinkClick r:id="rId2"/>
              </a:rPr>
              <a:t>https://alltop.com/</a:t>
            </a:r>
            <a:endParaRPr lang="en-US" sz="2000" dirty="0"/>
          </a:p>
          <a:p>
            <a:pPr lvl="3"/>
            <a:r>
              <a:rPr lang="en-US" sz="2000" dirty="0">
                <a:hlinkClick r:id="rId3"/>
              </a:rPr>
              <a:t>http://technorati.com/</a:t>
            </a:r>
            <a:endParaRPr lang="en-US" sz="2000" dirty="0"/>
          </a:p>
          <a:p>
            <a:pPr lvl="3"/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1848CD-335E-4FD1-950D-9822CFE29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343" y="2933700"/>
            <a:ext cx="4857750" cy="32385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3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883D1-E29E-4FB3-93FA-D31C1FBAF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09FAE-E3C0-42BC-B71F-B6FC20BC3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60268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/>
              <a:t>Twitter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400" dirty="0"/>
              <a:t>News sources</a:t>
            </a:r>
          </a:p>
          <a:p>
            <a:pPr lvl="1"/>
            <a:r>
              <a:rPr lang="en-US" sz="2400" dirty="0"/>
              <a:t>Organizations</a:t>
            </a:r>
          </a:p>
          <a:p>
            <a:pPr lvl="1"/>
            <a:r>
              <a:rPr lang="en-US" sz="2400" dirty="0"/>
              <a:t>Professional Associations</a:t>
            </a:r>
          </a:p>
          <a:p>
            <a:pPr lvl="1"/>
            <a:r>
              <a:rPr lang="en-US" sz="2400" dirty="0"/>
              <a:t>Track hashtags</a:t>
            </a:r>
          </a:p>
          <a:p>
            <a:pPr lvl="1"/>
            <a:r>
              <a:rPr lang="en-US" sz="2400" dirty="0"/>
              <a:t>Professional conferences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4F3EE-CFAE-4573-8965-E86CEC290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208" y="4854826"/>
            <a:ext cx="3913624" cy="17380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0169C2-8AFA-4F56-AA4D-DC2BD51EE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172" y="252918"/>
            <a:ext cx="3910307" cy="2787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6CB868-494D-4706-AC06-F7AE72CAF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904" y="2325690"/>
            <a:ext cx="3387929" cy="30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80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844A-3246-40A5-B9CD-58136794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B3833-1F88-49BC-9427-364660975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b="1" dirty="0"/>
              <a:t>LinkedIn</a:t>
            </a:r>
            <a:br>
              <a:rPr lang="en-US" sz="4800" b="1" dirty="0"/>
            </a:br>
            <a:endParaRPr lang="en-US" sz="4800" b="1" dirty="0"/>
          </a:p>
          <a:p>
            <a:pPr lvl="2"/>
            <a:r>
              <a:rPr lang="en-US" sz="2400" dirty="0"/>
              <a:t>Organizations</a:t>
            </a:r>
          </a:p>
          <a:p>
            <a:pPr lvl="2"/>
            <a:r>
              <a:rPr lang="en-US" sz="2400" dirty="0"/>
              <a:t>Group Pages</a:t>
            </a:r>
          </a:p>
          <a:p>
            <a:pPr lvl="2"/>
            <a:r>
              <a:rPr lang="en-US" sz="2400" dirty="0"/>
              <a:t>Company Pages</a:t>
            </a:r>
          </a:p>
          <a:p>
            <a:endParaRPr lang="en-US" dirty="0"/>
          </a:p>
        </p:txBody>
      </p:sp>
      <p:pic>
        <p:nvPicPr>
          <p:cNvPr id="2050" name="Picture 2" descr="Linked In, Logo, Company, Editorial, Linkedin, Symbol">
            <a:extLst>
              <a:ext uri="{FF2B5EF4-FFF2-40B4-BE49-F238E27FC236}">
                <a16:creationId xmlns:a16="http://schemas.microsoft.com/office/drawing/2014/main" id="{305B4846-6CA4-4619-A356-6D9B10EC6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29547" r="6145" b="28600"/>
          <a:stretch/>
        </p:blipFill>
        <p:spPr bwMode="auto">
          <a:xfrm>
            <a:off x="5388617" y="4669132"/>
            <a:ext cx="5733535" cy="170423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0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C879-34D4-41BE-9BDC-735D3812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Staying Up to Date Can Be: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508FD-84CB-416B-8898-D30C9A588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Time-Consuming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Information Overload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AF38F-5F97-4872-972C-F16EBB5B5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738" y="3134868"/>
            <a:ext cx="4314825" cy="32385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32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DE67-BF02-448C-AAAF-427BA23B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0DA5D-435F-4F3E-B7C2-371BC1287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b="1" dirty="0"/>
              <a:t>Academic Networks</a:t>
            </a:r>
            <a:br>
              <a:rPr lang="en-US" sz="4800" b="1" dirty="0"/>
            </a:br>
            <a:endParaRPr lang="en-US" sz="1600" b="1" dirty="0"/>
          </a:p>
          <a:p>
            <a:pPr lvl="2"/>
            <a:r>
              <a:rPr lang="en-US" sz="2800" dirty="0" err="1">
                <a:solidFill>
                  <a:srgbClr val="337AB7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Howcanishareit</a:t>
            </a:r>
            <a:r>
              <a:rPr lang="en-US" sz="2800" dirty="0">
                <a:solidFill>
                  <a:srgbClr val="337AB7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</a:p>
          <a:p>
            <a:pPr lvl="2"/>
            <a:r>
              <a:rPr lang="en-US" sz="2800" dirty="0">
                <a:solidFill>
                  <a:srgbClr val="337AB7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Mendeley</a:t>
            </a:r>
            <a:endParaRPr lang="en-US" sz="2800" dirty="0">
              <a:solidFill>
                <a:srgbClr val="337AB7"/>
              </a:solidFill>
              <a:latin typeface="Arial" panose="020B0604020202020204" pitchFamily="34" charset="0"/>
            </a:endParaRPr>
          </a:p>
          <a:p>
            <a:pPr lvl="2"/>
            <a:r>
              <a:rPr lang="en-US" sz="2800" dirty="0">
                <a:solidFill>
                  <a:srgbClr val="337AB7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Academia.edu</a:t>
            </a:r>
            <a:endParaRPr lang="en-US" sz="2800" dirty="0">
              <a:solidFill>
                <a:srgbClr val="337AB7"/>
              </a:solidFill>
              <a:latin typeface="Arial" panose="020B0604020202020204" pitchFamily="34" charset="0"/>
            </a:endParaRPr>
          </a:p>
          <a:p>
            <a:pPr lvl="2"/>
            <a:r>
              <a:rPr lang="en-US" sz="2800" dirty="0">
                <a:solidFill>
                  <a:srgbClr val="337AB7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ResearchGate</a:t>
            </a:r>
            <a:endParaRPr lang="en-US" sz="2800" dirty="0"/>
          </a:p>
          <a:p>
            <a:endParaRPr lang="en-US" dirty="0"/>
          </a:p>
        </p:txBody>
      </p:sp>
      <p:pic>
        <p:nvPicPr>
          <p:cNvPr id="1026" name="Picture 2" descr="Hat, Graduation, Cap, Education, Achievement">
            <a:extLst>
              <a:ext uri="{FF2B5EF4-FFF2-40B4-BE49-F238E27FC236}">
                <a16:creationId xmlns:a16="http://schemas.microsoft.com/office/drawing/2014/main" id="{77FA65A0-3996-4A97-AE29-B5D66C83D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84" y="3214815"/>
            <a:ext cx="3288957" cy="328895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942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2BAA-3C8A-41D1-A8EB-8BDC1DAE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 Management Tools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5F5CF-CB6A-4B3D-8828-A40660CE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11" y="1792064"/>
            <a:ext cx="5454989" cy="2127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1CBA94-E596-4235-8B53-E64D34535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894" y="3718764"/>
            <a:ext cx="2654604" cy="26546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1749DE-F1A0-418F-BDD8-8B75D138F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30" y="4621381"/>
            <a:ext cx="3595195" cy="1210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EBFA55-04C5-457A-ACA0-2FEE37986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708" y="2426142"/>
            <a:ext cx="2102389" cy="149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20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27BAA-5862-4A34-A1D7-F0A497A2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BA078-34D8-4F0E-B406-3C0732F8C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257168"/>
            <a:ext cx="10058400" cy="39150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Set up citation alerts for your own 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Set up article alerts for academics in your field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Set up article alerts for key topics in your field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Check Google Scholar’s “recommended” once a month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Subscribe to Table of Contents alerts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Periodically Review Core Journals in your field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93E7B-B01D-4E28-8F7A-ACA57291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27" t="4912" r="24904" b="26661"/>
          <a:stretch/>
        </p:blipFill>
        <p:spPr>
          <a:xfrm>
            <a:off x="8295503" y="247135"/>
            <a:ext cx="3550508" cy="221597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60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Amber Dashnaw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>
                <a:hlinkClick r:id="rId2"/>
              </a:rPr>
              <a:t>aldashnaw@clarkson.edu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	(315) 268-4454</a:t>
            </a:r>
          </a:p>
          <a:p>
            <a:pPr marL="0" indent="0">
              <a:buNone/>
            </a:pPr>
            <a:r>
              <a:rPr lang="en-US" sz="4000" dirty="0"/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15355C-0E0B-424E-8C3A-D7A2F84E5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379" y="560173"/>
            <a:ext cx="3890061" cy="259337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62AFE-BEF8-455C-99A8-237623D75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C1955-AAE8-440D-A2E3-3B71B6B5E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Build Credibility</a:t>
            </a:r>
          </a:p>
          <a:p>
            <a:endParaRPr lang="en-US" sz="3200" dirty="0"/>
          </a:p>
          <a:p>
            <a:r>
              <a:rPr lang="en-US" sz="3200" dirty="0"/>
              <a:t>Identify Opportunities for Growth</a:t>
            </a:r>
          </a:p>
          <a:p>
            <a:endParaRPr lang="en-US" sz="3200" dirty="0"/>
          </a:p>
          <a:p>
            <a:r>
              <a:rPr lang="en-US" sz="3200" dirty="0"/>
              <a:t>Don’t look Out-of-Date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45F9BE-34C3-47E1-86A8-DA8E4E065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806" y="3897517"/>
            <a:ext cx="4959180" cy="23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7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8871D-567E-482F-9DBE-826410CC5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Journals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45F6C-50E6-4BA2-A073-16E556848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hlinkClick r:id="rId2"/>
              </a:rPr>
              <a:t>Journal Citation Reports</a:t>
            </a:r>
            <a:endParaRPr lang="en-US" sz="3200" b="1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Journal of International Business Studies</a:t>
            </a:r>
            <a:endParaRPr lang="en-US" dirty="0"/>
          </a:p>
          <a:p>
            <a:r>
              <a:rPr lang="en-US" dirty="0">
                <a:hlinkClick r:id="rId4"/>
              </a:rPr>
              <a:t>The Economist</a:t>
            </a:r>
            <a:endParaRPr lang="en-US" dirty="0"/>
          </a:p>
          <a:p>
            <a:r>
              <a:rPr lang="en-US" dirty="0">
                <a:hlinkClick r:id="rId5"/>
              </a:rPr>
              <a:t>Consumer Reports</a:t>
            </a:r>
            <a:endParaRPr lang="en-US" dirty="0"/>
          </a:p>
          <a:p>
            <a:r>
              <a:rPr lang="en-US" dirty="0">
                <a:hlinkClick r:id="rId6"/>
              </a:rPr>
              <a:t>Forbes</a:t>
            </a:r>
            <a:endParaRPr lang="en-US" dirty="0"/>
          </a:p>
          <a:p>
            <a:r>
              <a:rPr lang="en-US" dirty="0">
                <a:hlinkClick r:id="rId7"/>
              </a:rPr>
              <a:t>Inc. Magazine</a:t>
            </a:r>
            <a:endParaRPr lang="en-US" dirty="0"/>
          </a:p>
          <a:p>
            <a:r>
              <a:rPr lang="en-US" dirty="0">
                <a:hlinkClick r:id="rId8"/>
              </a:rPr>
              <a:t>MIT Technology Review</a:t>
            </a:r>
            <a:endParaRPr lang="en-US" dirty="0"/>
          </a:p>
          <a:p>
            <a:r>
              <a:rPr lang="en-US" dirty="0">
                <a:hlinkClick r:id="rId9"/>
              </a:rPr>
              <a:t>Wired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82226-27AC-45D8-B78B-A0F4500F29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9130" y="3789407"/>
            <a:ext cx="3964200" cy="26428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0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26E2-ADD9-4E86-BC3A-2425205F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 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9351A-E346-466A-B289-4E7E1EF90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Get an email when a new issue of a journal is released!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D04269-813B-4DD9-AB65-117CFD901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46508"/>
            <a:ext cx="3994729" cy="332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2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C3F11-DAC7-499A-B9A9-0F5B148F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 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D9505-8767-497E-A1A8-F74242E0E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JournalTOCs</a:t>
            </a:r>
            <a:endParaRPr lang="en-US" dirty="0"/>
          </a:p>
          <a:p>
            <a:r>
              <a:rPr lang="en-US" dirty="0"/>
              <a:t>Publisher Websites</a:t>
            </a:r>
          </a:p>
          <a:p>
            <a:r>
              <a:rPr lang="en-US" dirty="0"/>
              <a:t>Databases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0E0B8-D2A4-41D4-98C4-905A4286B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789" y="2093976"/>
            <a:ext cx="4050792" cy="405079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1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311C5-B5C9-4E6F-8FDA-334490EA4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C9FE5-4B0A-46D2-802C-CA0D1C9F4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Table of Content Alerts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2B862-E7D9-4E78-9932-6DFF941CC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922678"/>
            <a:ext cx="6420255" cy="443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1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EFC3-95A7-42BB-AC1E-F55A008B9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Arts &amp; Humanities Citation Index </a:t>
            </a:r>
            <a:r>
              <a:rPr lang="en-US" dirty="0"/>
              <a:t>Web of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9AF9E-0455-454B-85B3-97EA1718F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Search Alerts</a:t>
            </a:r>
          </a:p>
          <a:p>
            <a:r>
              <a:rPr lang="en-US" sz="3200" dirty="0"/>
              <a:t>Citation Alerts</a:t>
            </a:r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BBE4E-A741-4C1B-B229-AD9778DBE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911" y="3223611"/>
            <a:ext cx="6953241" cy="41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27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F6A9-0BBF-4249-8762-7CA70C7A9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ProQuest Central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11219-27F0-4CF6-8D3A-D1D130AC5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Search Alerts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FD228-113E-4E7F-BBD7-4B8E9016B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264" y="3111500"/>
            <a:ext cx="8782750" cy="390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95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1990</TotalTime>
  <Words>359</Words>
  <Application>Microsoft Office PowerPoint</Application>
  <PresentationFormat>Widescreen</PresentationFormat>
  <Paragraphs>125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 Black</vt:lpstr>
      <vt:lpstr>Wingdings</vt:lpstr>
      <vt:lpstr>Wood Type</vt:lpstr>
      <vt:lpstr>Graduate Workshop:  Staying Up to Date in  Humanities  </vt:lpstr>
      <vt:lpstr>Staying Up to Date Can Be: </vt:lpstr>
      <vt:lpstr>Why is it Important?</vt:lpstr>
      <vt:lpstr>Finding Journals</vt:lpstr>
      <vt:lpstr>Journal Alerts</vt:lpstr>
      <vt:lpstr>Table of Content Alerts</vt:lpstr>
      <vt:lpstr>JSTOR</vt:lpstr>
      <vt:lpstr>Arts &amp; Humanities Citation Index Web of Science</vt:lpstr>
      <vt:lpstr>ProQuest Central</vt:lpstr>
      <vt:lpstr>Project MUSE</vt:lpstr>
      <vt:lpstr>Other Humanities Databases</vt:lpstr>
      <vt:lpstr>Google Alerts</vt:lpstr>
      <vt:lpstr>Google Citation Alerts</vt:lpstr>
      <vt:lpstr>RSS Feeds</vt:lpstr>
      <vt:lpstr>Conferences</vt:lpstr>
      <vt:lpstr>Call for Papers</vt:lpstr>
      <vt:lpstr>Social Media</vt:lpstr>
      <vt:lpstr>Social Media</vt:lpstr>
      <vt:lpstr>Social Media</vt:lpstr>
      <vt:lpstr>Social Media</vt:lpstr>
      <vt:lpstr>Citation Management Tools</vt:lpstr>
      <vt:lpstr>Summary</vt:lpstr>
      <vt:lpstr>Contact Me</vt:lpstr>
    </vt:vector>
  </TitlesOfParts>
  <Company>Clarkson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L. Dashnaw - aamidon</dc:creator>
  <cp:lastModifiedBy>Amber L. Dashnaw - aamidon</cp:lastModifiedBy>
  <cp:revision>34</cp:revision>
  <dcterms:created xsi:type="dcterms:W3CDTF">2020-01-27T16:55:31Z</dcterms:created>
  <dcterms:modified xsi:type="dcterms:W3CDTF">2020-04-07T21:02:29Z</dcterms:modified>
</cp:coreProperties>
</file>