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3" r:id="rId2"/>
    <p:sldId id="286" r:id="rId3"/>
    <p:sldId id="297" r:id="rId4"/>
    <p:sldId id="293" r:id="rId5"/>
    <p:sldId id="287" r:id="rId6"/>
    <p:sldId id="288" r:id="rId7"/>
    <p:sldId id="285" r:id="rId8"/>
    <p:sldId id="292" r:id="rId9"/>
    <p:sldId id="299" r:id="rId10"/>
    <p:sldId id="300" r:id="rId11"/>
    <p:sldId id="284" r:id="rId12"/>
    <p:sldId id="302" r:id="rId13"/>
    <p:sldId id="298" r:id="rId14"/>
    <p:sldId id="289" r:id="rId15"/>
    <p:sldId id="290" r:id="rId16"/>
    <p:sldId id="291" r:id="rId17"/>
    <p:sldId id="294" r:id="rId18"/>
    <p:sldId id="296" r:id="rId19"/>
    <p:sldId id="295" r:id="rId20"/>
    <p:sldId id="301" r:id="rId21"/>
    <p:sldId id="30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3/23/2020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zproxy.clarkson.edu/login?url=http://search.ebscohost.com/login.aspx?authtype=ip,uid&amp;profile=sbrc" TargetMode="External"/><Relationship Id="rId3" Type="http://schemas.openxmlformats.org/officeDocument/2006/relationships/hyperlink" Target="https://ezproxy.clarkson.edu/login?url=https://ezproxy.clarkson.edu/login?url=http://search.proquest.com/hooverscompany?accountid=37646" TargetMode="External"/><Relationship Id="rId7" Type="http://schemas.openxmlformats.org/officeDocument/2006/relationships/hyperlink" Target="https://ezproxy.clarkson.edu/login?url=http://search.ebscohost.com/login.aspx?authtype=ip,uid&amp;profile=ehost&amp;defaultdb=asb" TargetMode="External"/><Relationship Id="rId2" Type="http://schemas.openxmlformats.org/officeDocument/2006/relationships/hyperlink" Target="https://ezproxy.clarkson.edu/login?url=https://search.proquest.com/snapshots?accountid=376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proxy.clarkson.edu/login?url=http://search.ebscohost.com/login.aspx?authtype=ip,uid&amp;profile=ehost&amp;defaultdb=bft" TargetMode="External"/><Relationship Id="rId5" Type="http://schemas.openxmlformats.org/officeDocument/2006/relationships/hyperlink" Target="https://ezproxy.clarkson.edu/login?url=http://infotrac.galegroup.com/itweb/nysl_nc_clarku?db=PPSB" TargetMode="External"/><Relationship Id="rId4" Type="http://schemas.openxmlformats.org/officeDocument/2006/relationships/hyperlink" Target="https://ezproxy.clarkson.edu/login?url=http://infotrac.galegroup.com/itweb/nysl_nc_clarku?db=B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aler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cholar.google.com/citations?view_op=search_author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newsstand?hl=en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theoldreader.com/" TargetMode="External"/><Relationship Id="rId7" Type="http://schemas.openxmlformats.org/officeDocument/2006/relationships/hyperlink" Target="https://flipboard.com/" TargetMode="External"/><Relationship Id="rId12" Type="http://schemas.openxmlformats.org/officeDocument/2006/relationships/hyperlink" Target="https://support.mozilla.org/en-US/kb/how-subscribe-news-feeds-and-blogs" TargetMode="External"/><Relationship Id="rId2" Type="http://schemas.openxmlformats.org/officeDocument/2006/relationships/hyperlink" Target="https://feed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afeed.com/" TargetMode="External"/><Relationship Id="rId11" Type="http://schemas.openxmlformats.org/officeDocument/2006/relationships/hyperlink" Target="https://ifttt.com/connect/feed/gmail" TargetMode="External"/><Relationship Id="rId5" Type="http://schemas.openxmlformats.org/officeDocument/2006/relationships/hyperlink" Target="https://www.netvibes.com/" TargetMode="External"/><Relationship Id="rId10" Type="http://schemas.openxmlformats.org/officeDocument/2006/relationships/hyperlink" Target="https://support.office.com/en-us/article/What-are-RSS-feeds-e8aaebc3-a0a7-40cd-9e10-88f9c1e74b97" TargetMode="External"/><Relationship Id="rId4" Type="http://schemas.openxmlformats.org/officeDocument/2006/relationships/hyperlink" Target="https://newsblur.com/" TargetMode="External"/><Relationship Id="rId9" Type="http://schemas.openxmlformats.org/officeDocument/2006/relationships/hyperlink" Target="https://www.chronicle.com/blogs/profhacker/send-an-rss-feed-to-your-email-account/5031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series.com/business-management-meetings" TargetMode="External"/><Relationship Id="rId2" Type="http://schemas.openxmlformats.org/officeDocument/2006/relationships/hyperlink" Target="https://conferencealer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plist.com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ikicfp.com/cfp/allcat?sortby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urnals.elsevier.com/futures/call-for-papers" TargetMode="External"/><Relationship Id="rId5" Type="http://schemas.openxmlformats.org/officeDocument/2006/relationships/hyperlink" Target="https://www.call4paper.com/" TargetMode="External"/><Relationship Id="rId4" Type="http://schemas.openxmlformats.org/officeDocument/2006/relationships/hyperlink" Target="http://conference.researchbib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rati.com/" TargetMode="External"/><Relationship Id="rId2" Type="http://schemas.openxmlformats.org/officeDocument/2006/relationships/hyperlink" Target="https://allt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hyperlink" Target="https://www.howcanisharei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researchgate.net/" TargetMode="External"/><Relationship Id="rId4" Type="http://schemas.openxmlformats.org/officeDocument/2006/relationships/hyperlink" Target="https://www.academi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gale.com/apps/pub/7ILY/PPIS?u=nysl_nc_clarku&amp;sid=PPIS" TargetMode="External"/><Relationship Id="rId3" Type="http://schemas.openxmlformats.org/officeDocument/2006/relationships/hyperlink" Target="https://link.springer.com/journal/41267/volumes-and-issues" TargetMode="External"/><Relationship Id="rId7" Type="http://schemas.openxmlformats.org/officeDocument/2006/relationships/hyperlink" Target="http://linker2.worldcat.org.ezproxy.clarkson.edu/?jHome=https%3A%2F%2Fezproxy.clarkson.edu%2Flogin%3Furl%3Dhttps%3A%2F%2Fsearch.ebscohost.com%2Fdirect.asp%3Fdb%3Dbft%26jid%3D%2522INC%2522%26scope%3Dsite&amp;linktype=best" TargetMode="External"/><Relationship Id="rId2" Type="http://schemas.openxmlformats.org/officeDocument/2006/relationships/hyperlink" Target="https://ezproxy.clarkson.edu/login?url=https://jcr.clarivate.com/JCRLandingPageAction.action?wsid=7CXO88KAaOiHC8McuWS&amp;Init=Yes&amp;SrcApp=IC2LS&amp;SID=J4-L9fpHF4cifiHIKnQXihKR7zqjI2Cjbym-18x2d3XaoTwRQQloILyGpmx2Fh9wgx3Dx3DkPUKzzwHZMG7YDeywoFbOwx3Dx3D-03Ff2gF3hTJGBPDScD1wSwx3Dx3D-cLUx2FoETAVeN3rTSMreq46gx3Dx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r2.worldcat.org.ezproxy.clarkson.edu/?jHome=https%3A%2F%2Fezproxy.clarkson.edu%2Flogin%3Furl%3Dhttps%3A%2F%2Fsearch.ebscohost.com%2Fdirect.asp%3Fdb%3Dbft%26jid%3D%2522FRB%2522%26scope%3Dsite&amp;linktype=best" TargetMode="External"/><Relationship Id="rId5" Type="http://schemas.openxmlformats.org/officeDocument/2006/relationships/hyperlink" Target="http://linker2.worldcat.org.ezproxy.clarkson.edu/?jHome=https%3A%2F%2Fezproxy.clarkson.edu%2Flogin%3Furl%3Dhttp%3A%2F%2Fsearch.proquest.com%2Fpublication%2F40927&amp;linktype=best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link.gale.com/apps/pub/3210/EAIM?u=nysl_nc_clarku&amp;sid=EAIM" TargetMode="External"/><Relationship Id="rId9" Type="http://schemas.openxmlformats.org/officeDocument/2006/relationships/hyperlink" Target="http://linker2.worldcat.org.ezproxy.clarkson.edu/?jHome=https%3A%2F%2Fezproxy.clarkson.edu%2Flogin%3Furl%3Dhttp%3A%2F%2Fsearch.proquest.com%2Fpublication%2F30196&amp;linktype=be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ournaltocs.ac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818055" cy="3035808"/>
          </a:xfrm>
        </p:spPr>
        <p:txBody>
          <a:bodyPr/>
          <a:lstStyle/>
          <a:p>
            <a:r>
              <a:rPr lang="en-US" sz="4800" dirty="0"/>
              <a:t>Graduate Workshop: </a:t>
            </a:r>
            <a:br>
              <a:rPr lang="en-US" sz="4800" dirty="0"/>
            </a:br>
            <a:r>
              <a:rPr lang="en-US" sz="6000" dirty="0"/>
              <a:t>Staying Up to Date in Business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Amber Dashnaw</a:t>
            </a:r>
          </a:p>
          <a:p>
            <a:r>
              <a:rPr lang="en-US" dirty="0"/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5804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C512-E8D3-4B25-9CDA-D04F6C1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Business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3DAC-D7A9-4668-80EA-41995C9F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81882"/>
            <a:ext cx="10058400" cy="4091486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ProQuest Databases</a:t>
            </a:r>
            <a:endParaRPr lang="en-US" sz="3200" b="1" dirty="0">
              <a:hlinkClick r:id="rId2"/>
            </a:endParaRPr>
          </a:p>
          <a:p>
            <a:pPr lvl="1"/>
            <a:r>
              <a:rPr lang="en-US" sz="2800" dirty="0">
                <a:hlinkClick r:id="rId2"/>
              </a:rPr>
              <a:t>Business Market Research Collection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>
                <a:hlinkClick r:id="rId3"/>
              </a:rPr>
              <a:t>Hoover’s Company Profile</a:t>
            </a:r>
            <a:endParaRPr lang="en-US" sz="28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GALE Databases</a:t>
            </a:r>
          </a:p>
          <a:p>
            <a:pPr lvl="1"/>
            <a:r>
              <a:rPr lang="en-US" sz="2800" dirty="0">
                <a:hlinkClick r:id="rId4"/>
              </a:rPr>
              <a:t>Business Insights: Essentials </a:t>
            </a:r>
            <a:endParaRPr lang="en-US" sz="2800" dirty="0"/>
          </a:p>
          <a:p>
            <a:pPr lvl="1"/>
            <a:r>
              <a:rPr lang="en-US" sz="2800" dirty="0">
                <a:hlinkClick r:id="rId5"/>
              </a:rPr>
              <a:t>Small Business Collection</a:t>
            </a: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b="1" dirty="0" err="1"/>
              <a:t>Ebsco</a:t>
            </a:r>
            <a:r>
              <a:rPr lang="en-US" sz="3200" b="1" dirty="0"/>
              <a:t> Databases</a:t>
            </a:r>
          </a:p>
          <a:p>
            <a:pPr lvl="1"/>
            <a:r>
              <a:rPr lang="en-US" sz="2800" dirty="0">
                <a:hlinkClick r:id="rId6"/>
              </a:rPr>
              <a:t>Business Abstracts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>
                <a:hlinkClick r:id="rId7"/>
              </a:rPr>
              <a:t>Applied Science &amp; Business Periodicals Retrospective: 1913-1983</a:t>
            </a:r>
            <a:endParaRPr lang="en-US" sz="2800" dirty="0"/>
          </a:p>
          <a:p>
            <a:pPr lvl="1"/>
            <a:r>
              <a:rPr lang="en-US" sz="2800" dirty="0">
                <a:hlinkClick r:id="rId8"/>
              </a:rPr>
              <a:t>Small Business Reference Center</a:t>
            </a:r>
            <a:endParaRPr lang="en-US" sz="2800" dirty="0"/>
          </a:p>
          <a:p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530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6B12-2008-4AB0-97AA-846A8F13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F643-A684-4CE9-BC8F-579D2A70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8841"/>
            <a:ext cx="10058400" cy="4743243"/>
          </a:xfrm>
        </p:spPr>
        <p:txBody>
          <a:bodyPr>
            <a:normAutofit/>
          </a:bodyPr>
          <a:lstStyle/>
          <a:p>
            <a:r>
              <a:rPr lang="en-US" sz="2800" dirty="0"/>
              <a:t>Create a Google account if you do not already have one.</a:t>
            </a:r>
          </a:p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https://www.google.com/alerts</a:t>
            </a:r>
            <a:endParaRPr lang="en-US" sz="2800" dirty="0"/>
          </a:p>
          <a:p>
            <a:r>
              <a:rPr lang="en-US" sz="2800" dirty="0"/>
              <a:t>Fill in the search terms for the topic you wish to monitor, and other details in the Create Alert box.</a:t>
            </a:r>
          </a:p>
          <a:p>
            <a:r>
              <a:rPr lang="en-US" sz="2800" dirty="0"/>
              <a:t>Enter your email address.</a:t>
            </a:r>
          </a:p>
          <a:p>
            <a:r>
              <a:rPr lang="en-US" sz="2800" dirty="0"/>
              <a:t>Create your alert.*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/>
              <a:t>*</a:t>
            </a:r>
            <a:r>
              <a:rPr lang="en-US" sz="2400" i="1" dirty="0"/>
              <a:t>You can run a number of alerts concurrently, and revisit your Google Alerts account to modify/add/remove alerts.</a:t>
            </a:r>
            <a:endParaRPr lang="en-US" sz="2800" i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8DAA2D7-EDBC-49A0-A7F2-0EDFAD50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05" y="202232"/>
            <a:ext cx="1766609" cy="17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9A6-ECF8-422E-B755-0D5F166B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Citation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B2DB-A3E8-46D2-8845-0BB39ABC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Follow Authors</a:t>
            </a:r>
            <a:endParaRPr lang="en-US" sz="2800" dirty="0"/>
          </a:p>
          <a:p>
            <a:r>
              <a:rPr lang="en-US" sz="2800" dirty="0"/>
              <a:t>Follow Citations</a:t>
            </a:r>
          </a:p>
          <a:p>
            <a:r>
              <a:rPr lang="en-US" sz="2800" dirty="0"/>
              <a:t>Follow Recommended 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BD905-6AC0-45B7-819E-ECE894209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86" y="3665714"/>
            <a:ext cx="4695566" cy="29347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DC62-68B1-4198-A42A-2195E1C6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4FE2-9C9E-478F-88BB-46BCED3C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275" y="2540712"/>
            <a:ext cx="6388443" cy="361847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Readers: </a:t>
            </a:r>
          </a:p>
          <a:p>
            <a:pPr lvl="2"/>
            <a:r>
              <a:rPr lang="en-US" sz="1400" dirty="0" err="1">
                <a:hlinkClick r:id="rId2"/>
              </a:rPr>
              <a:t>Feedly</a:t>
            </a:r>
            <a:endParaRPr lang="en-US" sz="1400" dirty="0"/>
          </a:p>
          <a:p>
            <a:pPr lvl="2"/>
            <a:r>
              <a:rPr lang="en-US" sz="1400" dirty="0">
                <a:hlinkClick r:id="rId3"/>
              </a:rPr>
              <a:t>The Old Reader</a:t>
            </a:r>
            <a:endParaRPr lang="en-US" sz="1400" dirty="0"/>
          </a:p>
          <a:p>
            <a:pPr lvl="2"/>
            <a:r>
              <a:rPr lang="en-US" sz="1400" dirty="0" err="1">
                <a:hlinkClick r:id="rId4"/>
              </a:rPr>
              <a:t>NewsBlur</a:t>
            </a:r>
            <a:endParaRPr lang="en-US" sz="1400" dirty="0"/>
          </a:p>
          <a:p>
            <a:pPr lvl="2"/>
            <a:r>
              <a:rPr lang="en-US" sz="1400" dirty="0" err="1">
                <a:hlinkClick r:id="rId5"/>
              </a:rPr>
              <a:t>NetVibes</a:t>
            </a:r>
            <a:endParaRPr lang="en-US" sz="1400" dirty="0"/>
          </a:p>
          <a:p>
            <a:pPr lvl="2"/>
            <a:r>
              <a:rPr lang="en-US" sz="1400" dirty="0" err="1">
                <a:hlinkClick r:id="rId6"/>
              </a:rPr>
              <a:t>CommaFeed</a:t>
            </a:r>
            <a:endParaRPr lang="en-US" sz="14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News and Social Media Dashboard Apps</a:t>
            </a:r>
            <a:r>
              <a:rPr lang="en-US" sz="1800" dirty="0"/>
              <a:t> (with options to import RSS Feeds):</a:t>
            </a:r>
          </a:p>
          <a:p>
            <a:pPr lvl="2"/>
            <a:r>
              <a:rPr lang="en-US" sz="1400" dirty="0" err="1">
                <a:hlinkClick r:id="rId7"/>
              </a:rPr>
              <a:t>FlipBoard</a:t>
            </a:r>
            <a:endParaRPr lang="en-US" sz="1400" dirty="0"/>
          </a:p>
          <a:p>
            <a:pPr lvl="2"/>
            <a:r>
              <a:rPr lang="en-US" sz="1400" dirty="0">
                <a:hlinkClick r:id="rId8"/>
              </a:rPr>
              <a:t>Google Play Newsstand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Other options include</a:t>
            </a:r>
            <a:r>
              <a:rPr lang="en-US" sz="1800" dirty="0"/>
              <a:t>:</a:t>
            </a:r>
          </a:p>
          <a:p>
            <a:pPr lvl="2"/>
            <a:r>
              <a:rPr lang="en-US" sz="1400" dirty="0">
                <a:hlinkClick r:id="rId9"/>
              </a:rPr>
              <a:t>Emailing</a:t>
            </a:r>
            <a:r>
              <a:rPr lang="en-US" sz="1400" dirty="0"/>
              <a:t> yourself a feed.</a:t>
            </a:r>
          </a:p>
          <a:p>
            <a:pPr lvl="2"/>
            <a:r>
              <a:rPr lang="en-US" sz="1400" dirty="0"/>
              <a:t>Integrating RSS into your email using </a:t>
            </a:r>
            <a:r>
              <a:rPr lang="en-US" sz="1400" dirty="0">
                <a:hlinkClick r:id="rId10"/>
              </a:rPr>
              <a:t>Outlook</a:t>
            </a:r>
            <a:r>
              <a:rPr lang="en-US" sz="1400" dirty="0"/>
              <a:t>, </a:t>
            </a:r>
            <a:r>
              <a:rPr lang="en-US" sz="1400" dirty="0">
                <a:hlinkClick r:id="rId11"/>
              </a:rPr>
              <a:t>Gmail</a:t>
            </a:r>
            <a:r>
              <a:rPr lang="en-US" sz="1400" dirty="0"/>
              <a:t>, or </a:t>
            </a:r>
            <a:r>
              <a:rPr lang="en-US" sz="1400" dirty="0">
                <a:hlinkClick r:id="rId12"/>
              </a:rPr>
              <a:t>Thunderbird.</a:t>
            </a:r>
            <a:endParaRPr lang="en-US" sz="1400" dirty="0"/>
          </a:p>
          <a:p>
            <a:pPr lvl="2"/>
            <a:r>
              <a:rPr lang="en-US" sz="1400" dirty="0"/>
              <a:t>Downloading the app version of your RSS feed reader to your smartphone or tablet.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2018967-A421-43AA-BD23-6A2E24E917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1607" y="1297631"/>
            <a:ext cx="2781703" cy="2799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BBFAA-53FF-4925-85E1-0284BFEDD3C0}"/>
              </a:ext>
            </a:extLst>
          </p:cNvPr>
          <p:cNvSpPr txBox="1"/>
          <p:nvPr/>
        </p:nvSpPr>
        <p:spPr>
          <a:xfrm>
            <a:off x="933855" y="1724644"/>
            <a:ext cx="71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Keep current on websites which frequently update their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0C97-867B-4026-94E0-D603982D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82A8-B801-4912-8D7D-AF4C89A29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Conference Alerts</a:t>
            </a:r>
            <a:endParaRPr lang="en-US" sz="3200" dirty="0"/>
          </a:p>
          <a:p>
            <a:r>
              <a:rPr lang="en-US" sz="3200" dirty="0">
                <a:hlinkClick r:id="rId3"/>
              </a:rPr>
              <a:t>Conference Series</a:t>
            </a:r>
            <a:endParaRPr lang="en-US" sz="3200" dirty="0"/>
          </a:p>
          <a:p>
            <a:r>
              <a:rPr lang="en-US" sz="3200" dirty="0"/>
              <a:t>Professional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44471-5307-4B56-B383-CC2361C9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96" y="3731741"/>
            <a:ext cx="4211337" cy="28075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0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1F6-E59A-4866-8F77-371778BF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694F-91F7-42B0-9549-07C30398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Call for Papers Wiki</a:t>
            </a:r>
            <a:endParaRPr lang="en-US" sz="3200" dirty="0"/>
          </a:p>
          <a:p>
            <a:r>
              <a:rPr lang="en-US" sz="3200" dirty="0">
                <a:hlinkClick r:id="rId3"/>
              </a:rPr>
              <a:t>Thecfplist</a:t>
            </a:r>
            <a:endParaRPr lang="en-US" sz="3200" dirty="0"/>
          </a:p>
          <a:p>
            <a:r>
              <a:rPr lang="en-US" sz="3200" dirty="0">
                <a:hlinkClick r:id="rId4"/>
              </a:rPr>
              <a:t>ResearchBib Call for Papers</a:t>
            </a:r>
            <a:endParaRPr lang="en-US" sz="3200" dirty="0"/>
          </a:p>
          <a:p>
            <a:r>
              <a:rPr lang="en-US" sz="3200" dirty="0">
                <a:hlinkClick r:id="rId5"/>
              </a:rPr>
              <a:t>Call4paper</a:t>
            </a:r>
            <a:endParaRPr lang="en-US" sz="3200" dirty="0"/>
          </a:p>
          <a:p>
            <a:r>
              <a:rPr lang="en-US" sz="3200" dirty="0">
                <a:hlinkClick r:id="rId6"/>
              </a:rPr>
              <a:t>Elsevier Call for Papers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A6517-1873-4EE2-BC3F-FCC450D2BC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810"/>
          <a:stretch/>
        </p:blipFill>
        <p:spPr>
          <a:xfrm>
            <a:off x="6285471" y="4567546"/>
            <a:ext cx="4744994" cy="20694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F7A1-EA83-4708-9761-6AEDB06F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0AD4-B73F-4823-9756-A04F81E3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Blogs</a:t>
            </a:r>
          </a:p>
          <a:p>
            <a:pPr lvl="1"/>
            <a:r>
              <a:rPr lang="en-US" sz="3000" dirty="0"/>
              <a:t>Blog Directories</a:t>
            </a:r>
          </a:p>
          <a:p>
            <a:pPr lvl="3"/>
            <a:r>
              <a:rPr lang="en-US" sz="2000" dirty="0">
                <a:hlinkClick r:id="rId2"/>
              </a:rPr>
              <a:t>https://alltop.com/</a:t>
            </a:r>
            <a:endParaRPr lang="en-US" sz="2000" dirty="0"/>
          </a:p>
          <a:p>
            <a:pPr lvl="3"/>
            <a:r>
              <a:rPr lang="en-US" sz="2000" dirty="0">
                <a:hlinkClick r:id="rId3"/>
              </a:rPr>
              <a:t>http://technorati.com/</a:t>
            </a:r>
            <a:endParaRPr lang="en-US" sz="2000" dirty="0"/>
          </a:p>
          <a:p>
            <a:pPr lvl="3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848CD-335E-4FD1-950D-9822CFE2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343" y="2933700"/>
            <a:ext cx="4857750" cy="3238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83D1-E29E-4FB3-93FA-D31C1FBA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9FAE-E3C0-42BC-B71F-B6FC20BC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6026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Twitter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News sources</a:t>
            </a:r>
          </a:p>
          <a:p>
            <a:pPr lvl="1"/>
            <a:r>
              <a:rPr lang="en-US" sz="2400" dirty="0"/>
              <a:t>Organizations</a:t>
            </a:r>
          </a:p>
          <a:p>
            <a:pPr lvl="1"/>
            <a:r>
              <a:rPr lang="en-US" sz="2400" dirty="0"/>
              <a:t>Professional Associations</a:t>
            </a:r>
          </a:p>
          <a:p>
            <a:pPr lvl="1"/>
            <a:r>
              <a:rPr lang="en-US" sz="2400" dirty="0"/>
              <a:t>Track hashtags</a:t>
            </a:r>
          </a:p>
          <a:p>
            <a:pPr lvl="1"/>
            <a:r>
              <a:rPr lang="en-US" sz="2400" dirty="0"/>
              <a:t>Professional conferences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4F3EE-CFAE-4573-8965-E86CEC29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208" y="4854826"/>
            <a:ext cx="3913624" cy="1738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169C2-8AFA-4F56-AA4D-DC2BD51E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172" y="252918"/>
            <a:ext cx="3910307" cy="2787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CB868-494D-4706-AC06-F7AE72CAF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04" y="2325690"/>
            <a:ext cx="3387929" cy="30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844A-3246-40A5-B9CD-58136794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3833-1F88-49BC-9427-36466097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LinkedIn</a:t>
            </a:r>
            <a:br>
              <a:rPr lang="en-US" sz="4800" b="1" dirty="0"/>
            </a:br>
            <a:endParaRPr lang="en-US" sz="4800" b="1" dirty="0"/>
          </a:p>
          <a:p>
            <a:pPr lvl="2"/>
            <a:r>
              <a:rPr lang="en-US" sz="2400" dirty="0"/>
              <a:t>Organizations</a:t>
            </a:r>
          </a:p>
          <a:p>
            <a:pPr lvl="2"/>
            <a:r>
              <a:rPr lang="en-US" sz="2400" dirty="0"/>
              <a:t>Group Pages</a:t>
            </a:r>
          </a:p>
          <a:p>
            <a:pPr lvl="2"/>
            <a:r>
              <a:rPr lang="en-US" sz="2400" dirty="0"/>
              <a:t>Company Pages</a:t>
            </a:r>
          </a:p>
          <a:p>
            <a:endParaRPr lang="en-US" dirty="0"/>
          </a:p>
        </p:txBody>
      </p:sp>
      <p:pic>
        <p:nvPicPr>
          <p:cNvPr id="2050" name="Picture 2" descr="Linked In, Logo, Company, Editorial, Linkedin, Symbol">
            <a:extLst>
              <a:ext uri="{FF2B5EF4-FFF2-40B4-BE49-F238E27FC236}">
                <a16:creationId xmlns:a16="http://schemas.microsoft.com/office/drawing/2014/main" id="{305B4846-6CA4-4619-A356-6D9B10EC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29547" r="6145" b="28600"/>
          <a:stretch/>
        </p:blipFill>
        <p:spPr bwMode="auto">
          <a:xfrm>
            <a:off x="5388617" y="4669132"/>
            <a:ext cx="5733535" cy="1704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0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DE67-BF02-448C-AAAF-427BA23B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DA5D-435F-4F3E-B7C2-371BC128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Academic Networks</a:t>
            </a:r>
            <a:br>
              <a:rPr lang="en-US" sz="4800" b="1" dirty="0"/>
            </a:br>
            <a:endParaRPr lang="en-US" sz="1600" b="1" dirty="0"/>
          </a:p>
          <a:p>
            <a:pPr lvl="2"/>
            <a:r>
              <a:rPr lang="en-US" sz="2800" dirty="0" err="1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Howcanishareit</a:t>
            </a:r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Mendeley</a:t>
            </a:r>
            <a:endParaRPr lang="en-US" sz="28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Academia.edu</a:t>
            </a:r>
            <a:endParaRPr lang="en-US" sz="28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ResearchGate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at, Graduation, Cap, Education, Achievement">
            <a:extLst>
              <a:ext uri="{FF2B5EF4-FFF2-40B4-BE49-F238E27FC236}">
                <a16:creationId xmlns:a16="http://schemas.microsoft.com/office/drawing/2014/main" id="{77FA65A0-3996-4A97-AE29-B5D66C83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84" y="3214815"/>
            <a:ext cx="3288957" cy="32889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4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C879-34D4-41BE-9BDC-735D3812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Up to Date Can Be: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08FD-84CB-416B-8898-D30C9A58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Time-Consuming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Information Overload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AF38F-5F97-4872-972C-F16EBB5B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38" y="3134868"/>
            <a:ext cx="4314825" cy="3238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2BAA-3C8A-41D1-A8EB-8BDC1DAE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Management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5F5CF-CB6A-4B3D-8828-A40660CE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11" y="1792064"/>
            <a:ext cx="5454989" cy="2127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CBA94-E596-4235-8B53-E64D3453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94" y="3718764"/>
            <a:ext cx="2654604" cy="265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749DE-F1A0-418F-BDD8-8B75D138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0" y="4621381"/>
            <a:ext cx="3595195" cy="1210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BFA55-04C5-457A-ACA0-2FEE3798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708" y="2426142"/>
            <a:ext cx="2102389" cy="14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7BAA-5862-4A34-A1D7-F0A497A2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A078-34D8-4F0E-B406-3C0732F8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57168"/>
            <a:ext cx="10058400" cy="39150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citation alerts for your own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article alerts for academics in your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article alerts for key topics in your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Check Google Scholar’s “recommended” once a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Subscribe to Table of Contents alerts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Periodically Review Core Journals in your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93E7B-B01D-4E28-8F7A-ACA57291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7" t="4912" r="24904" b="26661"/>
          <a:stretch/>
        </p:blipFill>
        <p:spPr>
          <a:xfrm>
            <a:off x="8295503" y="247135"/>
            <a:ext cx="3550508" cy="221597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Amber Dashnaw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>
                <a:hlinkClick r:id="rId2"/>
              </a:rPr>
              <a:t>aldashnaw@clarkson.edu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(315) 268-4454</a:t>
            </a:r>
          </a:p>
          <a:p>
            <a:pPr marL="0" indent="0">
              <a:buNone/>
            </a:pPr>
            <a:r>
              <a:rPr lang="en-US" sz="40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5355C-0E0B-424E-8C3A-D7A2F84E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79" y="560173"/>
            <a:ext cx="3890061" cy="25933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2AFE-BEF8-455C-99A8-237623D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1955-AAE8-440D-A2E3-3B71B6B5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Build Credibility</a:t>
            </a:r>
          </a:p>
          <a:p>
            <a:endParaRPr lang="en-US" sz="3200" dirty="0"/>
          </a:p>
          <a:p>
            <a:r>
              <a:rPr lang="en-US" sz="3200" dirty="0"/>
              <a:t>Identify Opportunities for Growth</a:t>
            </a:r>
          </a:p>
          <a:p>
            <a:endParaRPr lang="en-US" sz="3200" dirty="0"/>
          </a:p>
          <a:p>
            <a:r>
              <a:rPr lang="en-US" sz="3200" dirty="0"/>
              <a:t>Don’t look Out-of-Date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5F9BE-34C3-47E1-86A8-DA8E4E06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06" y="3897517"/>
            <a:ext cx="4959180" cy="23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871D-567E-482F-9DBE-826410CC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5F6C-50E6-4BA2-A073-16E556848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Journal Citation Reports</a:t>
            </a:r>
            <a:endParaRPr lang="en-US" sz="3200" b="1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Journal of International Business Studies</a:t>
            </a:r>
            <a:endParaRPr lang="en-US" dirty="0"/>
          </a:p>
          <a:p>
            <a:r>
              <a:rPr lang="en-US" dirty="0">
                <a:hlinkClick r:id="rId4"/>
              </a:rPr>
              <a:t>The Economist</a:t>
            </a:r>
            <a:endParaRPr lang="en-US" dirty="0"/>
          </a:p>
          <a:p>
            <a:r>
              <a:rPr lang="en-US" dirty="0">
                <a:hlinkClick r:id="rId5"/>
              </a:rPr>
              <a:t>Consumer Reports</a:t>
            </a:r>
            <a:endParaRPr lang="en-US" dirty="0"/>
          </a:p>
          <a:p>
            <a:r>
              <a:rPr lang="en-US" dirty="0">
                <a:hlinkClick r:id="rId6"/>
              </a:rPr>
              <a:t>Forbes</a:t>
            </a:r>
            <a:endParaRPr lang="en-US" dirty="0"/>
          </a:p>
          <a:p>
            <a:r>
              <a:rPr lang="en-US" dirty="0">
                <a:hlinkClick r:id="rId7"/>
              </a:rPr>
              <a:t>Inc. Magazine</a:t>
            </a:r>
            <a:endParaRPr lang="en-US" dirty="0"/>
          </a:p>
          <a:p>
            <a:r>
              <a:rPr lang="en-US" dirty="0">
                <a:hlinkClick r:id="rId8"/>
              </a:rPr>
              <a:t>MIT Technology Review</a:t>
            </a:r>
            <a:endParaRPr lang="en-US" dirty="0"/>
          </a:p>
          <a:p>
            <a:r>
              <a:rPr lang="en-US" dirty="0">
                <a:hlinkClick r:id="rId9"/>
              </a:rPr>
              <a:t>Wired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82226-27AC-45D8-B78B-A0F4500F2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9130" y="3789407"/>
            <a:ext cx="3964200" cy="2642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26E2-ADD9-4E86-BC3A-2425205F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9351A-E346-466A-B289-4E7E1EF9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Get an email when a new issue of a journal is released!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D04269-813B-4DD9-AB65-117CFD9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6508"/>
            <a:ext cx="3994729" cy="33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3F11-DAC7-499A-B9A9-0F5B148F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9505-8767-497E-A1A8-F74242E0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JournalTOCs</a:t>
            </a:r>
            <a:endParaRPr lang="en-US" dirty="0"/>
          </a:p>
          <a:p>
            <a:r>
              <a:rPr lang="en-US" dirty="0"/>
              <a:t>Publisher Websites</a:t>
            </a:r>
          </a:p>
          <a:p>
            <a:r>
              <a:rPr lang="en-US" dirty="0"/>
              <a:t>Databases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0E0B8-D2A4-41D4-98C4-905A4286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89" y="2093976"/>
            <a:ext cx="4050792" cy="40507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1299-9C81-4E4B-814D-81530591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5A86-73DC-4039-A384-7256D5D35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Business and financial information for over 23,000 U.S. and international companies.</a:t>
            </a:r>
          </a:p>
          <a:p>
            <a:pPr marL="0" indent="0">
              <a:buNone/>
            </a:pPr>
            <a:endParaRPr lang="en-US" sz="2800" dirty="0"/>
          </a:p>
          <a:p>
            <a:pPr lvl="2"/>
            <a:r>
              <a:rPr lang="en-US" sz="2800" dirty="0"/>
              <a:t>Search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46D18-DBBA-4C5D-A2DA-BADB0FA2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09" y="4102442"/>
            <a:ext cx="3744860" cy="17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B57E-06B2-4362-90DF-7D95A899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A23B-8FB3-40AA-B344-C166458CB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Scholarly articles from 10,000+ social science and scientific journals. Includes cited reference tracking and impact factors.</a:t>
            </a:r>
          </a:p>
          <a:p>
            <a:endParaRPr lang="en-US" dirty="0"/>
          </a:p>
          <a:p>
            <a:pPr lvl="2"/>
            <a:r>
              <a:rPr lang="en-US" sz="2800" dirty="0"/>
              <a:t>Citation Alerts</a:t>
            </a:r>
          </a:p>
          <a:p>
            <a:pPr lvl="3"/>
            <a:endParaRPr lang="en-US" sz="2800" dirty="0"/>
          </a:p>
          <a:p>
            <a:pPr lvl="2"/>
            <a:r>
              <a:rPr lang="en-US" sz="2800" dirty="0"/>
              <a:t>Search Alerts</a:t>
            </a:r>
          </a:p>
          <a:p>
            <a:pPr marL="822960" lvl="3" indent="0">
              <a:buNone/>
            </a:pPr>
            <a:endParaRPr lang="en-US" sz="2800" dirty="0"/>
          </a:p>
          <a:p>
            <a:pPr lvl="2"/>
            <a:r>
              <a:rPr lang="en-US" sz="2800" dirty="0"/>
              <a:t>Journal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FAB05-187C-4225-A5F8-3FFFEBD8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109" y="5132174"/>
            <a:ext cx="6354636" cy="14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86AE-DDDB-48FB-A89C-1BF796B9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ABI/Inform Complete </a:t>
            </a:r>
            <a:r>
              <a:rPr lang="en-US" sz="3200" dirty="0"/>
              <a:t>(ProQuest)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1AFD-300A-4AF2-8837-64F4920A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full text journal articles, dissertations, working papers, market &amp; industry reports, business oriented news, downloadable data. Business, economics, management theory, marketing, accounting, finance topics.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Search Alerts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059F6-760C-4945-AB05-D7CD2648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31" y="5312473"/>
            <a:ext cx="6132813" cy="9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5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1594</TotalTime>
  <Words>438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Wingdings</vt:lpstr>
      <vt:lpstr>Wood Type</vt:lpstr>
      <vt:lpstr>Graduate Workshop:  Staying Up to Date in Business </vt:lpstr>
      <vt:lpstr>Staying Up to Date Can Be: </vt:lpstr>
      <vt:lpstr>Why is it Important?</vt:lpstr>
      <vt:lpstr>Finding Journals</vt:lpstr>
      <vt:lpstr>Journal Alerts</vt:lpstr>
      <vt:lpstr>Table of Content Alerts</vt:lpstr>
      <vt:lpstr>Mergent</vt:lpstr>
      <vt:lpstr>Web of Science</vt:lpstr>
      <vt:lpstr>ABI/Inform Complete (ProQuest)</vt:lpstr>
      <vt:lpstr>Other Business Databases</vt:lpstr>
      <vt:lpstr>Google Alerts</vt:lpstr>
      <vt:lpstr>Google Citation Alerts</vt:lpstr>
      <vt:lpstr>RSS Feeds</vt:lpstr>
      <vt:lpstr>Conferences</vt:lpstr>
      <vt:lpstr>Call for Papers</vt:lpstr>
      <vt:lpstr>Social Media</vt:lpstr>
      <vt:lpstr>Social Media</vt:lpstr>
      <vt:lpstr>Social Media</vt:lpstr>
      <vt:lpstr>Social Media</vt:lpstr>
      <vt:lpstr>Citation Management Tools</vt:lpstr>
      <vt:lpstr>Summary</vt:lpstr>
      <vt:lpstr>Contact Me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L. Dashnaw - aamidon</dc:creator>
  <cp:lastModifiedBy>Amber L. Dashnaw - aamidon</cp:lastModifiedBy>
  <cp:revision>26</cp:revision>
  <dcterms:created xsi:type="dcterms:W3CDTF">2020-01-27T16:55:31Z</dcterms:created>
  <dcterms:modified xsi:type="dcterms:W3CDTF">2020-03-24T15:05:30Z</dcterms:modified>
</cp:coreProperties>
</file>