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3" r:id="rId27"/>
    <p:sldId id="289" r:id="rId28"/>
    <p:sldId id="290" r:id="rId29"/>
    <p:sldId id="291" r:id="rId30"/>
    <p:sldId id="292" r:id="rId31"/>
    <p:sldId id="278" r:id="rId32"/>
    <p:sldId id="279" r:id="rId33"/>
    <p:sldId id="280" r:id="rId34"/>
    <p:sldId id="281" r:id="rId35"/>
    <p:sldId id="28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1/28/2020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aldashnaw@Clarkson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59" y="1432223"/>
            <a:ext cx="10818055" cy="3035808"/>
          </a:xfrm>
        </p:spPr>
        <p:txBody>
          <a:bodyPr/>
          <a:lstStyle/>
          <a:p>
            <a:r>
              <a:rPr lang="en-US" sz="4800" dirty="0"/>
              <a:t>Graduate Workshop: </a:t>
            </a:r>
            <a:r>
              <a:rPr lang="en-US" sz="6000" dirty="0" smtClean="0"/>
              <a:t>Dissertation Literature Review Boot Camp: </a:t>
            </a:r>
            <a:br>
              <a:rPr lang="en-US" sz="6000" dirty="0" smtClean="0"/>
            </a:br>
            <a:r>
              <a:rPr lang="en-US" sz="5400" dirty="0" smtClean="0"/>
              <a:t>Part 2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Amber Dashnaw</a:t>
            </a:r>
          </a:p>
          <a:p>
            <a:r>
              <a:rPr lang="en-US" dirty="0" smtClean="0"/>
              <a:t>Spring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6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Research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Abstract </a:t>
            </a:r>
            <a:r>
              <a:rPr lang="en-US" sz="4000" dirty="0" smtClean="0"/>
              <a:t>- </a:t>
            </a:r>
            <a:r>
              <a:rPr lang="en-US" sz="3200" dirty="0" smtClean="0"/>
              <a:t>Summary</a:t>
            </a:r>
          </a:p>
          <a:p>
            <a:r>
              <a:rPr lang="en-US" sz="4000" b="1" dirty="0" smtClean="0"/>
              <a:t>Introduction </a:t>
            </a:r>
            <a:r>
              <a:rPr lang="en-US" sz="3200" dirty="0" smtClean="0"/>
              <a:t>– Background Information</a:t>
            </a:r>
            <a:endParaRPr lang="en-US" sz="3200" b="1" dirty="0" smtClean="0"/>
          </a:p>
          <a:p>
            <a:r>
              <a:rPr lang="en-US" sz="4000" b="1" dirty="0" smtClean="0"/>
              <a:t>Literature Review</a:t>
            </a:r>
            <a:r>
              <a:rPr lang="en-US" sz="4000" dirty="0" smtClean="0"/>
              <a:t> </a:t>
            </a:r>
            <a:r>
              <a:rPr lang="en-US" sz="3200" dirty="0" smtClean="0"/>
              <a:t>– Previous Research</a:t>
            </a:r>
            <a:endParaRPr lang="en-US" sz="3200" b="1" dirty="0" smtClean="0"/>
          </a:p>
          <a:p>
            <a:r>
              <a:rPr lang="en-US" sz="4000" b="1" dirty="0" smtClean="0"/>
              <a:t>Methods</a:t>
            </a:r>
            <a:r>
              <a:rPr lang="en-US" sz="4000" dirty="0"/>
              <a:t> </a:t>
            </a:r>
            <a:r>
              <a:rPr lang="en-US" sz="3200" dirty="0" smtClean="0"/>
              <a:t>– How Research was Performed</a:t>
            </a:r>
            <a:endParaRPr lang="en-US" sz="3200" b="1" dirty="0" smtClean="0"/>
          </a:p>
          <a:p>
            <a:r>
              <a:rPr lang="en-US" sz="4000" b="1" dirty="0" smtClean="0"/>
              <a:t>Results </a:t>
            </a:r>
            <a:r>
              <a:rPr lang="en-US" sz="3200" dirty="0" smtClean="0"/>
              <a:t>- Findings</a:t>
            </a:r>
          </a:p>
          <a:p>
            <a:r>
              <a:rPr lang="en-US" sz="4000" b="1" dirty="0" smtClean="0"/>
              <a:t>Discussion </a:t>
            </a:r>
            <a:r>
              <a:rPr lang="en-US" sz="3200" dirty="0" smtClean="0"/>
              <a:t>– Interpretation of Findings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54" y="1801906"/>
            <a:ext cx="2627716" cy="169432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Abstract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Discussion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Literature 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Methods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29" y="1085020"/>
            <a:ext cx="3427565" cy="251611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b="1" dirty="0" smtClean="0"/>
              <a:t> Abstract</a:t>
            </a:r>
          </a:p>
          <a:p>
            <a:pPr lvl="2"/>
            <a:r>
              <a:rPr lang="en-US" sz="3200" dirty="0" smtClean="0"/>
              <a:t>Connection to your research question</a:t>
            </a:r>
          </a:p>
          <a:p>
            <a:pPr lvl="2"/>
            <a:endParaRPr lang="en-US" sz="3200" dirty="0"/>
          </a:p>
          <a:p>
            <a:pPr lvl="2"/>
            <a:endParaRPr lang="en-US" sz="3200" dirty="0" smtClean="0"/>
          </a:p>
          <a:p>
            <a:pPr marL="0" indent="0">
              <a:buNone/>
            </a:pPr>
            <a:r>
              <a:rPr lang="en-US" sz="4000" b="1" dirty="0" smtClean="0"/>
              <a:t>Reading Strategy: </a:t>
            </a:r>
            <a:r>
              <a:rPr lang="en-US" sz="4000" dirty="0" smtClean="0"/>
              <a:t>determine connection to your research question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73387" y="775379"/>
            <a:ext cx="3054096" cy="247260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b="1" dirty="0" smtClean="0"/>
              <a:t>Discussion</a:t>
            </a:r>
          </a:p>
          <a:p>
            <a:pPr lvl="2"/>
            <a:r>
              <a:rPr lang="en-US" sz="3200" dirty="0" smtClean="0"/>
              <a:t>Are the results useful? </a:t>
            </a:r>
          </a:p>
          <a:p>
            <a:pPr lvl="2"/>
            <a:r>
              <a:rPr lang="en-US" sz="3200" dirty="0" smtClean="0"/>
              <a:t>Do you agree with the author’s logic? </a:t>
            </a:r>
          </a:p>
          <a:p>
            <a:pPr lvl="2"/>
            <a:endParaRPr lang="en-US" sz="3200" dirty="0"/>
          </a:p>
          <a:p>
            <a:pPr lvl="2"/>
            <a:endParaRPr lang="en-US" sz="3200" dirty="0" smtClean="0"/>
          </a:p>
          <a:p>
            <a:pPr marL="0" indent="0">
              <a:buNone/>
            </a:pPr>
            <a:r>
              <a:rPr lang="en-US" sz="4000" b="1" dirty="0" smtClean="0"/>
              <a:t>Reading Strategy: </a:t>
            </a:r>
            <a:r>
              <a:rPr lang="en-US" sz="4000" dirty="0" smtClean="0"/>
              <a:t>speed read, then read again for details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32" y="521208"/>
            <a:ext cx="480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4000" b="1" dirty="0" smtClean="0"/>
              <a:t>Introduction</a:t>
            </a:r>
          </a:p>
          <a:p>
            <a:pPr lvl="2"/>
            <a:r>
              <a:rPr lang="en-US" sz="3200" dirty="0" smtClean="0"/>
              <a:t>Do you understand the background information? </a:t>
            </a:r>
          </a:p>
          <a:p>
            <a:pPr lvl="2"/>
            <a:endParaRPr lang="en-US" sz="3200" dirty="0"/>
          </a:p>
          <a:p>
            <a:pPr lvl="2"/>
            <a:endParaRPr lang="en-US" sz="3200" dirty="0" smtClean="0"/>
          </a:p>
          <a:p>
            <a:pPr marL="0" indent="0">
              <a:buNone/>
            </a:pPr>
            <a:r>
              <a:rPr lang="en-US" sz="4000" b="1" dirty="0" smtClean="0"/>
              <a:t>Reading Strategy: </a:t>
            </a:r>
            <a:r>
              <a:rPr lang="en-US" sz="4000" dirty="0" smtClean="0"/>
              <a:t>Skim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3017520"/>
            <a:ext cx="4005072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4000" b="1" dirty="0" smtClean="0"/>
              <a:t>Literature Review</a:t>
            </a:r>
          </a:p>
          <a:p>
            <a:pPr lvl="2"/>
            <a:r>
              <a:rPr lang="en-US" sz="3200" dirty="0" smtClean="0"/>
              <a:t>Do you need to look up any additional information</a:t>
            </a:r>
            <a:endParaRPr lang="en-US" sz="3200" dirty="0"/>
          </a:p>
          <a:p>
            <a:pPr lvl="2"/>
            <a:endParaRPr lang="en-US" sz="3200" dirty="0" smtClean="0"/>
          </a:p>
          <a:p>
            <a:pPr marL="0" indent="0">
              <a:buNone/>
            </a:pPr>
            <a:r>
              <a:rPr lang="en-US" sz="4000" b="1" dirty="0" smtClean="0"/>
              <a:t>Reading Strategy: </a:t>
            </a:r>
            <a:r>
              <a:rPr lang="en-US" sz="4000" dirty="0" smtClean="0"/>
              <a:t>Skim and determine if you need to look up any additional references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36" y="484632"/>
            <a:ext cx="2953512" cy="19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4000" b="1" dirty="0" smtClean="0"/>
              <a:t>Results</a:t>
            </a:r>
          </a:p>
          <a:p>
            <a:pPr lvl="2"/>
            <a:r>
              <a:rPr lang="en-US" sz="3200" dirty="0" smtClean="0"/>
              <a:t>Do you understand the data? </a:t>
            </a:r>
          </a:p>
          <a:p>
            <a:pPr lvl="2"/>
            <a:endParaRPr lang="en-US" sz="3200" dirty="0" smtClean="0"/>
          </a:p>
          <a:p>
            <a:pPr marL="0" indent="0">
              <a:buNone/>
            </a:pPr>
            <a:r>
              <a:rPr lang="en-US" sz="4000" b="1" dirty="0" smtClean="0"/>
              <a:t>Reading Strategy: </a:t>
            </a:r>
            <a:r>
              <a:rPr lang="en-US" sz="4000" dirty="0" smtClean="0"/>
              <a:t>Read the figures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84" y="911596"/>
            <a:ext cx="3572256" cy="236475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4000" b="1" dirty="0" smtClean="0"/>
              <a:t>Methods</a:t>
            </a:r>
          </a:p>
          <a:p>
            <a:pPr lvl="2"/>
            <a:r>
              <a:rPr lang="en-US" sz="3200" dirty="0" smtClean="0"/>
              <a:t>Understand how the experiment was conducted </a:t>
            </a:r>
          </a:p>
          <a:p>
            <a:pPr lvl="2"/>
            <a:endParaRPr lang="en-US" sz="3200" dirty="0" smtClean="0"/>
          </a:p>
          <a:p>
            <a:pPr marL="0" indent="0">
              <a:buNone/>
            </a:pPr>
            <a:r>
              <a:rPr lang="en-US" sz="4000" b="1" dirty="0" smtClean="0"/>
              <a:t>Reading Strategy: </a:t>
            </a:r>
            <a:r>
              <a:rPr lang="en-US" sz="4000" dirty="0" smtClean="0"/>
              <a:t>skim, read in more depth if you are interested in the methods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425196"/>
            <a:ext cx="2990088" cy="199339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25" y="2025044"/>
            <a:ext cx="10920046" cy="4410926"/>
          </a:xfrm>
        </p:spPr>
        <p:txBody>
          <a:bodyPr>
            <a:noAutofit/>
          </a:bodyPr>
          <a:lstStyle/>
          <a:p>
            <a:r>
              <a:rPr lang="en-US" sz="3600" dirty="0" smtClean="0"/>
              <a:t>Take a more critical in-depth look at your sources</a:t>
            </a:r>
          </a:p>
          <a:p>
            <a:pPr lvl="3"/>
            <a:r>
              <a:rPr lang="en-US" sz="3200" dirty="0" smtClean="0"/>
              <a:t>Take notes</a:t>
            </a:r>
          </a:p>
          <a:p>
            <a:pPr lvl="3"/>
            <a:r>
              <a:rPr lang="en-US" sz="3200" dirty="0" smtClean="0"/>
              <a:t>Be critical</a:t>
            </a:r>
          </a:p>
          <a:p>
            <a:pPr lvl="3"/>
            <a:r>
              <a:rPr lang="en-US" sz="3200" dirty="0" smtClean="0"/>
              <a:t>Ask Questions</a:t>
            </a:r>
            <a:endParaRPr lang="en-US" sz="3600" dirty="0"/>
          </a:p>
          <a:p>
            <a:r>
              <a:rPr lang="en-US" sz="3600" dirty="0" smtClean="0"/>
              <a:t>What do you think of the methodological approach? The theoretical argument? The hypothesis? </a:t>
            </a:r>
            <a:endParaRPr lang="en-US" sz="3600" dirty="0"/>
          </a:p>
          <a:p>
            <a:pPr lvl="3"/>
            <a:r>
              <a:rPr lang="en-US" sz="3200" dirty="0" smtClean="0"/>
              <a:t>Write those thoughts down</a:t>
            </a:r>
          </a:p>
        </p:txBody>
      </p:sp>
    </p:spTree>
    <p:extLst>
      <p:ext uri="{BB962C8B-B14F-4D97-AF65-F5344CB8AC3E}">
        <p14:creationId xmlns:p14="http://schemas.microsoft.com/office/powerpoint/2010/main" val="3479250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Notes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Author’s credentials</a:t>
            </a:r>
          </a:p>
          <a:p>
            <a:r>
              <a:rPr lang="en-US" dirty="0" smtClean="0"/>
              <a:t>Types of evidence the author relies on</a:t>
            </a:r>
          </a:p>
          <a:p>
            <a:r>
              <a:rPr lang="en-US" dirty="0" smtClean="0"/>
              <a:t>The Author’s point of view</a:t>
            </a:r>
          </a:p>
          <a:p>
            <a:r>
              <a:rPr lang="en-US" dirty="0" smtClean="0"/>
              <a:t>The Author’s arguments</a:t>
            </a:r>
          </a:p>
          <a:p>
            <a:r>
              <a:rPr lang="en-US" dirty="0" smtClean="0"/>
              <a:t>The author’s unique contribution to the scholarly discussion on the topic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9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Literature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3600" dirty="0" smtClean="0"/>
              <a:t>Provides critical assessment of the sources you have read surrounding your subject area and then identifies the “gap” in that literature that your research will attempt to address</a:t>
            </a:r>
            <a:endParaRPr lang="en-US" sz="3600" dirty="0"/>
          </a:p>
        </p:txBody>
      </p:sp>
      <p:pic>
        <p:nvPicPr>
          <p:cNvPr id="1026" name="Picture 2" descr="Books, Pages, Story, Stories,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946" y="4300579"/>
            <a:ext cx="3255839" cy="21705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37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Research Gap?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 existence of a research question, perspective or problem that has not been answered in the existing literature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1657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Important because: </a:t>
            </a:r>
          </a:p>
          <a:p>
            <a:pPr lvl="2"/>
            <a:r>
              <a:rPr lang="en-US" sz="4000" dirty="0" smtClean="0"/>
              <a:t> Highlight the originality of your research</a:t>
            </a:r>
          </a:p>
          <a:p>
            <a:pPr lvl="2"/>
            <a:r>
              <a:rPr lang="en-US" sz="4000" dirty="0" smtClean="0"/>
              <a:t> Demonstrates your awareness of the literature in your field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3732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Mapping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57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Stop?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Build an argument, not a library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19124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58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the broad problem area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Indicate why the topic is important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Distinguish between research &amp; other types of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Indicate why certain studies are important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the time frame of the topic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citing a landmark study, identify it as such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a landmark study was replicated mention the results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Discuss other literature reviews on your topic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Refer the reader to other reviews that discuss details you will not be discussing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Justify comments such as “no studies were found”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the results of certain previous studies are inconsistent, cite them separately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87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your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Chronological</a:t>
            </a:r>
          </a:p>
          <a:p>
            <a:pPr marL="0" indent="0">
              <a:buNone/>
            </a:pPr>
            <a:r>
              <a:rPr lang="en-US" dirty="0" smtClean="0"/>
              <a:t>	Trace the development of a topic over time </a:t>
            </a:r>
            <a:endParaRPr lang="en-US" dirty="0"/>
          </a:p>
          <a:p>
            <a:r>
              <a:rPr lang="en-US" dirty="0" smtClean="0"/>
              <a:t>Thematic</a:t>
            </a:r>
          </a:p>
          <a:p>
            <a:pPr marL="0" indent="0">
              <a:buNone/>
            </a:pPr>
            <a:r>
              <a:rPr lang="en-US" dirty="0" smtClean="0"/>
              <a:t>	Organize the information into central recurring themes</a:t>
            </a:r>
            <a:endParaRPr lang="en-US" dirty="0"/>
          </a:p>
          <a:p>
            <a:r>
              <a:rPr lang="en-US" dirty="0" smtClean="0"/>
              <a:t>Methodological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Theoretical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86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	Establishes the significance of your topic and gives a preview of the trends you identified in the scholarship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33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079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Stand-Alone Literature Review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Give background information on the topic and it’s importance, discuss the scope of the literature you will review, and state your objective.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Ask yourself what new insight you will draw from the literature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600" b="1" dirty="0" smtClean="0"/>
              <a:t>Dissertation Literature Review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Reiterate your central problem or research question and give a brief summary of the scholarly context. Emphasis of the timeliness of the topic or highlight a gap in the literature.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95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More extensive information about: </a:t>
            </a:r>
          </a:p>
          <a:p>
            <a:pPr lvl="2"/>
            <a:r>
              <a:rPr lang="en-US" sz="3200" dirty="0" smtClean="0"/>
              <a:t>Similarities and differences</a:t>
            </a:r>
          </a:p>
          <a:p>
            <a:pPr lvl="2"/>
            <a:r>
              <a:rPr lang="en-US" sz="3200" dirty="0" smtClean="0"/>
              <a:t>Patterns and trends</a:t>
            </a:r>
          </a:p>
          <a:p>
            <a:pPr lvl="2"/>
            <a:r>
              <a:rPr lang="en-US" sz="3200" dirty="0" smtClean="0"/>
              <a:t>Points of agreement and disagreement</a:t>
            </a:r>
          </a:p>
          <a:p>
            <a:pPr marL="54864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8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087" y="502217"/>
            <a:ext cx="10623921" cy="1609344"/>
          </a:xfrm>
        </p:spPr>
        <p:txBody>
          <a:bodyPr/>
          <a:lstStyle/>
          <a:p>
            <a:r>
              <a:rPr lang="en-US" dirty="0" smtClean="0"/>
              <a:t>Dissertation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409092"/>
            <a:ext cx="10058400" cy="37631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NOT</a:t>
            </a:r>
            <a:r>
              <a:rPr lang="en-US" sz="3600" dirty="0" smtClean="0"/>
              <a:t> a summary of important sources</a:t>
            </a:r>
          </a:p>
          <a:p>
            <a:endParaRPr lang="en-US" sz="3600" dirty="0"/>
          </a:p>
          <a:p>
            <a:r>
              <a:rPr lang="en-US" sz="3600" b="1" dirty="0" smtClean="0"/>
              <a:t>IS</a:t>
            </a:r>
            <a:r>
              <a:rPr lang="en-US" sz="3600" dirty="0" smtClean="0"/>
              <a:t> a critical engagement with the sources</a:t>
            </a:r>
            <a:endParaRPr lang="en-US" sz="3600" dirty="0"/>
          </a:p>
        </p:txBody>
      </p:sp>
      <p:pic>
        <p:nvPicPr>
          <p:cNvPr id="2050" name="Picture 2" descr="Books, Reading, Pages, Textbooks,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477" y="4576453"/>
            <a:ext cx="3024555" cy="20163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31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divided into subsections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Summarize and synthesize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Give an overview of main points of each source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Analyze and interpret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Don’t just paraphrase, add your own interpretations </a:t>
            </a:r>
            <a:r>
              <a:rPr lang="en-US" smtClean="0"/>
              <a:t>where possi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Critically evaluate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Write in well-structured paragraphs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40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what is known and thought about the topic and what is left to explore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76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Sample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04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of a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Should be proportional to the entire length of your work: </a:t>
            </a:r>
          </a:p>
          <a:p>
            <a:pPr lvl="2"/>
            <a:r>
              <a:rPr lang="en-US" sz="3600" dirty="0" smtClean="0"/>
              <a:t>20%?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0685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71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Amber Dashnaw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hlinkClick r:id="rId2"/>
              </a:rPr>
              <a:t>aldashnaw@Clarkson.edu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(315) 268-4454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Office: ERC 1109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48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10" y="379125"/>
            <a:ext cx="10676675" cy="1609344"/>
          </a:xfrm>
        </p:spPr>
        <p:txBody>
          <a:bodyPr/>
          <a:lstStyle/>
          <a:p>
            <a:r>
              <a:rPr lang="en-US" dirty="0" smtClean="0"/>
              <a:t>Purpose of a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What information already exists? </a:t>
            </a:r>
          </a:p>
          <a:p>
            <a:r>
              <a:rPr lang="en-US" sz="2800" dirty="0" smtClean="0"/>
              <a:t>Demonstrate relationships between previous studies and theories</a:t>
            </a:r>
          </a:p>
          <a:p>
            <a:r>
              <a:rPr lang="en-US" sz="2800" dirty="0" smtClean="0"/>
              <a:t>Identify gaps in previous research</a:t>
            </a:r>
          </a:p>
          <a:p>
            <a:r>
              <a:rPr lang="en-US" sz="2800" dirty="0" smtClean="0"/>
              <a:t>Find other people working in the field</a:t>
            </a:r>
          </a:p>
          <a:p>
            <a:r>
              <a:rPr lang="en-US" sz="2800" dirty="0" smtClean="0"/>
              <a:t>Identify major works</a:t>
            </a:r>
          </a:p>
          <a:p>
            <a:r>
              <a:rPr lang="en-US" sz="2800" dirty="0" smtClean="0"/>
              <a:t>Identify main methodologies &amp; research techniques</a:t>
            </a:r>
          </a:p>
          <a:p>
            <a:r>
              <a:rPr lang="en-US" sz="2800" dirty="0" smtClean="0"/>
              <a:t>Identify main ideas, conclusions, and theories and establish similarities and differences</a:t>
            </a:r>
          </a:p>
          <a:p>
            <a:r>
              <a:rPr lang="en-US" sz="2800" dirty="0" smtClean="0"/>
              <a:t>Provide the context for your own research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804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I need one?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Identifies that you have an understanding of your research area</a:t>
            </a:r>
          </a:p>
          <a:p>
            <a:endParaRPr lang="en-US" sz="3200" dirty="0"/>
          </a:p>
          <a:p>
            <a:r>
              <a:rPr lang="en-US" sz="3200" dirty="0" smtClean="0"/>
              <a:t>Justifies the need for your contributions to the area</a:t>
            </a:r>
          </a:p>
          <a:p>
            <a:endParaRPr lang="en-US" sz="3200" dirty="0"/>
          </a:p>
          <a:p>
            <a:r>
              <a:rPr lang="en-US" sz="3200" dirty="0" smtClean="0"/>
              <a:t>Helps to persuade the person reading that your arguments are worthwhile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243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Part 1: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846" y="2121408"/>
            <a:ext cx="9809402" cy="40507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Identifying your Topic</a:t>
            </a:r>
          </a:p>
          <a:p>
            <a:r>
              <a:rPr lang="en-US" sz="3600" dirty="0" smtClean="0"/>
              <a:t>Identifying Sources</a:t>
            </a:r>
          </a:p>
          <a:p>
            <a:r>
              <a:rPr lang="en-US" sz="3600" dirty="0" smtClean="0"/>
              <a:t>Staying Organized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50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4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Read through sources to get a sense of their general content and arguments</a:t>
            </a:r>
          </a:p>
          <a:p>
            <a:endParaRPr lang="en-US" dirty="0"/>
          </a:p>
        </p:txBody>
      </p:sp>
      <p:pic>
        <p:nvPicPr>
          <p:cNvPr id="1026" name="Picture 2" descr="Bulletin Board, Stickies, Post-It, 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54" y="3851031"/>
            <a:ext cx="5390600" cy="254203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 Research Paper: </a:t>
            </a:r>
            <a:br>
              <a:rPr lang="en-US" dirty="0" smtClean="0"/>
            </a:br>
            <a:r>
              <a:rPr lang="en-US" dirty="0" smtClean="0"/>
              <a:t>General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561024"/>
            <a:ext cx="10058400" cy="4050792"/>
          </a:xfrm>
        </p:spPr>
        <p:txBody>
          <a:bodyPr>
            <a:normAutofit/>
          </a:bodyPr>
          <a:lstStyle/>
          <a:p>
            <a:r>
              <a:rPr lang="en-US" sz="3200" dirty="0"/>
              <a:t>NOT like a textbook</a:t>
            </a:r>
          </a:p>
          <a:p>
            <a:r>
              <a:rPr lang="en-US" sz="3200" dirty="0"/>
              <a:t>Information is dense but structured</a:t>
            </a:r>
          </a:p>
          <a:p>
            <a:r>
              <a:rPr lang="en-US" sz="3200" dirty="0"/>
              <a:t>May only need specific components of the article</a:t>
            </a:r>
          </a:p>
          <a:p>
            <a:r>
              <a:rPr lang="en-US" sz="3200" dirty="0"/>
              <a:t>Parts may refer forward or back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i="1" dirty="0"/>
              <a:t>Be prepared to read 2-4 times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46" y="1463951"/>
            <a:ext cx="2864343" cy="19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55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207</TotalTime>
  <Words>869</Words>
  <Application>Microsoft Office PowerPoint</Application>
  <PresentationFormat>Widescreen</PresentationFormat>
  <Paragraphs>168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Arial Black</vt:lpstr>
      <vt:lpstr>Wingdings</vt:lpstr>
      <vt:lpstr>Wood Type</vt:lpstr>
      <vt:lpstr>Graduate Workshop: Dissertation Literature Review Boot Camp:  Part 2</vt:lpstr>
      <vt:lpstr>What is a Literature Review?</vt:lpstr>
      <vt:lpstr>Dissertation Literature Review</vt:lpstr>
      <vt:lpstr>Purpose of a Literature Review</vt:lpstr>
      <vt:lpstr>Why do I need one? </vt:lpstr>
      <vt:lpstr>Summary of Part 1: </vt:lpstr>
      <vt:lpstr>Reading Sources</vt:lpstr>
      <vt:lpstr>First Stage</vt:lpstr>
      <vt:lpstr>Reading a Research Paper:  General Tips</vt:lpstr>
      <vt:lpstr>Parts of a Research Paper</vt:lpstr>
      <vt:lpstr>Order of Reading</vt:lpstr>
      <vt:lpstr>Order of Reading</vt:lpstr>
      <vt:lpstr>Order of Reading</vt:lpstr>
      <vt:lpstr>Order of Reading</vt:lpstr>
      <vt:lpstr>Order of Reading</vt:lpstr>
      <vt:lpstr>Order of Reading</vt:lpstr>
      <vt:lpstr>Order of Reading</vt:lpstr>
      <vt:lpstr>Second Stage</vt:lpstr>
      <vt:lpstr>Take Notes On</vt:lpstr>
      <vt:lpstr>What is a Research Gap?</vt:lpstr>
      <vt:lpstr>Identifying the Gap</vt:lpstr>
      <vt:lpstr>Concept Mapping</vt:lpstr>
      <vt:lpstr>When to Stop? </vt:lpstr>
      <vt:lpstr>Writing</vt:lpstr>
      <vt:lpstr>General Tips</vt:lpstr>
      <vt:lpstr>Structure of your Literature Review</vt:lpstr>
      <vt:lpstr>Introduction</vt:lpstr>
      <vt:lpstr>Introduction</vt:lpstr>
      <vt:lpstr>Body</vt:lpstr>
      <vt:lpstr>Body</vt:lpstr>
      <vt:lpstr>Conclusion</vt:lpstr>
      <vt:lpstr>Use Sample Literature Review</vt:lpstr>
      <vt:lpstr>Length of a Literature Review</vt:lpstr>
      <vt:lpstr>Improvement</vt:lpstr>
      <vt:lpstr>Contact Me</vt:lpstr>
    </vt:vector>
  </TitlesOfParts>
  <Company>Clarkson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L. Dashnaw - aamidon</dc:creator>
  <cp:lastModifiedBy>Amber L. Dashnaw - aamidon</cp:lastModifiedBy>
  <cp:revision>5</cp:revision>
  <dcterms:created xsi:type="dcterms:W3CDTF">2020-01-27T16:55:31Z</dcterms:created>
  <dcterms:modified xsi:type="dcterms:W3CDTF">2020-01-28T21:25:23Z</dcterms:modified>
</cp:coreProperties>
</file>