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7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9DB58-3DE3-4560-B86C-1265E5B572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B122E-6F07-4DBD-81F6-51822F090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17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D2F0CE5-64DA-4EB4-98FB-9B68AB776E29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505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C7C79B4-531C-45C5-A5BB-62DA8479393B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767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5323710-D438-47BE-B87C-D273E8B2965D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47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0C463F-2629-442A-A3BD-BC30E732DE38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30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2/24/2020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aldashnaw@Clarkson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zotero.org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hyperlink" Target="https://www.mendeley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9570" y="1820782"/>
            <a:ext cx="10019608" cy="2225624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Citation </a:t>
            </a:r>
            <a:br>
              <a:rPr lang="en-US" altLang="en-US" b="1" dirty="0" smtClean="0"/>
            </a:br>
            <a:r>
              <a:rPr lang="en-US" altLang="en-US" b="1" dirty="0" smtClean="0"/>
              <a:t>Management </a:t>
            </a:r>
            <a:r>
              <a:rPr lang="en-US" altLang="en-US" b="1" dirty="0"/>
              <a:t>Tools</a:t>
            </a:r>
            <a:endParaRPr lang="en-US" altLang="en-US" sz="5400" b="1" dirty="0"/>
          </a:p>
        </p:txBody>
      </p:sp>
      <p:sp>
        <p:nvSpPr>
          <p:cNvPr id="7" name="Subtitle 6"/>
          <p:cNvSpPr txBox="1">
            <a:spLocks noGrp="1"/>
          </p:cNvSpPr>
          <p:nvPr>
            <p:ph type="subTitle" idx="1"/>
          </p:nvPr>
        </p:nvSpPr>
        <p:spPr>
          <a:xfrm>
            <a:off x="1524000" y="5715001"/>
            <a:ext cx="9144000" cy="590931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spAutoFit/>
          </a:bodyPr>
          <a:lstStyle/>
          <a:p>
            <a:pPr>
              <a:defRPr/>
            </a:pPr>
            <a:r>
              <a:rPr lang="en-US" sz="3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  <a:cs typeface="Courier New" pitchFamily="49" charset="0"/>
              </a:rPr>
              <a:t>collect   collaborate   create</a:t>
            </a:r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t="16818" r="12296" b="11481"/>
          <a:stretch/>
        </p:blipFill>
        <p:spPr bwMode="auto">
          <a:xfrm>
            <a:off x="10050087" y="174456"/>
            <a:ext cx="1812176" cy="105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99" y="4391149"/>
            <a:ext cx="3803267" cy="102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8" y="56865"/>
            <a:ext cx="2629787" cy="123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717" y="4405374"/>
            <a:ext cx="1533291" cy="121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530" y="493845"/>
            <a:ext cx="2829038" cy="78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16" y="4405374"/>
            <a:ext cx="2721101" cy="90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6896" y="340823"/>
            <a:ext cx="3485115" cy="77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Amber Dashnaw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4000" dirty="0" smtClean="0"/>
              <a:t>	</a:t>
            </a:r>
            <a:r>
              <a:rPr lang="en-US" sz="4000" dirty="0" smtClean="0">
                <a:hlinkClick r:id="rId2"/>
              </a:rPr>
              <a:t>aldashnaw@Clarkson.edu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(315) 268-4454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Office: ERC 1109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0544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97453">
            <a:off x="1836739" y="825500"/>
            <a:ext cx="3292475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lib.calpoly.edu/research/tutorials/101/images/user_ci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371" y="4553877"/>
            <a:ext cx="3332972" cy="2211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27450"/>
            <a:ext cx="6540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32" y="4191000"/>
            <a:ext cx="3411157" cy="2476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058" y="762000"/>
            <a:ext cx="3406470" cy="2651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3462">
            <a:off x="7577258" y="2585154"/>
            <a:ext cx="3082463" cy="2311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080" name="Rectangle 2"/>
          <p:cNvSpPr txBox="1">
            <a:spLocks noRot="1" noChangeArrowheads="1"/>
          </p:cNvSpPr>
          <p:nvPr/>
        </p:nvSpPr>
        <p:spPr bwMode="auto">
          <a:xfrm>
            <a:off x="1570038" y="53976"/>
            <a:ext cx="9097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800" b="1"/>
              <a:t>How do you keep track of your research?</a:t>
            </a:r>
          </a:p>
        </p:txBody>
      </p:sp>
    </p:spTree>
    <p:extLst>
      <p:ext uri="{BB962C8B-B14F-4D97-AF65-F5344CB8AC3E}">
        <p14:creationId xmlns:p14="http://schemas.microsoft.com/office/powerpoint/2010/main" val="25349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363">
            <a:off x="5986065" y="2164053"/>
            <a:ext cx="4347376" cy="2883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1133087"/>
            <a:ext cx="7797800" cy="534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sz="700" dirty="0"/>
          </a:p>
          <a:p>
            <a:pPr>
              <a:lnSpc>
                <a:spcPct val="150000"/>
              </a:lnSpc>
              <a:defRPr/>
            </a:pPr>
            <a:endParaRPr lang="en-US" sz="700" dirty="0"/>
          </a:p>
          <a:p>
            <a:pPr marL="342900" indent="-342900">
              <a:spcAft>
                <a:spcPts val="2400"/>
              </a:spcAft>
              <a:buClr>
                <a:srgbClr val="00B05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3200" dirty="0"/>
              <a:t>save references all in ONE place</a:t>
            </a:r>
          </a:p>
          <a:p>
            <a:pPr marL="342900" indent="-342900">
              <a:spcAft>
                <a:spcPts val="2400"/>
              </a:spcAft>
              <a:buClr>
                <a:srgbClr val="00B05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3200" dirty="0"/>
              <a:t>organized and searchable database</a:t>
            </a:r>
          </a:p>
          <a:p>
            <a:pPr marL="342900" indent="-342900">
              <a:spcAft>
                <a:spcPts val="2400"/>
              </a:spcAft>
              <a:buClr>
                <a:srgbClr val="00B05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3200" dirty="0"/>
              <a:t>maintain consistent </a:t>
            </a:r>
            <a:r>
              <a:rPr lang="en-US" sz="2400" dirty="0"/>
              <a:t>&amp;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 accurate records </a:t>
            </a:r>
          </a:p>
          <a:p>
            <a:pPr marL="342900" indent="-342900">
              <a:lnSpc>
                <a:spcPct val="150000"/>
              </a:lnSpc>
              <a:spcAft>
                <a:spcPts val="2400"/>
              </a:spcAft>
              <a:buClr>
                <a:srgbClr val="00B05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3200" dirty="0"/>
              <a:t>share references </a:t>
            </a:r>
          </a:p>
          <a:p>
            <a:pPr marL="342900" indent="-342900">
              <a:spcAft>
                <a:spcPts val="2400"/>
              </a:spcAft>
              <a:buClr>
                <a:srgbClr val="00B05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3200" dirty="0"/>
              <a:t>create </a:t>
            </a:r>
            <a:r>
              <a:rPr lang="en-US" sz="2400" dirty="0"/>
              <a:t>&amp;</a:t>
            </a:r>
            <a:r>
              <a:rPr lang="en-US" sz="3200" dirty="0"/>
              <a:t> format in-text citations 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2400" dirty="0"/>
              <a:t>&amp; </a:t>
            </a:r>
            <a:r>
              <a:rPr lang="en-US" sz="3200" dirty="0"/>
              <a:t>bibliographies in a variety of styles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57338" y="176213"/>
            <a:ext cx="9034462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800" b="1" dirty="0"/>
              <a:t>Why Use Citation Management Software? </a:t>
            </a:r>
          </a:p>
        </p:txBody>
      </p:sp>
    </p:spTree>
    <p:extLst>
      <p:ext uri="{BB962C8B-B14F-4D97-AF65-F5344CB8AC3E}">
        <p14:creationId xmlns:p14="http://schemas.microsoft.com/office/powerpoint/2010/main" val="2856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9414" y="2960688"/>
            <a:ext cx="2471737" cy="29718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62588" y="484188"/>
            <a:ext cx="201295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</a:rPr>
              <a:t>info &amp; data from websites &amp; other sources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94113" y="214314"/>
            <a:ext cx="1600200" cy="95410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</a:rPr>
              <a:t>article &amp; book info from Google Scholar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5063" y="1262063"/>
            <a:ext cx="1600200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</a:rPr>
              <a:t>book info from library catalogs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8525" y="1933575"/>
            <a:ext cx="2457450" cy="1733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</p:pic>
      <p:sp>
        <p:nvSpPr>
          <p:cNvPr id="20" name="TextBox 19"/>
          <p:cNvSpPr txBox="1"/>
          <p:nvPr/>
        </p:nvSpPr>
        <p:spPr>
          <a:xfrm>
            <a:off x="3987800" y="2274888"/>
            <a:ext cx="14811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j-lt"/>
              </a:rPr>
              <a:t>add 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references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79864" y="3714750"/>
            <a:ext cx="1489075" cy="1631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sz="2000" dirty="0">
              <a:latin typeface="+mj-lt"/>
            </a:endParaRPr>
          </a:p>
          <a:p>
            <a:pPr algn="ctr">
              <a:defRPr/>
            </a:pPr>
            <a:r>
              <a:rPr lang="en-US" sz="2000" dirty="0">
                <a:latin typeface="+mj-lt"/>
              </a:rPr>
              <a:t>your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citation</a:t>
            </a:r>
          </a:p>
          <a:p>
            <a:pPr algn="ctr">
              <a:defRPr/>
            </a:pPr>
            <a:r>
              <a:rPr lang="en-US" sz="2000" dirty="0">
                <a:latin typeface="+mj-lt"/>
              </a:rPr>
              <a:t>database</a:t>
            </a:r>
          </a:p>
          <a:p>
            <a:pPr algn="ctr"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59013" y="3805239"/>
            <a:ext cx="1568450" cy="5222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</a:rPr>
              <a:t>organize collections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07375" y="3432176"/>
            <a:ext cx="20574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Your document:</a:t>
            </a:r>
          </a:p>
          <a:p>
            <a:pPr>
              <a:defRPr/>
            </a:pPr>
            <a:endParaRPr lang="en-US" b="1" dirty="0"/>
          </a:p>
          <a:p>
            <a:pPr marL="107950" indent="-107950">
              <a:buFont typeface="Arial" pitchFamily="34" charset="0"/>
              <a:buChar char="•"/>
              <a:defRPr/>
            </a:pPr>
            <a:r>
              <a:rPr lang="en-US" b="1" dirty="0"/>
              <a:t>research paper</a:t>
            </a:r>
            <a:br>
              <a:rPr lang="en-US" b="1" dirty="0"/>
            </a:br>
            <a:endParaRPr lang="en-US" b="1" dirty="0"/>
          </a:p>
          <a:p>
            <a:pPr marL="107950" indent="-107950">
              <a:buFont typeface="Arial" pitchFamily="34" charset="0"/>
              <a:buChar char="•"/>
              <a:defRPr/>
            </a:pPr>
            <a:r>
              <a:rPr lang="en-US" b="1" dirty="0"/>
              <a:t>dissertation</a:t>
            </a:r>
          </a:p>
          <a:p>
            <a:pPr marL="107950" indent="-107950">
              <a:buFont typeface="Arial" pitchFamily="34" charset="0"/>
              <a:buChar char="•"/>
              <a:defRPr/>
            </a:pPr>
            <a:endParaRPr lang="en-US" b="1" dirty="0"/>
          </a:p>
          <a:p>
            <a:pPr marL="107950" indent="-107950">
              <a:buFont typeface="Arial" pitchFamily="34" charset="0"/>
              <a:buChar char="•"/>
              <a:defRPr/>
            </a:pPr>
            <a:r>
              <a:rPr lang="en-US" b="1" dirty="0"/>
              <a:t>conference paper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290763" y="4965700"/>
            <a:ext cx="156845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</a:rPr>
              <a:t>share  references</a:t>
            </a:r>
          </a:p>
        </p:txBody>
      </p:sp>
      <p:sp>
        <p:nvSpPr>
          <p:cNvPr id="5132" name="TextBox 32"/>
          <p:cNvSpPr txBox="1">
            <a:spLocks noChangeArrowheads="1"/>
          </p:cNvSpPr>
          <p:nvPr/>
        </p:nvSpPr>
        <p:spPr bwMode="auto">
          <a:xfrm>
            <a:off x="5613401" y="4643439"/>
            <a:ext cx="22018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/>
              <a:t>insert citations &amp; </a:t>
            </a:r>
            <a:br>
              <a:rPr lang="en-US" altLang="en-US" sz="1400" i="1"/>
            </a:br>
            <a:r>
              <a:rPr lang="en-US" altLang="en-US" sz="1400" i="1"/>
              <a:t>create bibliographies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35500" y="1006476"/>
            <a:ext cx="0" cy="79851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797301" y="1377950"/>
            <a:ext cx="538163" cy="50323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022851" y="1143000"/>
            <a:ext cx="765175" cy="6619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495925" y="1438275"/>
            <a:ext cx="584200" cy="4318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>
            <a:off x="5613401" y="4446588"/>
            <a:ext cx="2201863" cy="2794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600201" y="484189"/>
            <a:ext cx="1941513" cy="9540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article info  from databases like  </a:t>
            </a:r>
            <a:b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Web of Science</a:t>
            </a:r>
            <a:b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ProQuest, etc.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90763" y="4462463"/>
            <a:ext cx="156845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</a:rPr>
              <a:t>save notes &amp; pdfs</a:t>
            </a:r>
          </a:p>
        </p:txBody>
      </p:sp>
    </p:spTree>
    <p:extLst>
      <p:ext uri="{BB962C8B-B14F-4D97-AF65-F5344CB8AC3E}">
        <p14:creationId xmlns:p14="http://schemas.microsoft.com/office/powerpoint/2010/main" val="196252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Citation Management </a:t>
            </a:r>
            <a:r>
              <a:rPr lang="en-US" dirty="0" err="1" smtClean="0"/>
              <a:t>Softwares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752" y="1972451"/>
            <a:ext cx="2706771" cy="1821485"/>
          </a:xfrm>
          <a:prstGeom prst="rect">
            <a:avLst/>
          </a:prstGeom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17" y="2368296"/>
            <a:ext cx="3027218" cy="142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69848" y="3990108"/>
            <a:ext cx="4754880" cy="2044931"/>
          </a:xfrm>
        </p:spPr>
        <p:txBody>
          <a:bodyPr/>
          <a:lstStyle/>
          <a:p>
            <a:r>
              <a:rPr lang="en-US" dirty="0" smtClean="0"/>
              <a:t>Download</a:t>
            </a:r>
          </a:p>
          <a:p>
            <a:r>
              <a:rPr lang="en-US" dirty="0" err="1" smtClean="0"/>
              <a:t>Zotero</a:t>
            </a:r>
            <a:r>
              <a:rPr lang="en-US" dirty="0" smtClean="0"/>
              <a:t> Desktop</a:t>
            </a:r>
          </a:p>
          <a:p>
            <a:r>
              <a:rPr lang="en-US" dirty="0" err="1" smtClean="0"/>
              <a:t>Zotero</a:t>
            </a:r>
            <a:r>
              <a:rPr lang="en-US" dirty="0" smtClean="0"/>
              <a:t> Web </a:t>
            </a:r>
            <a:r>
              <a:rPr lang="en-US" dirty="0"/>
              <a:t>I</a:t>
            </a:r>
            <a:r>
              <a:rPr lang="en-US" dirty="0" smtClean="0"/>
              <a:t>mporter</a:t>
            </a:r>
          </a:p>
          <a:p>
            <a:r>
              <a:rPr lang="en-US" dirty="0" err="1" smtClean="0"/>
              <a:t>Zotero</a:t>
            </a:r>
            <a:r>
              <a:rPr lang="en-US" dirty="0" smtClean="0"/>
              <a:t> Microsoft Word Integration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364224" y="3990108"/>
            <a:ext cx="4754880" cy="2044931"/>
          </a:xfrm>
        </p:spPr>
        <p:txBody>
          <a:bodyPr/>
          <a:lstStyle/>
          <a:p>
            <a:r>
              <a:rPr lang="en-US" dirty="0" smtClean="0"/>
              <a:t>Download</a:t>
            </a:r>
          </a:p>
          <a:p>
            <a:r>
              <a:rPr lang="en-US" dirty="0" err="1" smtClean="0"/>
              <a:t>Mendeley</a:t>
            </a:r>
            <a:r>
              <a:rPr lang="en-US" dirty="0" smtClean="0"/>
              <a:t> Desktop</a:t>
            </a:r>
          </a:p>
          <a:p>
            <a:r>
              <a:rPr lang="en-US" dirty="0" err="1" smtClean="0"/>
              <a:t>Mendeley</a:t>
            </a:r>
            <a:r>
              <a:rPr lang="en-US" dirty="0" smtClean="0"/>
              <a:t> Web Importer</a:t>
            </a:r>
          </a:p>
          <a:p>
            <a:r>
              <a:rPr lang="en-US" dirty="0" err="1" smtClean="0"/>
              <a:t>Mendeley</a:t>
            </a:r>
            <a:r>
              <a:rPr lang="en-US" dirty="0" smtClean="0"/>
              <a:t> Microsoft Word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0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Citation Management </a:t>
            </a:r>
            <a:r>
              <a:rPr lang="en-US" dirty="0" err="1" smtClean="0"/>
              <a:t>Softwares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8771" y="5338157"/>
            <a:ext cx="2310938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hlinkClick r:id="rId2"/>
              </a:rPr>
              <a:t>Zotero.org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600" y="2430226"/>
            <a:ext cx="3065128" cy="206263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810306" y="5338157"/>
            <a:ext cx="3131716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hlinkClick r:id="rId4"/>
              </a:rPr>
              <a:t>Mendeley.com </a:t>
            </a:r>
            <a:endParaRPr lang="en-US" sz="3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631" y="3067223"/>
            <a:ext cx="3027218" cy="142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4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66186" y="343316"/>
            <a:ext cx="10465723" cy="160934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Free Citation Management Software: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/>
              <a:t>Both Products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Integrate with Microsoft Word</a:t>
            </a:r>
          </a:p>
          <a:p>
            <a:r>
              <a:rPr lang="en-US" sz="2800" dirty="0" smtClean="0"/>
              <a:t>Have Web Browser Integrations (Firefox &amp; Chrome)</a:t>
            </a:r>
          </a:p>
          <a:p>
            <a:r>
              <a:rPr lang="en-US" sz="2800" dirty="0" smtClean="0"/>
              <a:t>Have Group Sharing Options</a:t>
            </a:r>
          </a:p>
          <a:p>
            <a:r>
              <a:rPr lang="en-US" sz="2800" dirty="0" smtClean="0"/>
              <a:t>Access your library from anywhere (web based library)</a:t>
            </a:r>
          </a:p>
          <a:p>
            <a:r>
              <a:rPr lang="en-US" sz="2800" dirty="0" smtClean="0"/>
              <a:t>Offer over 7,000 citation styles</a:t>
            </a:r>
          </a:p>
          <a:p>
            <a:r>
              <a:rPr lang="en-US" sz="2800" dirty="0" smtClean="0"/>
              <a:t>Drag &amp; Drop PDF files directly into your library </a:t>
            </a:r>
          </a:p>
          <a:p>
            <a:r>
              <a:rPr lang="en-US" sz="2800" dirty="0" smtClean="0"/>
              <a:t>Create an Unlimited Number of Folders 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 Citation Management Software: </a:t>
            </a:r>
            <a:br>
              <a:rPr lang="en-US" dirty="0" smtClean="0"/>
            </a:br>
            <a:r>
              <a:rPr lang="en-US" sz="3600" dirty="0"/>
              <a:t>Differences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916063" y="2103120"/>
            <a:ext cx="4754880" cy="64008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Zotero</a:t>
            </a:r>
            <a:r>
              <a:rPr lang="en-US" sz="4000" dirty="0"/>
              <a:t>	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925207" y="2743200"/>
            <a:ext cx="5439017" cy="3291840"/>
          </a:xfrm>
        </p:spPr>
        <p:txBody>
          <a:bodyPr>
            <a:noAutofit/>
          </a:bodyPr>
          <a:lstStyle/>
          <a:p>
            <a:r>
              <a:rPr lang="en-US" sz="2400" dirty="0" smtClean="0"/>
              <a:t>300MB free storage space </a:t>
            </a:r>
          </a:p>
          <a:p>
            <a:r>
              <a:rPr lang="en-US" sz="2400" dirty="0" smtClean="0"/>
              <a:t>Open Source Software</a:t>
            </a:r>
          </a:p>
          <a:p>
            <a:r>
              <a:rPr lang="en-US" sz="2400" dirty="0" smtClean="0"/>
              <a:t>Works with Google Docs</a:t>
            </a:r>
          </a:p>
          <a:p>
            <a:r>
              <a:rPr lang="en-US" sz="2400" dirty="0" smtClean="0"/>
              <a:t>Has Safari web connector</a:t>
            </a:r>
          </a:p>
          <a:p>
            <a:r>
              <a:rPr lang="en-US" sz="2400" dirty="0" smtClean="0"/>
              <a:t>Can save snapshots of webpages for easy referral</a:t>
            </a:r>
          </a:p>
          <a:p>
            <a:r>
              <a:rPr lang="en-US" sz="2400" dirty="0" smtClean="0"/>
              <a:t>Third-party apps available for mobile devices </a:t>
            </a:r>
            <a:endParaRPr lang="en-US" sz="24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4000" dirty="0" err="1"/>
              <a:t>Mendeley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5664292" cy="3291840"/>
          </a:xfrm>
        </p:spPr>
        <p:txBody>
          <a:bodyPr>
            <a:noAutofit/>
          </a:bodyPr>
          <a:lstStyle/>
          <a:p>
            <a:r>
              <a:rPr lang="en-US" sz="2400" dirty="0" smtClean="0"/>
              <a:t>2GB free storage space</a:t>
            </a:r>
          </a:p>
          <a:p>
            <a:r>
              <a:rPr lang="en-US" sz="2400" dirty="0" smtClean="0"/>
              <a:t>Owned by Elsevier </a:t>
            </a:r>
            <a:r>
              <a:rPr lang="en-US" sz="1800" dirty="0"/>
              <a:t>(may not always be free) </a:t>
            </a:r>
          </a:p>
          <a:p>
            <a:r>
              <a:rPr lang="en-US" sz="2400" dirty="0" smtClean="0"/>
              <a:t>Has Literature Review &amp; Related Items search feature</a:t>
            </a:r>
          </a:p>
          <a:p>
            <a:r>
              <a:rPr lang="en-US" sz="2400" dirty="0" smtClean="0"/>
              <a:t>Research Networking Groups</a:t>
            </a:r>
          </a:p>
          <a:p>
            <a:r>
              <a:rPr lang="en-US" sz="2400" dirty="0" smtClean="0"/>
              <a:t>Take Notes &amp; Highlight within PDFs</a:t>
            </a:r>
          </a:p>
          <a:p>
            <a:r>
              <a:rPr lang="en-US" sz="2400" dirty="0" smtClean="0"/>
              <a:t>Apps available for iPad &amp; for Android Tablets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34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Workshops: </a:t>
            </a:r>
            <a:r>
              <a:rPr lang="en-US" sz="3600" dirty="0" smtClean="0"/>
              <a:t>Spring 2020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2/25	Citation Management Systems</a:t>
            </a:r>
          </a:p>
          <a:p>
            <a:r>
              <a:rPr lang="en-US" dirty="0" smtClean="0"/>
              <a:t>3/3	Data Visualization</a:t>
            </a:r>
          </a:p>
          <a:p>
            <a:r>
              <a:rPr lang="en-US" dirty="0" smtClean="0"/>
              <a:t>3/10	Scholarly Publishing</a:t>
            </a:r>
          </a:p>
          <a:p>
            <a:r>
              <a:rPr lang="en-US" dirty="0" smtClean="0"/>
              <a:t>3/24	Staying up to Date: Business</a:t>
            </a:r>
          </a:p>
          <a:p>
            <a:r>
              <a:rPr lang="en-US" dirty="0" smtClean="0"/>
              <a:t>3/31</a:t>
            </a:r>
            <a:r>
              <a:rPr lang="en-US" dirty="0"/>
              <a:t>	</a:t>
            </a:r>
            <a:r>
              <a:rPr lang="en-US" dirty="0" smtClean="0"/>
              <a:t>Building your Online Presence and Demonstrating your Research Impact</a:t>
            </a:r>
          </a:p>
          <a:p>
            <a:r>
              <a:rPr lang="en-US" dirty="0" smtClean="0"/>
              <a:t>4/7	Staying up to Date: Humanities</a:t>
            </a:r>
          </a:p>
          <a:p>
            <a:r>
              <a:rPr lang="en-US" dirty="0" smtClean="0"/>
              <a:t>4/14	Staying up to Date: Engineering</a:t>
            </a:r>
          </a:p>
          <a:p>
            <a:r>
              <a:rPr lang="en-US" dirty="0" smtClean="0"/>
              <a:t>4/21	Staying up to Date: The Sciences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713" y="4529916"/>
            <a:ext cx="3075709" cy="204086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40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163</TotalTime>
  <Words>364</Words>
  <Application>Microsoft Office PowerPoint</Application>
  <PresentationFormat>Widescreen</PresentationFormat>
  <Paragraphs>85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Courier New</vt:lpstr>
      <vt:lpstr>Tahoma</vt:lpstr>
      <vt:lpstr>Wingdings</vt:lpstr>
      <vt:lpstr>Wood Type</vt:lpstr>
      <vt:lpstr>Citation  Management Tools</vt:lpstr>
      <vt:lpstr>PowerPoint Presentation</vt:lpstr>
      <vt:lpstr>PowerPoint Presentation</vt:lpstr>
      <vt:lpstr>PowerPoint Presentation</vt:lpstr>
      <vt:lpstr>Free Citation Management Softwares</vt:lpstr>
      <vt:lpstr>Free Citation Management Softwares</vt:lpstr>
      <vt:lpstr>Free Citation Management Software: Both Products</vt:lpstr>
      <vt:lpstr>Free Citation Management Software:  Differences</vt:lpstr>
      <vt:lpstr>Library Workshops: Spring 2020</vt:lpstr>
      <vt:lpstr>Contact Me</vt:lpstr>
    </vt:vector>
  </TitlesOfParts>
  <Company>Clarkson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Citation Management Tools</dc:title>
  <dc:creator>Amber L. Dashnaw - aamidon</dc:creator>
  <cp:lastModifiedBy>Amber L. Dashnaw - aamidon</cp:lastModifiedBy>
  <cp:revision>4</cp:revision>
  <dcterms:created xsi:type="dcterms:W3CDTF">2020-02-11T15:47:59Z</dcterms:created>
  <dcterms:modified xsi:type="dcterms:W3CDTF">2020-02-24T15:44:27Z</dcterms:modified>
</cp:coreProperties>
</file>