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82" r:id="rId4"/>
    <p:sldId id="283" r:id="rId5"/>
    <p:sldId id="279" r:id="rId6"/>
    <p:sldId id="260" r:id="rId7"/>
    <p:sldId id="261" r:id="rId8"/>
    <p:sldId id="270" r:id="rId9"/>
    <p:sldId id="269" r:id="rId10"/>
    <p:sldId id="284" r:id="rId11"/>
    <p:sldId id="271" r:id="rId12"/>
    <p:sldId id="273" r:id="rId13"/>
    <p:sldId id="275" r:id="rId14"/>
    <p:sldId id="285" r:id="rId15"/>
    <p:sldId id="276" r:id="rId16"/>
    <p:sldId id="290" r:id="rId17"/>
    <p:sldId id="286" r:id="rId18"/>
    <p:sldId id="277" r:id="rId19"/>
    <p:sldId id="278" r:id="rId20"/>
    <p:sldId id="258" r:id="rId21"/>
    <p:sldId id="262" r:id="rId22"/>
    <p:sldId id="287" r:id="rId23"/>
    <p:sldId id="289" r:id="rId24"/>
    <p:sldId id="288" r:id="rId25"/>
    <p:sldId id="267" r:id="rId26"/>
    <p:sldId id="268" r:id="rId27"/>
    <p:sldId id="25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1/28/2020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library.clarkson.edu/az.php" TargetMode="External"/><Relationship Id="rId2" Type="http://schemas.openxmlformats.org/officeDocument/2006/relationships/hyperlink" Target="http://libguides.library.clarkson.edu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inker2.worldcat.org/?jHome=https%3A%2F%2Fezproxy.clarkson.edu%2Flogin%3Furl%3Dhttps%3A%2F%2Febookcentral.proquest.com%2Flib%2Fclarkson-ebooks%2Fdetail.action%3FdocID%3D254787&amp;linktype=best" TargetMode="External"/><Relationship Id="rId2" Type="http://schemas.openxmlformats.org/officeDocument/2006/relationships/hyperlink" Target="http://linker2.worldcat.org/?jHome=http%3A%2F%2Fwww.ncbi.nlm.nih.gov%2Fbooks%2FNBK131772&amp;linktype=bes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linker2.worldcat.org/?jHome=https%3A%2F%2Fezproxy.clarkson.edu%2Flogin%3Furl%3Dhttps%3A%2F%2Febookcentral.proquest.com%2Flib%2Fclarkson-ebooks%2Fdetail.action%3FdocID%3D409777&amp;linktype=best" TargetMode="External"/><Relationship Id="rId4" Type="http://schemas.openxmlformats.org/officeDocument/2006/relationships/hyperlink" Target="http://linker2.worldcat.org/?jHome=https%3A%2F%2Fezproxy.clarkson.edu%2Flogin%3Furl%3Dhttps%3A%2F%2Febookcentral.proquest.com%2Flib%2Fclarkson-ebooks%2Fdetail.action%3FdocID%3D354948&amp;linktype=best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psr.umich.edu/icpsrweb/content/shared/ICPSR/faqs/what-is-a-codebook.html" TargetMode="External"/><Relationship Id="rId2" Type="http://schemas.openxmlformats.org/officeDocument/2006/relationships/hyperlink" Target="https://dss.princeton.edu/online_help/analysis/codebook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css.iq.harvard.edu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sa.gov/statistics" TargetMode="External"/><Relationship Id="rId13" Type="http://schemas.openxmlformats.org/officeDocument/2006/relationships/hyperlink" Target="http://www.census.gov/population/international/links/stat_int.html" TargetMode="External"/><Relationship Id="rId18" Type="http://schemas.openxmlformats.org/officeDocument/2006/relationships/hyperlink" Target="https://www.childwelfare.gov/systemwide/statistics/wellbeing.cfm" TargetMode="External"/><Relationship Id="rId3" Type="http://schemas.openxmlformats.org/officeDocument/2006/relationships/hyperlink" Target="http://stats.bls.gov/" TargetMode="External"/><Relationship Id="rId21" Type="http://schemas.openxmlformats.org/officeDocument/2006/relationships/hyperlink" Target="https://www.census.gov/library/publications/time-series/statistical_abstracts.html" TargetMode="External"/><Relationship Id="rId7" Type="http://schemas.openxmlformats.org/officeDocument/2006/relationships/hyperlink" Target="https://www.data.gov/" TargetMode="External"/><Relationship Id="rId12" Type="http://schemas.openxmlformats.org/officeDocument/2006/relationships/hyperlink" Target="http://nces.ed.gov/ipeds/" TargetMode="External"/><Relationship Id="rId17" Type="http://schemas.openxmlformats.org/officeDocument/2006/relationships/hyperlink" Target="http://www.oecd.org/index.htm" TargetMode="External"/><Relationship Id="rId2" Type="http://schemas.openxmlformats.org/officeDocument/2006/relationships/hyperlink" Target="http://www.bjs.gov/" TargetMode="External"/><Relationship Id="rId16" Type="http://schemas.openxmlformats.org/officeDocument/2006/relationships/hyperlink" Target="http://www.cdc.gov/nchs/" TargetMode="External"/><Relationship Id="rId20" Type="http://schemas.openxmlformats.org/officeDocument/2006/relationships/hyperlink" Target="http://www.eia.doe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ildstats.gov/index.asp" TargetMode="External"/><Relationship Id="rId11" Type="http://schemas.openxmlformats.org/officeDocument/2006/relationships/hyperlink" Target="http://www.who.int/gho/en/" TargetMode="External"/><Relationship Id="rId24" Type="http://schemas.openxmlformats.org/officeDocument/2006/relationships/hyperlink" Target="http://data.worldbank.org/" TargetMode="External"/><Relationship Id="rId5" Type="http://schemas.openxmlformats.org/officeDocument/2006/relationships/hyperlink" Target="http://www.cdc.gov/nchs/fastats/" TargetMode="External"/><Relationship Id="rId15" Type="http://schemas.openxmlformats.org/officeDocument/2006/relationships/hyperlink" Target="https://nces.ed.gov/" TargetMode="External"/><Relationship Id="rId23" Type="http://schemas.openxmlformats.org/officeDocument/2006/relationships/hyperlink" Target="https://unstats.un.org/unsd/databases.htm" TargetMode="External"/><Relationship Id="rId10" Type="http://schemas.openxmlformats.org/officeDocument/2006/relationships/hyperlink" Target="https://fedstats.sites.usa.gov/" TargetMode="External"/><Relationship Id="rId19" Type="http://schemas.openxmlformats.org/officeDocument/2006/relationships/hyperlink" Target="http://www.census.gov/" TargetMode="External"/><Relationship Id="rId4" Type="http://schemas.openxmlformats.org/officeDocument/2006/relationships/hyperlink" Target="https://www.rita.dot.gov/bts/" TargetMode="External"/><Relationship Id="rId9" Type="http://schemas.openxmlformats.org/officeDocument/2006/relationships/hyperlink" Target="https://www.dhs.gov/topic/data" TargetMode="External"/><Relationship Id="rId14" Type="http://schemas.openxmlformats.org/officeDocument/2006/relationships/hyperlink" Target="http://nccs.urban.org/" TargetMode="External"/><Relationship Id="rId22" Type="http://schemas.openxmlformats.org/officeDocument/2006/relationships/hyperlink" Target="http://www.uis.unesco.org/Pages/default.asp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library.clarkson.edu/az.php" TargetMode="External"/><Relationship Id="rId2" Type="http://schemas.openxmlformats.org/officeDocument/2006/relationships/hyperlink" Target="http://libguides.library.clarkson.edu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aKtjemx4LdA" TargetMode="External"/><Relationship Id="rId4" Type="http://schemas.openxmlformats.org/officeDocument/2006/relationships/hyperlink" Target="https://ezproxy.clarkson.edu/login?url=https://www.statista.co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aldashnaw@clarkson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oad.simmons.edu/oadwiki/Data_repositories" TargetMode="External"/><Relationship Id="rId7" Type="http://schemas.openxmlformats.org/officeDocument/2006/relationships/hyperlink" Target="https://www.nature.com/sdata/policies/repositories#close" TargetMode="External"/><Relationship Id="rId2" Type="http://schemas.openxmlformats.org/officeDocument/2006/relationships/hyperlink" Target="https://www.re3dat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b.umn.edu/datamanagement/datacenters" TargetMode="External"/><Relationship Id="rId5" Type="http://schemas.openxmlformats.org/officeDocument/2006/relationships/hyperlink" Target="http://www.oaacademy.org/data-repositories.html" TargetMode="External"/><Relationship Id="rId4" Type="http://schemas.openxmlformats.org/officeDocument/2006/relationships/hyperlink" Target="https://core.ac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Graduate Workshop: </a:t>
            </a:r>
            <a:r>
              <a:rPr lang="en-US" dirty="0" smtClean="0"/>
              <a:t>Finding Data &amp; Statistics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Amber Dashnaw</a:t>
            </a:r>
          </a:p>
          <a:p>
            <a:r>
              <a:rPr lang="en-US" dirty="0" smtClean="0"/>
              <a:t>Spring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06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for Finding Data: </a:t>
            </a:r>
            <a:br>
              <a:rPr lang="en-US" dirty="0" smtClean="0"/>
            </a:br>
            <a:r>
              <a:rPr lang="en-US" sz="3600" dirty="0" smtClean="0"/>
              <a:t>Search in the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hlinkClick r:id="rId2"/>
              </a:rPr>
              <a:t>Clarkson Library Catalog</a:t>
            </a:r>
            <a:endParaRPr lang="en-US" sz="3600" dirty="0" smtClean="0"/>
          </a:p>
          <a:p>
            <a:r>
              <a:rPr lang="en-US" sz="3600" dirty="0" smtClean="0">
                <a:hlinkClick r:id="rId3"/>
              </a:rPr>
              <a:t>Databases List</a:t>
            </a: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</p:txBody>
      </p:sp>
      <p:pic>
        <p:nvPicPr>
          <p:cNvPr id="6146" name="Picture 2" descr="Entrepreneur, Start, Start Up, Care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38" y="3081866"/>
            <a:ext cx="6789210" cy="339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63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for Finding Data: </a:t>
            </a:r>
            <a:br>
              <a:rPr lang="en-US" dirty="0" smtClean="0"/>
            </a:br>
            <a:r>
              <a:rPr lang="en-US" sz="3600" dirty="0" smtClean="0"/>
              <a:t>Turn to the Literature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33" y="2297176"/>
            <a:ext cx="10651067" cy="43406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dirty="0"/>
              <a:t>Unfortunately, </a:t>
            </a:r>
            <a:r>
              <a:rPr lang="en-US" sz="2800" dirty="0"/>
              <a:t>citation of research data is often incomplete.  </a:t>
            </a:r>
            <a:endParaRPr lang="en-US" sz="2800" dirty="0" smtClean="0"/>
          </a:p>
          <a:p>
            <a:pPr marL="0" indent="0">
              <a:buNone/>
            </a:pPr>
            <a:r>
              <a:rPr lang="en-US" sz="3200" dirty="0" smtClean="0"/>
              <a:t>	</a:t>
            </a:r>
          </a:p>
          <a:p>
            <a:pPr marL="0" indent="0">
              <a:buNone/>
            </a:pPr>
            <a:r>
              <a:rPr lang="en-US" sz="3600" dirty="0" smtClean="0"/>
              <a:t>Check </a:t>
            </a:r>
            <a:r>
              <a:rPr lang="en-US" sz="3600" dirty="0"/>
              <a:t>to see if the data or a related publication are cited and follow it up.  </a:t>
            </a:r>
            <a:endParaRPr lang="en-US" sz="36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700" dirty="0" smtClean="0"/>
          </a:p>
          <a:p>
            <a:pPr marL="0" indent="0" algn="ctr">
              <a:buNone/>
            </a:pPr>
            <a:r>
              <a:rPr lang="en-US" sz="3200" b="1" i="1" dirty="0" smtClean="0"/>
              <a:t>Don't </a:t>
            </a:r>
            <a:r>
              <a:rPr lang="en-US" sz="3200" b="1" i="1" dirty="0"/>
              <a:t>commit this fallacy when you publish, </a:t>
            </a:r>
            <a:endParaRPr lang="en-US" sz="3200" b="1" i="1" dirty="0" smtClean="0"/>
          </a:p>
          <a:p>
            <a:pPr marL="0" indent="0" algn="ctr">
              <a:buNone/>
            </a:pPr>
            <a:r>
              <a:rPr lang="en-US" sz="3200" b="1" i="1" dirty="0" smtClean="0"/>
              <a:t>cite </a:t>
            </a:r>
            <a:r>
              <a:rPr lang="en-US" sz="3200" b="1" i="1" dirty="0"/>
              <a:t>your data.</a:t>
            </a:r>
          </a:p>
        </p:txBody>
      </p:sp>
    </p:spTree>
    <p:extLst>
      <p:ext uri="{BB962C8B-B14F-4D97-AF65-F5344CB8AC3E}">
        <p14:creationId xmlns:p14="http://schemas.microsoft.com/office/powerpoint/2010/main" val="1250881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for Finding Data: </a:t>
            </a:r>
            <a:br>
              <a:rPr lang="en-US" dirty="0" smtClean="0"/>
            </a:br>
            <a:r>
              <a:rPr lang="en-US" sz="3600" dirty="0" smtClean="0"/>
              <a:t>Statistics Lead to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35200"/>
            <a:ext cx="10058400" cy="393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If your find a source that contains a statistic: 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where did their data come from? </a:t>
            </a:r>
            <a:endParaRPr lang="en-US" sz="3200" dirty="0"/>
          </a:p>
        </p:txBody>
      </p:sp>
      <p:pic>
        <p:nvPicPr>
          <p:cNvPr id="5122" name="Picture 2" descr="Business, Background, Blue, Corpo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733" y="3826655"/>
            <a:ext cx="4127430" cy="263288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50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for Finding Data: </a:t>
            </a:r>
            <a:br>
              <a:rPr lang="en-US" dirty="0" smtClean="0"/>
            </a:br>
            <a:r>
              <a:rPr lang="en-US" sz="3600" dirty="0" smtClean="0"/>
              <a:t>Access to Data Sets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556932"/>
            <a:ext cx="10058400" cy="36152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Government Agencies</a:t>
            </a:r>
          </a:p>
          <a:p>
            <a:r>
              <a:rPr lang="en-US" sz="3200" dirty="0" smtClean="0"/>
              <a:t>University Repositories</a:t>
            </a:r>
          </a:p>
          <a:p>
            <a:r>
              <a:rPr lang="en-US" sz="3200" dirty="0" smtClean="0"/>
              <a:t>Topical Data </a:t>
            </a:r>
            <a:r>
              <a:rPr lang="en-US" sz="3200" dirty="0"/>
              <a:t>A</a:t>
            </a:r>
            <a:r>
              <a:rPr lang="en-US" sz="3200" dirty="0" smtClean="0"/>
              <a:t>rchives</a:t>
            </a:r>
          </a:p>
          <a:p>
            <a:r>
              <a:rPr lang="en-US" sz="3200" dirty="0" smtClean="0"/>
              <a:t>Contact the Data </a:t>
            </a:r>
            <a:r>
              <a:rPr lang="en-US" sz="3200" dirty="0"/>
              <a:t>P</a:t>
            </a:r>
            <a:r>
              <a:rPr lang="en-US" sz="3200" dirty="0" smtClean="0"/>
              <a:t>roducer </a:t>
            </a:r>
            <a:r>
              <a:rPr lang="en-US" sz="3200" dirty="0"/>
              <a:t>D</a:t>
            </a:r>
            <a:r>
              <a:rPr lang="en-US" sz="3200" dirty="0" smtClean="0"/>
              <a:t>irectly</a:t>
            </a:r>
          </a:p>
          <a:p>
            <a:r>
              <a:rPr lang="en-US" sz="3200" dirty="0" smtClean="0"/>
              <a:t>Government Document section of the Library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34" y="1761067"/>
            <a:ext cx="3860800" cy="257386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Using Secondary Analyses of Published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Sharing Clinical Research Data: Workshop Summary </a:t>
            </a:r>
            <a:r>
              <a:rPr lang="en-US" dirty="0" smtClean="0"/>
              <a:t>by Steve Olson</a:t>
            </a:r>
          </a:p>
          <a:p>
            <a:r>
              <a:rPr lang="en-US" dirty="0" smtClean="0">
                <a:hlinkClick r:id="rId3"/>
              </a:rPr>
              <a:t>Reworking Qualitative Data</a:t>
            </a:r>
            <a:r>
              <a:rPr lang="en-US" dirty="0" smtClean="0"/>
              <a:t> by Janet Heaton</a:t>
            </a:r>
          </a:p>
          <a:p>
            <a:r>
              <a:rPr lang="en-US" dirty="0" smtClean="0">
                <a:hlinkClick r:id="rId4"/>
              </a:rPr>
              <a:t>Analyzing Quantitative Data: From Description to Explanation</a:t>
            </a:r>
            <a:r>
              <a:rPr lang="en-US" dirty="0" smtClean="0"/>
              <a:t> by Norman </a:t>
            </a:r>
            <a:r>
              <a:rPr lang="en-US" dirty="0" err="1" smtClean="0"/>
              <a:t>Blaikie</a:t>
            </a:r>
            <a:endParaRPr lang="en-US" dirty="0" smtClean="0">
              <a:hlinkClick r:id="rId5"/>
            </a:endParaRPr>
          </a:p>
          <a:p>
            <a:r>
              <a:rPr lang="en-US" dirty="0" smtClean="0">
                <a:hlinkClick r:id="rId5"/>
              </a:rPr>
              <a:t>Using Secondary Data in Educational and Social Research </a:t>
            </a:r>
            <a:r>
              <a:rPr lang="en-US" dirty="0" smtClean="0"/>
              <a:t>by Emma Smith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9438" y="4303399"/>
            <a:ext cx="4483630" cy="21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37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Is the data appropriate?</a:t>
            </a:r>
          </a:p>
          <a:p>
            <a:r>
              <a:rPr lang="en-US" sz="3200" dirty="0" smtClean="0"/>
              <a:t>Does it come from an authoritative source?</a:t>
            </a:r>
          </a:p>
          <a:p>
            <a:r>
              <a:rPr lang="en-US" sz="3200" dirty="0" smtClean="0"/>
              <a:t>Does it cover your where, when, who, and/or what requirements? </a:t>
            </a:r>
          </a:p>
          <a:p>
            <a:r>
              <a:rPr lang="en-US" sz="3200" dirty="0" smtClean="0"/>
              <a:t>Are you willing to compromise your topic or manipulate the data to meet your needs? </a:t>
            </a:r>
          </a:p>
          <a:p>
            <a:endParaRPr lang="en-US" dirty="0"/>
          </a:p>
        </p:txBody>
      </p:sp>
      <p:pic>
        <p:nvPicPr>
          <p:cNvPr id="14338" name="Picture 2" descr="Brain, Anatomy, Abstract, Art, Bran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843" y="294508"/>
            <a:ext cx="3315758" cy="282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541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121408"/>
            <a:ext cx="7470648" cy="40507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3600" dirty="0" smtClean="0"/>
              <a:t>The process of cleaning, transforming, and modeling data to discover useful information for decision-making</a:t>
            </a:r>
            <a:endParaRPr lang="en-US" sz="3600" dirty="0"/>
          </a:p>
        </p:txBody>
      </p:sp>
      <p:pic>
        <p:nvPicPr>
          <p:cNvPr id="16386" name="Picture 2" descr="Arrows, Growth Hacking, Market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26"/>
          <a:stretch/>
        </p:blipFill>
        <p:spPr bwMode="auto">
          <a:xfrm>
            <a:off x="0" y="4353305"/>
            <a:ext cx="6007671" cy="250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27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Codebook</a:t>
            </a:r>
            <a:r>
              <a:rPr lang="en-US" sz="3600" dirty="0" smtClean="0"/>
              <a:t>: describes the content, structure, and layout of the data collection.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3532062"/>
            <a:ext cx="4693579" cy="264013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79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Princeton University: Data Analysis Guide</a:t>
            </a:r>
            <a:endParaRPr lang="en-US" sz="2800" dirty="0" smtClean="0"/>
          </a:p>
          <a:p>
            <a:r>
              <a:rPr lang="en-US" sz="2800" dirty="0" smtClean="0">
                <a:hlinkClick r:id="rId3"/>
              </a:rPr>
              <a:t>University of Michigan: Find &amp; Analyze Data </a:t>
            </a:r>
            <a:endParaRPr lang="en-US" sz="2800" dirty="0" smtClean="0"/>
          </a:p>
          <a:p>
            <a:r>
              <a:rPr lang="en-US" sz="2800" dirty="0" smtClean="0">
                <a:hlinkClick r:id="rId4"/>
              </a:rPr>
              <a:t>Harvard University: Research Technology Guide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201" y="4233333"/>
            <a:ext cx="3273060" cy="21547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42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68557"/>
            <a:ext cx="8853085" cy="4989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A dataset citation includes all of the same components as any other citation</a:t>
            </a:r>
            <a:r>
              <a:rPr lang="en-US" sz="3500" dirty="0" smtClean="0"/>
              <a:t>:</a:t>
            </a:r>
            <a:endParaRPr lang="en-US" dirty="0" smtClean="0"/>
          </a:p>
          <a:p>
            <a:pPr lvl="3"/>
            <a:r>
              <a:rPr lang="en-US" sz="3000" dirty="0"/>
              <a:t>author</a:t>
            </a:r>
          </a:p>
          <a:p>
            <a:pPr lvl="3"/>
            <a:r>
              <a:rPr lang="en-US" sz="3000" dirty="0"/>
              <a:t>title</a:t>
            </a:r>
          </a:p>
          <a:p>
            <a:pPr lvl="3"/>
            <a:r>
              <a:rPr lang="en-US" sz="3000" dirty="0"/>
              <a:t>year of publication</a:t>
            </a:r>
          </a:p>
          <a:p>
            <a:pPr lvl="3"/>
            <a:r>
              <a:rPr lang="en-US" sz="3000" dirty="0"/>
              <a:t>publisher (for data, this is often the archive where it is housed),</a:t>
            </a:r>
          </a:p>
          <a:p>
            <a:pPr lvl="3"/>
            <a:r>
              <a:rPr lang="en-US" sz="3000" dirty="0"/>
              <a:t>edition or version</a:t>
            </a:r>
          </a:p>
          <a:p>
            <a:pPr lvl="3"/>
            <a:r>
              <a:rPr lang="en-US" sz="3000" dirty="0"/>
              <a:t>access information (a URL, DOI or other persistent identifier)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106" y="319157"/>
            <a:ext cx="3098799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4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Difference Between: 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604495" y="1865376"/>
            <a:ext cx="4145280" cy="640080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Data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5214574" cy="3857106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endParaRPr lang="en-US" sz="100" dirty="0" smtClean="0"/>
          </a:p>
          <a:p>
            <a:r>
              <a:rPr lang="en-US" sz="3000" dirty="0" smtClean="0"/>
              <a:t>Raw information</a:t>
            </a:r>
            <a:br>
              <a:rPr lang="en-US" sz="3000" dirty="0" smtClean="0"/>
            </a:br>
            <a:endParaRPr lang="en-US" sz="1200" dirty="0" smtClean="0"/>
          </a:p>
          <a:p>
            <a:r>
              <a:rPr lang="en-US" sz="3000" dirty="0" smtClean="0"/>
              <a:t>Results of research that was conducted</a:t>
            </a:r>
          </a:p>
          <a:p>
            <a:r>
              <a:rPr lang="en-US" sz="3000" dirty="0" smtClean="0"/>
              <a:t>Displayed in datasets and/or machine readable data files</a:t>
            </a:r>
          </a:p>
          <a:p>
            <a:r>
              <a:rPr lang="en-US" sz="3000" dirty="0" smtClean="0"/>
              <a:t>Used to create new information</a:t>
            </a:r>
            <a:endParaRPr lang="en-US" sz="3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115693" y="1865376"/>
            <a:ext cx="4003409" cy="640080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Statistics</a:t>
            </a:r>
            <a:endParaRPr lang="en-US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508587" y="2743200"/>
            <a:ext cx="5217622" cy="3857106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endParaRPr lang="en-US" sz="100" dirty="0" smtClean="0"/>
          </a:p>
          <a:p>
            <a:r>
              <a:rPr lang="en-US" sz="3200" dirty="0" smtClean="0"/>
              <a:t>Reported numbers or percentages</a:t>
            </a:r>
          </a:p>
          <a:p>
            <a:endParaRPr lang="en-US" sz="1300" dirty="0"/>
          </a:p>
          <a:p>
            <a:r>
              <a:rPr lang="en-US" sz="3200" dirty="0" smtClean="0"/>
              <a:t>Results of data analysis</a:t>
            </a:r>
          </a:p>
          <a:p>
            <a:pPr marL="0" indent="0">
              <a:buNone/>
            </a:pPr>
            <a:endParaRPr lang="en-US" sz="1300" dirty="0" smtClean="0"/>
          </a:p>
          <a:p>
            <a:r>
              <a:rPr lang="en-US" sz="3200" dirty="0" smtClean="0"/>
              <a:t>Displayed in Tables, charts, and/or graphs</a:t>
            </a:r>
          </a:p>
          <a:p>
            <a:pPr marL="0" indent="0">
              <a:buNone/>
            </a:pPr>
            <a:endParaRPr lang="en-US" sz="1300" dirty="0" smtClean="0"/>
          </a:p>
          <a:p>
            <a:r>
              <a:rPr lang="en-US" sz="3200" dirty="0" smtClean="0"/>
              <a:t>Answers “how much” or “how many”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4483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 smtClean="0"/>
              <a:t>Finding Statistics: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What do I need to know about my topic?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2" y="2294312"/>
            <a:ext cx="11587942" cy="4372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No matter the subject statistics are limited by </a:t>
            </a:r>
            <a:r>
              <a:rPr lang="en-US" sz="3200" b="1" u="sng" dirty="0" smtClean="0"/>
              <a:t>Time Frame </a:t>
            </a:r>
            <a:r>
              <a:rPr lang="en-US" sz="2400" dirty="0" smtClean="0"/>
              <a:t>and</a:t>
            </a:r>
            <a:r>
              <a:rPr lang="en-US" sz="3200" dirty="0" smtClean="0"/>
              <a:t> </a:t>
            </a:r>
            <a:r>
              <a:rPr lang="en-US" sz="3200" b="1" u="sng" dirty="0" smtClean="0"/>
              <a:t>Geography</a:t>
            </a:r>
          </a:p>
          <a:p>
            <a:pPr marL="0" indent="0">
              <a:buNone/>
            </a:pPr>
            <a:endParaRPr lang="en-US" sz="3200" b="1" u="sng" dirty="0"/>
          </a:p>
          <a:p>
            <a:pPr marL="0" indent="0" algn="ctr">
              <a:buNone/>
            </a:pPr>
            <a:r>
              <a:rPr lang="en-US" sz="3200" b="1" dirty="0" smtClean="0"/>
              <a:t>Time Frame: </a:t>
            </a:r>
            <a:r>
              <a:rPr lang="en-US" sz="3200" dirty="0" smtClean="0"/>
              <a:t>Single point in time? Changes over time? Historical Information? </a:t>
            </a:r>
            <a:endParaRPr lang="en-US" sz="3200" b="1" dirty="0" smtClean="0"/>
          </a:p>
          <a:p>
            <a:pPr marL="0" indent="0" algn="ctr">
              <a:buNone/>
            </a:pPr>
            <a:endParaRPr lang="en-US" sz="900" b="1" u="sng" dirty="0"/>
          </a:p>
          <a:p>
            <a:pPr marL="0" indent="0" algn="ctr">
              <a:buNone/>
            </a:pPr>
            <a:r>
              <a:rPr lang="en-US" sz="3200" b="1" dirty="0" smtClean="0"/>
              <a:t>Geography: </a:t>
            </a:r>
            <a:r>
              <a:rPr lang="en-US" sz="3200" dirty="0" smtClean="0"/>
              <a:t>Political boundaries (nations, states, counties, cities) or statistical boundaries (metropolitan areas, block groups, etc.)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500" b="1" i="1" dirty="0" smtClean="0"/>
              <a:t>Define your topic to adapt to available information</a:t>
            </a:r>
            <a:endParaRPr lang="en-US" sz="3500" b="1" i="1" dirty="0"/>
          </a:p>
        </p:txBody>
      </p:sp>
    </p:spTree>
    <p:extLst>
      <p:ext uri="{BB962C8B-B14F-4D97-AF65-F5344CB8AC3E}">
        <p14:creationId xmlns:p14="http://schemas.microsoft.com/office/powerpoint/2010/main" val="2569623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Statistics: </a:t>
            </a:r>
            <a:br>
              <a:rPr lang="en-US" dirty="0" smtClean="0"/>
            </a:br>
            <a:r>
              <a:rPr lang="en-US" sz="3200" dirty="0" smtClean="0"/>
              <a:t>Time Frame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33" y="2510444"/>
            <a:ext cx="10665230" cy="3661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i="1" dirty="0" smtClean="0"/>
              <a:t>Current</a:t>
            </a:r>
            <a:r>
              <a:rPr lang="en-US" sz="4400" dirty="0" smtClean="0"/>
              <a:t> statistics will likely be unavailable</a:t>
            </a:r>
          </a:p>
        </p:txBody>
      </p:sp>
      <p:pic>
        <p:nvPicPr>
          <p:cNvPr id="9218" name="Picture 2" descr="Time, Timer, Clock, Watch, H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8" y="3778956"/>
            <a:ext cx="3945466" cy="263031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527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Strategy for Finding Statistics: </a:t>
            </a:r>
            <a:br>
              <a:rPr lang="en-US" dirty="0" smtClean="0"/>
            </a:br>
            <a:r>
              <a:rPr lang="en-US" sz="3600" dirty="0" smtClean="0"/>
              <a:t>Identify Potential Producers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370666"/>
            <a:ext cx="10058400" cy="3801533"/>
          </a:xfrm>
        </p:spPr>
        <p:txBody>
          <a:bodyPr>
            <a:normAutofit/>
          </a:bodyPr>
          <a:lstStyle/>
          <a:p>
            <a:r>
              <a:rPr lang="en-US" sz="4000" dirty="0"/>
              <a:t>Government </a:t>
            </a:r>
            <a:r>
              <a:rPr lang="en-US" sz="4000" dirty="0" smtClean="0"/>
              <a:t>Agencies</a:t>
            </a:r>
          </a:p>
          <a:p>
            <a:r>
              <a:rPr lang="en-US" sz="4000" dirty="0" smtClean="0"/>
              <a:t>Non-Government Organizations</a:t>
            </a:r>
          </a:p>
          <a:p>
            <a:r>
              <a:rPr lang="en-US" sz="4000" dirty="0" smtClean="0"/>
              <a:t>Academic Institutions</a:t>
            </a:r>
          </a:p>
          <a:p>
            <a:r>
              <a:rPr lang="en-US" sz="4000" dirty="0" smtClean="0"/>
              <a:t>Private Sector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778" y="3739556"/>
            <a:ext cx="2830977" cy="27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35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Strategy for Finding Statistics: </a:t>
            </a:r>
            <a:br>
              <a:rPr lang="en-US" dirty="0" smtClean="0"/>
            </a:br>
            <a:r>
              <a:rPr lang="en-US" sz="3600" dirty="0" smtClean="0"/>
              <a:t>Statistical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315" y="1969008"/>
            <a:ext cx="10803466" cy="4736592"/>
          </a:xfrm>
        </p:spPr>
        <p:txBody>
          <a:bodyPr numCol="2">
            <a:normAutofit fontScale="92500" lnSpcReduction="20000"/>
          </a:bodyPr>
          <a:lstStyle/>
          <a:p>
            <a:r>
              <a:rPr lang="en-US" u="sng" dirty="0">
                <a:hlinkClick r:id="rId2"/>
              </a:rPr>
              <a:t>Bureau of Justice </a:t>
            </a:r>
            <a:r>
              <a:rPr lang="en-US" u="sng" dirty="0" smtClean="0">
                <a:hlinkClick r:id="rId2"/>
              </a:rPr>
              <a:t>Statistics</a:t>
            </a:r>
            <a:endParaRPr lang="en-US" u="sng" dirty="0" smtClean="0"/>
          </a:p>
          <a:p>
            <a:r>
              <a:rPr lang="en-US" dirty="0" smtClean="0">
                <a:hlinkClick r:id="rId3"/>
              </a:rPr>
              <a:t>Bureau </a:t>
            </a:r>
            <a:r>
              <a:rPr lang="en-US" dirty="0">
                <a:hlinkClick r:id="rId3"/>
              </a:rPr>
              <a:t>of Labor </a:t>
            </a:r>
            <a:r>
              <a:rPr lang="en-US" dirty="0" smtClean="0">
                <a:hlinkClick r:id="rId3"/>
              </a:rPr>
              <a:t>Statistics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Bureau </a:t>
            </a:r>
            <a:r>
              <a:rPr lang="en-US" dirty="0">
                <a:hlinkClick r:id="rId4"/>
              </a:rPr>
              <a:t>of Transportation </a:t>
            </a:r>
            <a:r>
              <a:rPr lang="en-US" dirty="0" smtClean="0">
                <a:hlinkClick r:id="rId4"/>
              </a:rPr>
              <a:t>Statistics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Centers </a:t>
            </a:r>
            <a:r>
              <a:rPr lang="en-US" dirty="0">
                <a:hlinkClick r:id="rId5"/>
              </a:rPr>
              <a:t>for Disease Control and Prevention: </a:t>
            </a:r>
            <a:r>
              <a:rPr lang="en-US" dirty="0" err="1" smtClean="0">
                <a:hlinkClick r:id="rId5"/>
              </a:rPr>
              <a:t>FastStats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ChildStats.gov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Data.gov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Data </a:t>
            </a:r>
            <a:r>
              <a:rPr lang="en-US" dirty="0">
                <a:hlinkClick r:id="rId8"/>
              </a:rPr>
              <a:t>and Statistics about the United </a:t>
            </a:r>
            <a:r>
              <a:rPr lang="en-US" dirty="0" smtClean="0">
                <a:hlinkClick r:id="rId8"/>
              </a:rPr>
              <a:t>States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Department </a:t>
            </a:r>
            <a:r>
              <a:rPr lang="en-US" dirty="0">
                <a:hlinkClick r:id="rId9"/>
              </a:rPr>
              <a:t>of Homeland Security: </a:t>
            </a:r>
            <a:r>
              <a:rPr lang="en-US" dirty="0" smtClean="0">
                <a:hlinkClick r:id="rId9"/>
              </a:rPr>
              <a:t>Data</a:t>
            </a:r>
            <a:endParaRPr lang="en-US" dirty="0" smtClean="0"/>
          </a:p>
          <a:p>
            <a:r>
              <a:rPr lang="en-US" dirty="0" err="1" smtClean="0">
                <a:hlinkClick r:id="rId10"/>
              </a:rPr>
              <a:t>FedStats</a:t>
            </a:r>
            <a:endParaRPr lang="en-US" dirty="0" smtClean="0"/>
          </a:p>
          <a:p>
            <a:r>
              <a:rPr lang="en-US" dirty="0" smtClean="0">
                <a:hlinkClick r:id="rId11"/>
              </a:rPr>
              <a:t>Global </a:t>
            </a:r>
            <a:r>
              <a:rPr lang="en-US" dirty="0">
                <a:hlinkClick r:id="rId11"/>
              </a:rPr>
              <a:t>Health </a:t>
            </a:r>
            <a:r>
              <a:rPr lang="en-US" dirty="0" smtClean="0">
                <a:hlinkClick r:id="rId11"/>
              </a:rPr>
              <a:t>Observatory</a:t>
            </a:r>
            <a:endParaRPr lang="en-US" dirty="0" smtClean="0"/>
          </a:p>
          <a:p>
            <a:r>
              <a:rPr lang="en-US" dirty="0" smtClean="0">
                <a:hlinkClick r:id="rId12"/>
              </a:rPr>
              <a:t>Integrated </a:t>
            </a:r>
            <a:r>
              <a:rPr lang="en-US" dirty="0">
                <a:hlinkClick r:id="rId12"/>
              </a:rPr>
              <a:t>Postsecondary Education Data System (IPEDS</a:t>
            </a:r>
            <a:r>
              <a:rPr lang="en-US" dirty="0" smtClean="0">
                <a:hlinkClick r:id="rId12"/>
              </a:rPr>
              <a:t>)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hlinkClick r:id="rId13"/>
              </a:rPr>
              <a:t>International </a:t>
            </a:r>
            <a:r>
              <a:rPr lang="en-US" dirty="0">
                <a:hlinkClick r:id="rId13"/>
              </a:rPr>
              <a:t>Statistical </a:t>
            </a:r>
            <a:r>
              <a:rPr lang="en-US" dirty="0" smtClean="0">
                <a:hlinkClick r:id="rId13"/>
              </a:rPr>
              <a:t>Agencies</a:t>
            </a:r>
            <a:endParaRPr lang="en-US" dirty="0" smtClean="0"/>
          </a:p>
          <a:p>
            <a:r>
              <a:rPr lang="en-US" dirty="0" smtClean="0">
                <a:hlinkClick r:id="rId14"/>
              </a:rPr>
              <a:t>National </a:t>
            </a:r>
            <a:r>
              <a:rPr lang="en-US" dirty="0">
                <a:hlinkClick r:id="rId14"/>
              </a:rPr>
              <a:t>Center for Charitable </a:t>
            </a:r>
            <a:r>
              <a:rPr lang="en-US" dirty="0" smtClean="0">
                <a:hlinkClick r:id="rId14"/>
              </a:rPr>
              <a:t>Statistics</a:t>
            </a:r>
            <a:endParaRPr lang="en-US" dirty="0" smtClean="0"/>
          </a:p>
          <a:p>
            <a:r>
              <a:rPr lang="en-US" dirty="0" smtClean="0">
                <a:hlinkClick r:id="rId15"/>
              </a:rPr>
              <a:t>National </a:t>
            </a:r>
            <a:r>
              <a:rPr lang="en-US" dirty="0">
                <a:hlinkClick r:id="rId15"/>
              </a:rPr>
              <a:t>Center for Education Statistics (NCES</a:t>
            </a:r>
            <a:r>
              <a:rPr lang="en-US" dirty="0" smtClean="0">
                <a:hlinkClick r:id="rId15"/>
              </a:rPr>
              <a:t>)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hlinkClick r:id="rId16"/>
              </a:rPr>
              <a:t>National </a:t>
            </a:r>
            <a:r>
              <a:rPr lang="en-US" dirty="0">
                <a:hlinkClick r:id="rId16"/>
              </a:rPr>
              <a:t>Center for Health </a:t>
            </a:r>
            <a:r>
              <a:rPr lang="en-US" dirty="0" smtClean="0">
                <a:hlinkClick r:id="rId16"/>
              </a:rPr>
              <a:t>Statistics</a:t>
            </a:r>
            <a:endParaRPr lang="en-US" dirty="0" smtClean="0"/>
          </a:p>
          <a:p>
            <a:r>
              <a:rPr lang="en-US" dirty="0" smtClean="0">
                <a:hlinkClick r:id="rId17"/>
              </a:rPr>
              <a:t>Organization </a:t>
            </a:r>
            <a:r>
              <a:rPr lang="en-US" dirty="0">
                <a:hlinkClick r:id="rId17"/>
              </a:rPr>
              <a:t>for Economic Co-operation and </a:t>
            </a:r>
            <a:r>
              <a:rPr lang="en-US" dirty="0" smtClean="0">
                <a:hlinkClick r:id="rId17"/>
              </a:rPr>
              <a:t>Development</a:t>
            </a:r>
            <a:endParaRPr lang="en-US" dirty="0"/>
          </a:p>
          <a:p>
            <a:r>
              <a:rPr lang="en-US" dirty="0" smtClean="0">
                <a:hlinkClick r:id="rId18"/>
              </a:rPr>
              <a:t>Statistics </a:t>
            </a:r>
            <a:r>
              <a:rPr lang="en-US" dirty="0">
                <a:hlinkClick r:id="rId18"/>
              </a:rPr>
              <a:t>on Child and Family </a:t>
            </a:r>
            <a:r>
              <a:rPr lang="en-US" dirty="0" smtClean="0">
                <a:hlinkClick r:id="rId18"/>
              </a:rPr>
              <a:t>Well-Being</a:t>
            </a:r>
            <a:endParaRPr lang="en-US" dirty="0" smtClean="0"/>
          </a:p>
          <a:p>
            <a:r>
              <a:rPr lang="en-US" dirty="0" smtClean="0">
                <a:hlinkClick r:id="rId19"/>
              </a:rPr>
              <a:t>U.S</a:t>
            </a:r>
            <a:r>
              <a:rPr lang="en-US" dirty="0">
                <a:hlinkClick r:id="rId19"/>
              </a:rPr>
              <a:t>. Census </a:t>
            </a:r>
            <a:r>
              <a:rPr lang="en-US" dirty="0" smtClean="0">
                <a:hlinkClick r:id="rId19"/>
              </a:rPr>
              <a:t>Bureau</a:t>
            </a:r>
            <a:endParaRPr lang="en-US" dirty="0" smtClean="0"/>
          </a:p>
          <a:p>
            <a:r>
              <a:rPr lang="en-US" dirty="0" smtClean="0">
                <a:hlinkClick r:id="rId20"/>
              </a:rPr>
              <a:t>U.S</a:t>
            </a:r>
            <a:r>
              <a:rPr lang="en-US" dirty="0">
                <a:hlinkClick r:id="rId20"/>
              </a:rPr>
              <a:t>. Energy Information </a:t>
            </a:r>
            <a:r>
              <a:rPr lang="en-US" dirty="0" smtClean="0">
                <a:hlinkClick r:id="rId20"/>
              </a:rPr>
              <a:t>Administration</a:t>
            </a:r>
            <a:endParaRPr lang="en-US" dirty="0" smtClean="0"/>
          </a:p>
          <a:p>
            <a:r>
              <a:rPr lang="en-US" dirty="0" smtClean="0">
                <a:hlinkClick r:id="rId21"/>
              </a:rPr>
              <a:t>U.S</a:t>
            </a:r>
            <a:r>
              <a:rPr lang="en-US" dirty="0">
                <a:hlinkClick r:id="rId21"/>
              </a:rPr>
              <a:t>. Statistical </a:t>
            </a:r>
            <a:r>
              <a:rPr lang="en-US" dirty="0" smtClean="0">
                <a:hlinkClick r:id="rId21"/>
              </a:rPr>
              <a:t>Abstract</a:t>
            </a:r>
            <a:endParaRPr lang="en-US" dirty="0" smtClean="0"/>
          </a:p>
          <a:p>
            <a:r>
              <a:rPr lang="en-US" dirty="0" smtClean="0">
                <a:hlinkClick r:id="rId22"/>
              </a:rPr>
              <a:t>UNESCO </a:t>
            </a:r>
            <a:r>
              <a:rPr lang="en-US" dirty="0">
                <a:hlinkClick r:id="rId22"/>
              </a:rPr>
              <a:t>Institute for </a:t>
            </a:r>
            <a:r>
              <a:rPr lang="en-US" dirty="0" smtClean="0">
                <a:hlinkClick r:id="rId22"/>
              </a:rPr>
              <a:t>Statistics</a:t>
            </a:r>
            <a:endParaRPr lang="en-US" dirty="0" smtClean="0"/>
          </a:p>
          <a:p>
            <a:r>
              <a:rPr lang="en-US" dirty="0" smtClean="0">
                <a:hlinkClick r:id="rId23"/>
              </a:rPr>
              <a:t>UNSD </a:t>
            </a:r>
            <a:r>
              <a:rPr lang="en-US" dirty="0">
                <a:hlinkClick r:id="rId23"/>
              </a:rPr>
              <a:t>Statistical </a:t>
            </a:r>
            <a:r>
              <a:rPr lang="en-US" dirty="0" smtClean="0">
                <a:hlinkClick r:id="rId23"/>
              </a:rPr>
              <a:t>Databases</a:t>
            </a:r>
            <a:endParaRPr lang="en-US" dirty="0" smtClean="0"/>
          </a:p>
          <a:p>
            <a:r>
              <a:rPr lang="en-US" dirty="0" smtClean="0">
                <a:hlinkClick r:id="rId24"/>
              </a:rPr>
              <a:t>World </a:t>
            </a:r>
            <a:r>
              <a:rPr lang="en-US" dirty="0">
                <a:hlinkClick r:id="rId24"/>
              </a:rPr>
              <a:t>Bank Open </a:t>
            </a:r>
            <a:r>
              <a:rPr lang="en-US" dirty="0" smtClean="0">
                <a:hlinkClick r:id="rId24"/>
              </a:rPr>
              <a:t>Data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909493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Strategy for Finding Statistics: </a:t>
            </a:r>
            <a:br>
              <a:rPr lang="en-US" dirty="0" smtClean="0"/>
            </a:br>
            <a:r>
              <a:rPr lang="en-US" sz="3600" dirty="0" smtClean="0"/>
              <a:t>Search in the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hlinkClick r:id="rId2"/>
              </a:rPr>
              <a:t>Clarkson Library Catalog</a:t>
            </a:r>
            <a:endParaRPr lang="en-US" sz="3600" dirty="0" smtClean="0"/>
          </a:p>
          <a:p>
            <a:r>
              <a:rPr lang="en-US" sz="3600" dirty="0" smtClean="0">
                <a:hlinkClick r:id="rId3"/>
              </a:rPr>
              <a:t>Databases List</a:t>
            </a:r>
            <a:endParaRPr lang="en-US" sz="3600" dirty="0" smtClean="0"/>
          </a:p>
          <a:p>
            <a:r>
              <a:rPr lang="en-US" sz="3600" dirty="0" smtClean="0">
                <a:hlinkClick r:id="rId4"/>
              </a:rPr>
              <a:t>Statista </a:t>
            </a: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1200" dirty="0">
                <a:hlinkClick r:id="rId5"/>
              </a:rPr>
              <a:t>https://www.youtube.com/watch?v=aKtjemx4LdA</a:t>
            </a:r>
            <a:endParaRPr lang="en-US" sz="1200" dirty="0" smtClean="0"/>
          </a:p>
        </p:txBody>
      </p:sp>
      <p:pic>
        <p:nvPicPr>
          <p:cNvPr id="6146" name="Picture 2" descr="Entrepreneur, Start, Start Up, Care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38" y="3081866"/>
            <a:ext cx="6789210" cy="339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858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9" t="11407" r="17300"/>
          <a:stretch/>
        </p:blipFill>
        <p:spPr>
          <a:xfrm>
            <a:off x="8489697" y="2532004"/>
            <a:ext cx="2638551" cy="2650869"/>
          </a:xfrm>
          <a:prstGeom prst="round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Evaluating Statistics</a:t>
            </a:r>
            <a:br>
              <a:rPr lang="en-US" dirty="0" smtClean="0"/>
            </a:br>
            <a:r>
              <a:rPr lang="en-US" sz="3600" dirty="0"/>
              <a:t>Don’t take statistics at face value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15" y="1848104"/>
            <a:ext cx="11463866" cy="4876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Consider the source and method used to create the statistics</a:t>
            </a:r>
          </a:p>
          <a:p>
            <a:pPr lvl="4"/>
            <a:r>
              <a:rPr lang="en-US" sz="3200" dirty="0" smtClean="0"/>
              <a:t>How current are they? </a:t>
            </a:r>
          </a:p>
          <a:p>
            <a:pPr lvl="4"/>
            <a:r>
              <a:rPr lang="en-US" sz="3200" dirty="0" smtClean="0"/>
              <a:t>Who is the author?</a:t>
            </a:r>
          </a:p>
          <a:p>
            <a:pPr lvl="4"/>
            <a:r>
              <a:rPr lang="en-US" sz="3200" dirty="0" smtClean="0"/>
              <a:t>Who is the intended audience?</a:t>
            </a:r>
          </a:p>
          <a:p>
            <a:pPr lvl="4"/>
            <a:r>
              <a:rPr lang="en-US" sz="3200" dirty="0" smtClean="0"/>
              <a:t>Can the data be cross-checked?</a:t>
            </a:r>
          </a:p>
          <a:p>
            <a:pPr lvl="4"/>
            <a:r>
              <a:rPr lang="en-US" sz="3200" dirty="0" smtClean="0"/>
              <a:t>Can the statistics be verified?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b="1" i="1" dirty="0" smtClean="0"/>
              <a:t>Be a critical information consumer!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635479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Cite your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From a website: </a:t>
            </a:r>
          </a:p>
          <a:p>
            <a:pPr lvl="2"/>
            <a:r>
              <a:rPr lang="en-US" sz="3600" dirty="0" smtClean="0"/>
              <a:t>Like any other website (same for books, journals, databases, etc.)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376" y="3831619"/>
            <a:ext cx="3510872" cy="234058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17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414859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/>
              <a:t>Amber Dashnaw</a:t>
            </a:r>
            <a:br>
              <a:rPr lang="en-US" sz="5400" dirty="0" smtClean="0"/>
            </a:br>
            <a:endParaRPr lang="en-US" sz="54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4000" dirty="0" smtClean="0">
                <a:hlinkClick r:id="rId2"/>
              </a:rPr>
              <a:t>aldashnaw@clarkson.edu</a:t>
            </a: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	(315) 268-4454</a:t>
            </a: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	Office: ERC 1109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6653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When to Use: </a:t>
            </a:r>
            <a:endParaRPr lang="en-US" sz="6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604495" y="2048256"/>
            <a:ext cx="4145280" cy="640080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Data</a:t>
            </a:r>
            <a:endParaRPr lang="en-US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5214574" cy="3790604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endParaRPr lang="en-US" sz="100" dirty="0" smtClean="0"/>
          </a:p>
          <a:p>
            <a:r>
              <a:rPr lang="en-US" sz="3000" dirty="0" smtClean="0"/>
              <a:t>An in-depth analysis</a:t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000" dirty="0" smtClean="0"/>
              <a:t>Test a hypothesis</a:t>
            </a:r>
            <a:br>
              <a:rPr lang="en-US" sz="3000" dirty="0" smtClean="0"/>
            </a:br>
            <a:endParaRPr lang="en-US" sz="3000" dirty="0" smtClean="0"/>
          </a:p>
          <a:p>
            <a:r>
              <a:rPr lang="en-US" sz="3000" dirty="0" smtClean="0"/>
              <a:t>Develop a comprehensive marketing strategy</a:t>
            </a:r>
          </a:p>
          <a:p>
            <a:pPr marL="0" indent="0">
              <a:buNone/>
            </a:pP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12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115693" y="2048256"/>
            <a:ext cx="4003409" cy="640080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Statistics</a:t>
            </a:r>
            <a:endParaRPr lang="en-US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508587" y="2743200"/>
            <a:ext cx="5217622" cy="3790604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endParaRPr lang="en-US" sz="100" dirty="0" smtClean="0"/>
          </a:p>
          <a:p>
            <a:r>
              <a:rPr lang="en-US" sz="3200" dirty="0" smtClean="0"/>
              <a:t>Strengthen a point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Presentation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Paper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6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Tips When Searching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B</a:t>
            </a:r>
            <a:r>
              <a:rPr lang="en-US" sz="3200" dirty="0" smtClean="0"/>
              <a:t>egin: </a:t>
            </a:r>
            <a:endParaRPr lang="en-US" sz="3200" dirty="0"/>
          </a:p>
          <a:p>
            <a:pPr lvl="2"/>
            <a:r>
              <a:rPr lang="en-US" sz="3200" dirty="0" smtClean="0"/>
              <a:t>consider where you might reasonably expect to find the information you are seeking. 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An approach that may </a:t>
            </a:r>
            <a:r>
              <a:rPr lang="en-US" sz="3200" i="1" dirty="0" smtClean="0"/>
              <a:t>not</a:t>
            </a:r>
            <a:r>
              <a:rPr lang="en-US" sz="3200" dirty="0" smtClean="0"/>
              <a:t> work well is searching the open web</a:t>
            </a:r>
          </a:p>
          <a:p>
            <a:pPr lvl="2"/>
            <a:r>
              <a:rPr lang="en-US" sz="2800" dirty="0" smtClean="0"/>
              <a:t>Is the information coming from a reliable source?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787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Data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73331" y="2121408"/>
            <a:ext cx="11022676" cy="384713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Cross-Sectional: </a:t>
            </a:r>
            <a:r>
              <a:rPr lang="en-US" sz="3200" dirty="0" smtClean="0"/>
              <a:t>data that are only collected once </a:t>
            </a:r>
            <a:br>
              <a:rPr lang="en-US" sz="3200" dirty="0" smtClean="0"/>
            </a:br>
            <a:endParaRPr lang="en-US" sz="3200" b="1" dirty="0" smtClean="0"/>
          </a:p>
          <a:p>
            <a:r>
              <a:rPr lang="en-US" sz="4000" b="1" dirty="0" smtClean="0"/>
              <a:t>Time Series: </a:t>
            </a:r>
            <a:r>
              <a:rPr lang="en-US" sz="3200" dirty="0"/>
              <a:t>s</a:t>
            </a:r>
            <a:r>
              <a:rPr lang="en-US" sz="3200" dirty="0" smtClean="0"/>
              <a:t>tudy the same variable over time</a:t>
            </a:r>
            <a:br>
              <a:rPr lang="en-US" sz="3200" dirty="0" smtClean="0"/>
            </a:br>
            <a:endParaRPr lang="en-US" sz="3200" b="1" dirty="0" smtClean="0"/>
          </a:p>
          <a:p>
            <a:r>
              <a:rPr lang="en-US" sz="4000" b="1" dirty="0" smtClean="0"/>
              <a:t>Longitudinal Studies: </a:t>
            </a:r>
            <a:r>
              <a:rPr lang="en-US" sz="3200" dirty="0" smtClean="0"/>
              <a:t>surveys that are conducted repeatedly and have the same group of respondents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07033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 smtClean="0"/>
              <a:t>Finding Data: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What do I need to know about my topic?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933" y="2202872"/>
            <a:ext cx="10150294" cy="35329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/>
              <a:t>#1 </a:t>
            </a:r>
            <a:r>
              <a:rPr lang="en-US" sz="3200" b="1" dirty="0" smtClean="0">
                <a:solidFill>
                  <a:srgbClr val="FF0000"/>
                </a:solidFill>
              </a:rPr>
              <a:t>Who or What? </a:t>
            </a:r>
            <a:endParaRPr lang="en-US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en-US" sz="2800" dirty="0" smtClean="0"/>
              <a:t>Population you want to study</a:t>
            </a:r>
          </a:p>
          <a:p>
            <a:pPr marL="0" indent="0">
              <a:buNone/>
            </a:pPr>
            <a:r>
              <a:rPr lang="en-US" sz="3200" b="1" dirty="0" smtClean="0"/>
              <a:t>#2 </a:t>
            </a:r>
            <a:r>
              <a:rPr lang="en-US" sz="3200" b="1" dirty="0" smtClean="0">
                <a:solidFill>
                  <a:srgbClr val="FF0000"/>
                </a:solidFill>
              </a:rPr>
              <a:t>When?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2800" dirty="0" smtClean="0"/>
              <a:t>Period of time you want to study</a:t>
            </a:r>
          </a:p>
          <a:p>
            <a:pPr marL="0" indent="0">
              <a:buNone/>
            </a:pPr>
            <a:r>
              <a:rPr lang="en-US" sz="3200" b="1" dirty="0" smtClean="0"/>
              <a:t>#3 </a:t>
            </a:r>
            <a:r>
              <a:rPr lang="en-US" sz="3200" b="1" dirty="0" smtClean="0">
                <a:solidFill>
                  <a:srgbClr val="FF0000"/>
                </a:solidFill>
              </a:rPr>
              <a:t>Where?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2800" dirty="0" smtClean="0"/>
              <a:t>Geography or place you want to study</a:t>
            </a:r>
            <a:endParaRPr lang="en-US" sz="2800" dirty="0"/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82563" y="5927806"/>
            <a:ext cx="102329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Pick a topic you can </a:t>
            </a:r>
            <a:r>
              <a:rPr lang="en-US" sz="3200" b="1" i="1" dirty="0"/>
              <a:t>adapt to available information</a:t>
            </a:r>
          </a:p>
          <a:p>
            <a:endParaRPr lang="en-US" dirty="0"/>
          </a:p>
        </p:txBody>
      </p:sp>
      <p:pic>
        <p:nvPicPr>
          <p:cNvPr id="3074" name="Picture 2" descr="Block Chain, Data, Records,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823" y="2518755"/>
            <a:ext cx="3062678" cy="204178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74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700" dirty="0" smtClean="0"/>
              <a:t>Finding Data: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Ask yourself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443942"/>
            <a:ext cx="10058400" cy="405661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Who might collect this data? </a:t>
            </a:r>
          </a:p>
          <a:p>
            <a:pPr marL="274320" lvl="1" indent="0">
              <a:buNone/>
            </a:pPr>
            <a:r>
              <a:rPr lang="en-US" sz="2800" dirty="0" smtClean="0"/>
              <a:t>	(government agency,  organization, institution, or group)</a:t>
            </a:r>
            <a:br>
              <a:rPr lang="en-US" sz="2800" dirty="0" smtClean="0"/>
            </a:br>
            <a:endParaRPr lang="en-US" sz="3800" dirty="0" smtClean="0"/>
          </a:p>
          <a:p>
            <a:r>
              <a:rPr lang="en-US" sz="4000" dirty="0" smtClean="0"/>
              <a:t>Who might publish this data? </a:t>
            </a:r>
          </a:p>
          <a:p>
            <a:pPr marL="274320" lvl="1" indent="0">
              <a:buNone/>
            </a:pPr>
            <a:r>
              <a:rPr lang="en-US" sz="2800" dirty="0" smtClean="0"/>
              <a:t>	(</a:t>
            </a:r>
            <a:r>
              <a:rPr lang="en-US" sz="2800" dirty="0"/>
              <a:t>government agency,  organization, institution, or group</a:t>
            </a:r>
            <a:r>
              <a:rPr lang="en-US" sz="2800" dirty="0" smtClean="0"/>
              <a:t>)</a:t>
            </a:r>
            <a:r>
              <a:rPr lang="en-US" sz="3800" dirty="0" smtClean="0"/>
              <a:t/>
            </a:r>
            <a:br>
              <a:rPr lang="en-US" sz="3800" dirty="0" smtClean="0"/>
            </a:br>
            <a:endParaRPr lang="en-US" sz="3800" dirty="0"/>
          </a:p>
          <a:p>
            <a:pPr marL="0" indent="0" algn="ctr">
              <a:buNone/>
            </a:pPr>
            <a:r>
              <a:rPr lang="en-US" sz="3500" b="1" i="1" dirty="0" smtClean="0"/>
              <a:t>Is it likely that the data will be made readily available? </a:t>
            </a:r>
            <a:endParaRPr lang="en-US" sz="3500" b="1" i="1" dirty="0"/>
          </a:p>
        </p:txBody>
      </p:sp>
      <p:pic>
        <p:nvPicPr>
          <p:cNvPr id="2050" name="Picture 2" descr="Archive, Boxes, Documents, Fol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243632"/>
            <a:ext cx="3300464" cy="22003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47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for Finding Data: </a:t>
            </a:r>
            <a:br>
              <a:rPr lang="en-US" dirty="0" smtClean="0"/>
            </a:br>
            <a:r>
              <a:rPr lang="en-US" sz="3600" dirty="0" smtClean="0"/>
              <a:t>Identify Potential Producers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370666"/>
            <a:ext cx="10058400" cy="3801533"/>
          </a:xfrm>
        </p:spPr>
        <p:txBody>
          <a:bodyPr>
            <a:normAutofit/>
          </a:bodyPr>
          <a:lstStyle/>
          <a:p>
            <a:r>
              <a:rPr lang="en-US" sz="4000" dirty="0"/>
              <a:t>Government </a:t>
            </a:r>
            <a:r>
              <a:rPr lang="en-US" sz="4000" dirty="0" smtClean="0"/>
              <a:t>Agencies</a:t>
            </a:r>
          </a:p>
          <a:p>
            <a:r>
              <a:rPr lang="en-US" sz="4000" dirty="0" smtClean="0"/>
              <a:t>Non-Government Organizations</a:t>
            </a:r>
          </a:p>
          <a:p>
            <a:r>
              <a:rPr lang="en-US" sz="4000" dirty="0" smtClean="0"/>
              <a:t>Academic Institutions</a:t>
            </a:r>
          </a:p>
          <a:p>
            <a:r>
              <a:rPr lang="en-US" sz="4000" dirty="0" smtClean="0"/>
              <a:t>Private Sector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778" y="3739556"/>
            <a:ext cx="2830977" cy="27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4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for Finding Data: </a:t>
            </a:r>
            <a:br>
              <a:rPr lang="en-US" dirty="0" smtClean="0"/>
            </a:br>
            <a:r>
              <a:rPr lang="en-US" sz="3600" dirty="0" smtClean="0"/>
              <a:t>Search in a Data Archive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302044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Data repositories collect within subject areas</a:t>
            </a:r>
            <a:endParaRPr lang="en-US" sz="3600" dirty="0"/>
          </a:p>
          <a:p>
            <a:pPr marL="0" indent="0">
              <a:buNone/>
            </a:pPr>
            <a:endParaRPr lang="en-US" sz="1800" dirty="0" smtClean="0">
              <a:hlinkClick r:id="rId2"/>
            </a:endParaRPr>
          </a:p>
          <a:p>
            <a:pPr lvl="1"/>
            <a:r>
              <a:rPr lang="en-US" sz="2800" dirty="0" smtClean="0">
                <a:hlinkClick r:id="rId3"/>
              </a:rPr>
              <a:t>Open Access Data Repositories</a:t>
            </a:r>
            <a:endParaRPr lang="en-US" sz="2800" dirty="0" smtClean="0">
              <a:hlinkClick r:id="rId2"/>
            </a:endParaRPr>
          </a:p>
          <a:p>
            <a:pPr lvl="1"/>
            <a:r>
              <a:rPr lang="en-US" sz="2800" dirty="0" smtClean="0">
                <a:hlinkClick r:id="rId2"/>
              </a:rPr>
              <a:t>Registry of Research Data Repositories</a:t>
            </a:r>
            <a:endParaRPr lang="en-US" sz="2800" dirty="0" smtClean="0"/>
          </a:p>
          <a:p>
            <a:pPr lvl="1"/>
            <a:r>
              <a:rPr lang="en-US" sz="2800" dirty="0" err="1" smtClean="0">
                <a:hlinkClick r:id="rId4"/>
              </a:rPr>
              <a:t>COnnecting</a:t>
            </a:r>
            <a:r>
              <a:rPr lang="en-US" sz="2800" dirty="0" smtClean="0">
                <a:hlinkClick r:id="rId4"/>
              </a:rPr>
              <a:t> </a:t>
            </a:r>
            <a:r>
              <a:rPr lang="en-US" sz="2800" dirty="0" err="1" smtClean="0">
                <a:hlinkClick r:id="rId4"/>
              </a:rPr>
              <a:t>REpositories</a:t>
            </a:r>
            <a:r>
              <a:rPr lang="en-US" sz="2800" dirty="0" smtClean="0">
                <a:hlinkClick r:id="rId4"/>
              </a:rPr>
              <a:t> CORE </a:t>
            </a:r>
            <a:endParaRPr lang="en-US" sz="2800" dirty="0" smtClean="0"/>
          </a:p>
          <a:p>
            <a:pPr lvl="1"/>
            <a:r>
              <a:rPr lang="en-US" sz="2800" dirty="0" smtClean="0">
                <a:hlinkClick r:id="rId5"/>
              </a:rPr>
              <a:t>Open Access Academy Repositories </a:t>
            </a:r>
            <a:endParaRPr lang="en-US" sz="2800" dirty="0" smtClean="0"/>
          </a:p>
          <a:p>
            <a:pPr lvl="1"/>
            <a:r>
              <a:rPr lang="en-US" sz="2800" dirty="0" smtClean="0">
                <a:hlinkClick r:id="rId6"/>
              </a:rPr>
              <a:t>University of Minnesota Data Archives</a:t>
            </a:r>
            <a:endParaRPr lang="en-US" sz="2800" dirty="0" smtClean="0"/>
          </a:p>
          <a:p>
            <a:pPr lvl="1"/>
            <a:r>
              <a:rPr lang="en-US" sz="2800" dirty="0" smtClean="0">
                <a:hlinkClick r:id="rId7"/>
              </a:rPr>
              <a:t>Nature Research Recommended Repositories</a:t>
            </a:r>
            <a:endParaRPr lang="en-US" sz="2800" dirty="0"/>
          </a:p>
        </p:txBody>
      </p:sp>
      <p:pic>
        <p:nvPicPr>
          <p:cNvPr id="1026" name="Picture 2" descr="Files, Paper, Office, Paperwork, Stac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33" y="3137522"/>
            <a:ext cx="3067981" cy="240348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333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4592</TotalTime>
  <Words>992</Words>
  <Application>Microsoft Office PowerPoint</Application>
  <PresentationFormat>Widescreen</PresentationFormat>
  <Paragraphs>182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Arial Black</vt:lpstr>
      <vt:lpstr>Wingdings</vt:lpstr>
      <vt:lpstr>Wood Type</vt:lpstr>
      <vt:lpstr>Graduate Workshop: Finding Data &amp; Statistics </vt:lpstr>
      <vt:lpstr>Difference Between: </vt:lpstr>
      <vt:lpstr>When to Use: </vt:lpstr>
      <vt:lpstr>Basic Tips When Searching</vt:lpstr>
      <vt:lpstr>Types of Data</vt:lpstr>
      <vt:lpstr>Finding Data:  What do I need to know about my topic?</vt:lpstr>
      <vt:lpstr>Finding Data:  Ask yourself</vt:lpstr>
      <vt:lpstr>Strategy for Finding Data:  Identify Potential Producers</vt:lpstr>
      <vt:lpstr>Strategy for Finding Data:  Search in a Data Archive</vt:lpstr>
      <vt:lpstr>Strategy for Finding Data:  Search in the Literature</vt:lpstr>
      <vt:lpstr>Strategy for Finding Data:  Turn to the Literature</vt:lpstr>
      <vt:lpstr>Strategy for Finding Data:  Statistics Lead to Data</vt:lpstr>
      <vt:lpstr>Strategy for Finding Data:  Access to Data Sets</vt:lpstr>
      <vt:lpstr>Research Using Secondary Analyses of Published Data</vt:lpstr>
      <vt:lpstr>Evaluating Data</vt:lpstr>
      <vt:lpstr>Analyze Data</vt:lpstr>
      <vt:lpstr>Analyze Data</vt:lpstr>
      <vt:lpstr>Analyze Data</vt:lpstr>
      <vt:lpstr>Cite Data</vt:lpstr>
      <vt:lpstr>Finding Statistics:  What do I need to know about my topic?</vt:lpstr>
      <vt:lpstr>Finding Statistics:  Time Frame</vt:lpstr>
      <vt:lpstr>Strategy for Finding Statistics:  Identify Potential Producers</vt:lpstr>
      <vt:lpstr>Strategy for Finding Statistics:  Statistical Websites</vt:lpstr>
      <vt:lpstr>Strategy for Finding Statistics:  Search in the Literature</vt:lpstr>
      <vt:lpstr>Evaluating Statistics Don’t take statistics at face value </vt:lpstr>
      <vt:lpstr>Cite your Statistics</vt:lpstr>
      <vt:lpstr>Questions? </vt:lpstr>
    </vt:vector>
  </TitlesOfParts>
  <Company>Clarkson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Workshop: Finding Data &amp; Statistics</dc:title>
  <dc:creator>Amber L. Dashnaw - aamidon</dc:creator>
  <cp:lastModifiedBy>Amber L. Dashnaw - aamidon</cp:lastModifiedBy>
  <cp:revision>29</cp:revision>
  <dcterms:created xsi:type="dcterms:W3CDTF">2019-11-08T15:41:44Z</dcterms:created>
  <dcterms:modified xsi:type="dcterms:W3CDTF">2020-01-28T16:51:23Z</dcterms:modified>
</cp:coreProperties>
</file>