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4" r:id="rId1"/>
    <p:sldMasterId id="2147483936" r:id="rId2"/>
  </p:sldMasterIdLst>
  <p:notesMasterIdLst>
    <p:notesMasterId r:id="rId28"/>
  </p:notesMasterIdLst>
  <p:sldIdLst>
    <p:sldId id="256" r:id="rId3"/>
    <p:sldId id="264" r:id="rId4"/>
    <p:sldId id="282" r:id="rId5"/>
    <p:sldId id="283" r:id="rId6"/>
    <p:sldId id="285" r:id="rId7"/>
    <p:sldId id="269" r:id="rId8"/>
    <p:sldId id="281" r:id="rId9"/>
    <p:sldId id="280" r:id="rId10"/>
    <p:sldId id="279" r:id="rId11"/>
    <p:sldId id="278" r:id="rId12"/>
    <p:sldId id="277" r:id="rId13"/>
    <p:sldId id="274" r:id="rId14"/>
    <p:sldId id="276" r:id="rId15"/>
    <p:sldId id="296" r:id="rId16"/>
    <p:sldId id="286" r:id="rId17"/>
    <p:sldId id="298" r:id="rId18"/>
    <p:sldId id="297" r:id="rId19"/>
    <p:sldId id="289" r:id="rId20"/>
    <p:sldId id="299" r:id="rId21"/>
    <p:sldId id="291" r:id="rId22"/>
    <p:sldId id="292" r:id="rId23"/>
    <p:sldId id="293" r:id="rId24"/>
    <p:sldId id="294" r:id="rId25"/>
    <p:sldId id="295"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9"/>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65000" autoAdjust="0"/>
  </p:normalViewPr>
  <p:slideViewPr>
    <p:cSldViewPr snapToGrid="0">
      <p:cViewPr varScale="1">
        <p:scale>
          <a:sx n="70" d="100"/>
          <a:sy n="70" d="100"/>
        </p:scale>
        <p:origin x="408"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7377B-6364-48EB-A1E1-08BCF6EF5DFE}"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F055D-6BEA-40AA-BEFE-B6848BD61B77}" type="slidenum">
              <a:rPr lang="en-US" smtClean="0"/>
              <a:t>‹#›</a:t>
            </a:fld>
            <a:endParaRPr lang="en-US"/>
          </a:p>
        </p:txBody>
      </p:sp>
    </p:spTree>
    <p:extLst>
      <p:ext uri="{BB962C8B-B14F-4D97-AF65-F5344CB8AC3E}">
        <p14:creationId xmlns:p14="http://schemas.microsoft.com/office/powerpoint/2010/main" val="108867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answers</a:t>
            </a:r>
            <a:r>
              <a:rPr lang="en-US" baseline="0" dirty="0" smtClean="0"/>
              <a:t> really starts with being reflective about what you are trying to answer. </a:t>
            </a:r>
          </a:p>
          <a:p>
            <a:endParaRPr lang="en-US" baseline="0" dirty="0" smtClean="0"/>
          </a:p>
          <a:p>
            <a:r>
              <a:rPr lang="en-US" baseline="0" dirty="0" smtClean="0"/>
              <a:t>This session will introduce strategies for conducting an efficient and effective literature search in some key health sciences databases. </a:t>
            </a:r>
          </a:p>
          <a:p>
            <a:endParaRPr lang="en-US" baseline="0" dirty="0" smtClean="0"/>
          </a:p>
          <a:p>
            <a:r>
              <a:rPr lang="en-US" baseline="0" dirty="0" smtClean="0"/>
              <a:t>To give some context to the literature search, start with the concept of Evidence Based Practice. </a:t>
            </a:r>
          </a:p>
        </p:txBody>
      </p:sp>
      <p:sp>
        <p:nvSpPr>
          <p:cNvPr id="4" name="Slide Number Placeholder 3"/>
          <p:cNvSpPr>
            <a:spLocks noGrp="1"/>
          </p:cNvSpPr>
          <p:nvPr>
            <p:ph type="sldNum" sz="quarter" idx="10"/>
          </p:nvPr>
        </p:nvSpPr>
        <p:spPr/>
        <p:txBody>
          <a:bodyPr/>
          <a:lstStyle/>
          <a:p>
            <a:fld id="{CC5F055D-6BEA-40AA-BEFE-B6848BD61B77}" type="slidenum">
              <a:rPr lang="en-US" smtClean="0"/>
              <a:t>1</a:t>
            </a:fld>
            <a:endParaRPr lang="en-US"/>
          </a:p>
        </p:txBody>
      </p:sp>
    </p:spTree>
    <p:extLst>
      <p:ext uri="{BB962C8B-B14F-4D97-AF65-F5344CB8AC3E}">
        <p14:creationId xmlns:p14="http://schemas.microsoft.com/office/powerpoint/2010/main" val="285447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48119B7-38C1-3842-9D6A-52F3CD92E246}" type="slidenum">
              <a:rPr lang="en-US" sz="1200"/>
              <a:pPr/>
              <a:t>10</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57265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48119B7-38C1-3842-9D6A-52F3CD92E246}" type="slidenum">
              <a:rPr lang="en-US" sz="1200"/>
              <a:pPr/>
              <a:t>11</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18644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48119B7-38C1-3842-9D6A-52F3CD92E246}" type="slidenum">
              <a:rPr lang="en-US" sz="1200"/>
              <a:pPr/>
              <a:t>12</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charset="0"/>
                <a:ea typeface="ＭＳ Ｐゴシック" charset="0"/>
                <a:cs typeface="ＭＳ Ｐゴシック" charset="0"/>
              </a:rPr>
              <a:t>This session is going to focus on the 3</a:t>
            </a:r>
            <a:r>
              <a:rPr lang="en-US" baseline="30000" dirty="0" smtClean="0">
                <a:latin typeface="Times" charset="0"/>
                <a:ea typeface="ＭＳ Ｐゴシック" charset="0"/>
                <a:cs typeface="ＭＳ Ｐゴシック" charset="0"/>
              </a:rPr>
              <a:t>rd</a:t>
            </a:r>
            <a:r>
              <a:rPr lang="en-US" baseline="0" dirty="0" smtClean="0">
                <a:latin typeface="Times" charset="0"/>
                <a:ea typeface="ＭＳ Ｐゴシック" charset="0"/>
                <a:cs typeface="ＭＳ Ｐゴシック" charset="0"/>
              </a:rPr>
              <a:t> component  - Acquire the evidence – which involves searching the medical literature.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charset="0"/>
                <a:ea typeface="ＭＳ Ｐゴシック" charset="0"/>
                <a:cs typeface="ＭＳ Ｐゴシック" charset="0"/>
              </a:rPr>
              <a:t>We’ll look at a variety of resources and I’ll do some database test searching to demonstrate the capabilities of these tools and share some tips and tricks along the way. </a:t>
            </a:r>
          </a:p>
          <a:p>
            <a:pPr eaLnBrk="1" hangingPunct="1"/>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4049801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48119B7-38C1-3842-9D6A-52F3CD92E246}" type="slidenum">
              <a:rPr lang="en-US" sz="1200"/>
              <a:pPr/>
              <a:t>13</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baseline="0" dirty="0" smtClean="0">
                <a:latin typeface="Times" charset="0"/>
                <a:ea typeface="ＭＳ Ｐゴシック" charset="0"/>
                <a:cs typeface="ＭＳ Ｐゴシック" charset="0"/>
              </a:rPr>
              <a:t>But, before we get there….some notes on Asking the Question. </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Research is like going on a trip – some advance planning can go a long way into smoothing the ride. </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Before you search, it’s important to know </a:t>
            </a:r>
            <a:r>
              <a:rPr lang="en-US" u="sng" baseline="0" dirty="0" smtClean="0">
                <a:latin typeface="Times" charset="0"/>
                <a:ea typeface="ＭＳ Ｐゴシック" charset="0"/>
                <a:cs typeface="ＭＳ Ｐゴシック" charset="0"/>
              </a:rPr>
              <a:t>what</a:t>
            </a:r>
            <a:r>
              <a:rPr lang="en-US" baseline="0" dirty="0" smtClean="0">
                <a:latin typeface="Times" charset="0"/>
                <a:ea typeface="ＭＳ Ｐゴシック" charset="0"/>
                <a:cs typeface="ＭＳ Ｐゴシック" charset="0"/>
              </a:rPr>
              <a:t> you are looking for. </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A common tool in building a well thought out clinical question is PICO.</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Utilizing PICO facilitates asking a focused, clinically relevant question. It also identifies keywords to use in searching the databases. </a:t>
            </a:r>
            <a:endParaRPr lang="en-US" dirty="0" smtClean="0">
              <a:latin typeface="Times" charset="0"/>
              <a:ea typeface="ＭＳ Ｐゴシック" charset="0"/>
              <a:cs typeface="ＭＳ Ｐゴシック" charset="0"/>
            </a:endParaRPr>
          </a:p>
          <a:p>
            <a:pPr eaLnBrk="1" hangingPunct="1"/>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599602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400050"/>
            <a:ext cx="4800600" cy="3600450"/>
          </a:xfrm>
        </p:spPr>
      </p:sp>
      <p:sp>
        <p:nvSpPr>
          <p:cNvPr id="3" name="Notes Placeholder 2"/>
          <p:cNvSpPr>
            <a:spLocks noGrp="1"/>
          </p:cNvSpPr>
          <p:nvPr>
            <p:ph type="body" idx="1"/>
          </p:nvPr>
        </p:nvSpPr>
        <p:spPr>
          <a:xfrm>
            <a:off x="325121" y="4240530"/>
            <a:ext cx="6746240" cy="4880610"/>
          </a:xfrm>
        </p:spPr>
        <p:txBody>
          <a:bodyPr/>
          <a:lstStyle/>
          <a:p>
            <a:pPr>
              <a:lnSpc>
                <a:spcPct val="100000"/>
              </a:lnSpc>
            </a:pPr>
            <a:r>
              <a:rPr lang="en-US" dirty="0" smtClean="0"/>
              <a:t>Let me break it down. </a:t>
            </a:r>
          </a:p>
          <a:p>
            <a:pPr>
              <a:lnSpc>
                <a:spcPct val="100000"/>
              </a:lnSpc>
            </a:pPr>
            <a:r>
              <a:rPr lang="en-US" dirty="0" smtClean="0"/>
              <a:t>The </a:t>
            </a:r>
            <a:r>
              <a:rPr lang="en-US" dirty="0"/>
              <a:t>first stage of any search should be to define what it is you are looking for. </a:t>
            </a:r>
          </a:p>
          <a:p>
            <a:pPr defTabSz="947044">
              <a:defRPr/>
            </a:pPr>
            <a:r>
              <a:rPr lang="en-US" dirty="0"/>
              <a:t>The best way to define your search topic is to ask questions. Turn your topic into a question that you need the literature to answer. Then ask more questions about the type of information you want to find to answer this question. </a:t>
            </a:r>
          </a:p>
          <a:p>
            <a:pPr defTabSz="966439"/>
            <a:endParaRPr lang="en-US" dirty="0" smtClean="0"/>
          </a:p>
          <a:p>
            <a:pPr defTabSz="966439"/>
            <a:r>
              <a:rPr lang="en-US" dirty="0" smtClean="0"/>
              <a:t>One way of breaking down  a research question involving patient care starts with the patient and is known as </a:t>
            </a:r>
            <a:r>
              <a:rPr lang="en-US" b="1" dirty="0" smtClean="0"/>
              <a:t>PICO(T)</a:t>
            </a:r>
            <a:r>
              <a:rPr lang="en-US" dirty="0" smtClean="0"/>
              <a:t>.  (In some instances</a:t>
            </a:r>
            <a:r>
              <a:rPr lang="en-US" baseline="0" dirty="0" smtClean="0"/>
              <a:t> this may be too complex a process for what you are searching for, but it is a good exercise)  Most effective for EBM.  </a:t>
            </a:r>
            <a:r>
              <a:rPr lang="en-US" b="1" baseline="0" dirty="0" smtClean="0"/>
              <a:t>Some research/topics do not lend themselves to this structure</a:t>
            </a:r>
            <a:r>
              <a:rPr lang="en-US" baseline="0" dirty="0" smtClean="0"/>
              <a:t>. </a:t>
            </a:r>
            <a:endParaRPr lang="en-US" dirty="0" smtClean="0"/>
          </a:p>
          <a:p>
            <a:pPr defTabSz="966439"/>
            <a:endParaRPr lang="en-US" b="1" dirty="0" smtClean="0"/>
          </a:p>
          <a:p>
            <a:pPr defTabSz="966439"/>
            <a:r>
              <a:rPr lang="en-US" b="1" dirty="0" smtClean="0"/>
              <a:t>P= Patient or Population or Problem</a:t>
            </a:r>
            <a:r>
              <a:rPr lang="en-US" dirty="0" smtClean="0"/>
              <a:t/>
            </a:r>
            <a:br>
              <a:rPr lang="en-US" dirty="0" smtClean="0"/>
            </a:br>
            <a:r>
              <a:rPr lang="en-US" dirty="0" smtClean="0"/>
              <a:t>Who or what is the question about? What is the disease or condition you need to research? How would you describe a group of patients similar to yours? Do you need to consider</a:t>
            </a:r>
            <a:r>
              <a:rPr lang="en-US" baseline="0" dirty="0" smtClean="0"/>
              <a:t> age, gender, or any other characteristics? Does the patient have any other conditions or medications that they take?</a:t>
            </a:r>
            <a:endParaRPr lang="en-US" dirty="0" smtClean="0"/>
          </a:p>
          <a:p>
            <a:pPr defTabSz="966439"/>
            <a:endParaRPr lang="en-US" dirty="0" smtClean="0"/>
          </a:p>
          <a:p>
            <a:r>
              <a:rPr lang="en-US" b="1" dirty="0" smtClean="0"/>
              <a:t>I=Intervention, Exposure or Prognostic Factor  </a:t>
            </a:r>
            <a:r>
              <a:rPr lang="en-US" dirty="0" smtClean="0"/>
              <a:t>What is the plan for the patient – the main intervention or treatment you are considering? Think about</a:t>
            </a:r>
            <a:r>
              <a:rPr lang="en-US" baseline="0" dirty="0" smtClean="0"/>
              <a:t> the type of treatment (diagnostic test, drug, procedure, therapy), the intervention level (dosage, frequency), the stage of intervention (preventative, early, advanced) and the delivery (who delivers the intervention? Where?)</a:t>
            </a:r>
          </a:p>
          <a:p>
            <a:endParaRPr lang="en-US" b="1" baseline="0" dirty="0" smtClean="0"/>
          </a:p>
          <a:p>
            <a:r>
              <a:rPr lang="en-US" b="1" dirty="0" smtClean="0"/>
              <a:t>C=Comparison(s) </a:t>
            </a:r>
            <a:r>
              <a:rPr lang="en-US" dirty="0" smtClean="0"/>
              <a:t>This</a:t>
            </a:r>
            <a:r>
              <a:rPr lang="en-US" baseline="0" dirty="0" smtClean="0"/>
              <a:t> compares the effect of an intervention to no intervention or an alternative </a:t>
            </a:r>
            <a:r>
              <a:rPr lang="en-US" dirty="0" smtClean="0"/>
              <a:t> treatment? There may not always be a </a:t>
            </a:r>
            <a:r>
              <a:rPr lang="en-US" dirty="0" err="1" smtClean="0"/>
              <a:t>comparision</a:t>
            </a:r>
            <a:endParaRPr lang="en-US" dirty="0" smtClean="0"/>
          </a:p>
          <a:p>
            <a:endParaRPr lang="en-US" b="1" dirty="0" smtClean="0"/>
          </a:p>
          <a:p>
            <a:r>
              <a:rPr lang="en-US" b="1" dirty="0" smtClean="0"/>
              <a:t>O=Outcome(s) </a:t>
            </a:r>
            <a:r>
              <a:rPr lang="en-US" dirty="0" smtClean="0"/>
              <a:t>What are the intended and potential outcomes?</a:t>
            </a:r>
            <a:r>
              <a:rPr lang="en-US" baseline="0" dirty="0" smtClean="0"/>
              <a:t> What are </a:t>
            </a:r>
            <a:r>
              <a:rPr lang="en-US" dirty="0" smtClean="0"/>
              <a:t>you trying to accomplish, measure, improve or affect? What are you trying to do for the patient? Relieve or eliminate the symptoms? Reduce the number of adverse events? Improve function or test scores?  </a:t>
            </a:r>
          </a:p>
          <a:p>
            <a:endParaRPr lang="en-US" dirty="0" smtClean="0"/>
          </a:p>
          <a:p>
            <a:r>
              <a:rPr lang="en-US" b="1" dirty="0" smtClean="0"/>
              <a:t>T</a:t>
            </a:r>
            <a:r>
              <a:rPr lang="en-US" dirty="0" smtClean="0"/>
              <a:t> = the </a:t>
            </a:r>
            <a:r>
              <a:rPr lang="en-US" b="1" dirty="0" smtClean="0"/>
              <a:t>time</a:t>
            </a:r>
            <a:r>
              <a:rPr lang="en-US" dirty="0" smtClean="0"/>
              <a:t> involved</a:t>
            </a:r>
            <a:r>
              <a:rPr lang="en-US" baseline="0" dirty="0" smtClean="0"/>
              <a:t> to demonstrate an outcome</a:t>
            </a:r>
            <a:endParaRPr lang="en-US" dirty="0" smtClean="0"/>
          </a:p>
          <a:p>
            <a:endParaRPr lang="en-US" dirty="0" smtClean="0"/>
          </a:p>
          <a:p>
            <a:r>
              <a:rPr lang="en-US" dirty="0" smtClean="0"/>
              <a:t>Once you have developed</a:t>
            </a:r>
            <a:r>
              <a:rPr lang="en-US" baseline="0" dirty="0" smtClean="0"/>
              <a:t> a question, you must identify the key concepts within it. Which concepts must every </a:t>
            </a:r>
            <a:r>
              <a:rPr lang="en-US" baseline="0" dirty="0" smtClean="0"/>
              <a:t>paper/article </a:t>
            </a:r>
            <a:r>
              <a:rPr lang="en-US" baseline="0" dirty="0" smtClean="0"/>
              <a:t>that you find address in order for it to be relevant to you? Identifying these concepts </a:t>
            </a:r>
            <a:r>
              <a:rPr lang="en-US" dirty="0" smtClean="0"/>
              <a:t>makes </a:t>
            </a:r>
            <a:r>
              <a:rPr lang="en-US" dirty="0"/>
              <a:t>it </a:t>
            </a:r>
            <a:r>
              <a:rPr lang="en-US" dirty="0" smtClean="0"/>
              <a:t>easier to determine </a:t>
            </a:r>
            <a:r>
              <a:rPr lang="en-US" dirty="0"/>
              <a:t>and combine the appropriate </a:t>
            </a:r>
            <a:r>
              <a:rPr lang="en-US" dirty="0" smtClean="0"/>
              <a:t>search terms.</a:t>
            </a:r>
            <a:r>
              <a:rPr lang="en-US" baseline="0" dirty="0" smtClean="0"/>
              <a:t> You will use the search terms to </a:t>
            </a:r>
            <a:r>
              <a:rPr lang="en-US" dirty="0" smtClean="0"/>
              <a:t>retrieve </a:t>
            </a:r>
            <a:r>
              <a:rPr lang="en-US" dirty="0"/>
              <a:t>information </a:t>
            </a:r>
            <a:r>
              <a:rPr lang="en-US" dirty="0" smtClean="0"/>
              <a:t>that addresses your question</a:t>
            </a:r>
          </a:p>
          <a:p>
            <a:r>
              <a:rPr lang="en-US" baseline="0" dirty="0" smtClean="0"/>
              <a:t> </a:t>
            </a:r>
          </a:p>
          <a:p>
            <a:r>
              <a:rPr lang="en-US" dirty="0" smtClean="0"/>
              <a:t>Once you have formed the question using the PICO structure, you can think about what type of question it is you are asking ---what type of study is most relevant ---which helps determine what database to use --- and what search limiters</a:t>
            </a:r>
            <a:r>
              <a:rPr lang="en-US" baseline="0" dirty="0" smtClean="0"/>
              <a:t> or qualifiers might be useful  </a:t>
            </a:r>
          </a:p>
          <a:p>
            <a:endParaRPr lang="en-US" sz="1400" b="1" dirty="0"/>
          </a:p>
          <a:p>
            <a:r>
              <a:rPr lang="en-US" sz="1400" b="1" dirty="0"/>
              <a:t>TIP: Use a worksheet to keep track of your </a:t>
            </a:r>
            <a:r>
              <a:rPr lang="en-US" sz="1400" b="1" dirty="0" smtClean="0"/>
              <a:t>terms</a:t>
            </a:r>
            <a:r>
              <a:rPr lang="en-US" sz="1400" b="1" baseline="0" dirty="0" smtClean="0"/>
              <a:t> (available on website)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27CF1-12C1-4341-887C-120E80CF2C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060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Figuring out </a:t>
            </a:r>
            <a:r>
              <a:rPr lang="en-US" b="1" dirty="0"/>
              <a:t>search terms </a:t>
            </a:r>
          </a:p>
          <a:p>
            <a:r>
              <a:rPr lang="en-US" dirty="0"/>
              <a:t>If you type your question straight into a database LIKE YOU MIGHT IN GOOGLE you will not get very good results. It is essential to break your question down into its component parts and develop a search strategy. </a:t>
            </a:r>
          </a:p>
          <a:p>
            <a:endParaRPr lang="en-US" dirty="0"/>
          </a:p>
          <a:p>
            <a:r>
              <a:rPr lang="en-US" dirty="0"/>
              <a:t>You need to think of all the ways each of your concepts could be described in the paper. Spend some time generating this list – your search results will only be as good as what you put in. </a:t>
            </a:r>
          </a:p>
          <a:p>
            <a:endParaRPr lang="en-US" dirty="0"/>
          </a:p>
          <a:p>
            <a:r>
              <a:rPr lang="en-US" dirty="0"/>
              <a:t>There are 2 types of terms you can use in searching for information on your clinical questions each has its unique purpose and gives different results:</a:t>
            </a:r>
          </a:p>
          <a:p>
            <a:endParaRPr lang="en-US" dirty="0"/>
          </a:p>
          <a:p>
            <a:r>
              <a:rPr lang="en-US" b="1" dirty="0"/>
              <a:t>Keyword Searching</a:t>
            </a:r>
          </a:p>
          <a:p>
            <a:r>
              <a:rPr lang="en-US" dirty="0"/>
              <a:t>Sometimes referred to as free-text searching - brings up all records that contain a given word or phrase, regardless of where in the database record it appears. </a:t>
            </a:r>
          </a:p>
          <a:p>
            <a:endParaRPr lang="en-US" dirty="0"/>
          </a:p>
          <a:p>
            <a:r>
              <a:rPr lang="en-US" dirty="0"/>
              <a:t>You can use natural language, or everyday speech, </a:t>
            </a:r>
            <a:r>
              <a:rPr lang="en-US" dirty="0" smtClean="0"/>
              <a:t>as well as medical terminology when </a:t>
            </a:r>
            <a:r>
              <a:rPr lang="en-US" dirty="0"/>
              <a:t>you do a keyword search. A keyword search looks for the exact word or words you typed, exactly as you typed </a:t>
            </a:r>
            <a:r>
              <a:rPr lang="en-US" dirty="0" smtClean="0"/>
              <a:t>them. This means that it </a:t>
            </a:r>
            <a:r>
              <a:rPr lang="en-US" dirty="0"/>
              <a:t>is important to be accurate, </a:t>
            </a:r>
            <a:r>
              <a:rPr lang="en-US" u="sng" dirty="0"/>
              <a:t>beware of spelling errors</a:t>
            </a:r>
            <a:r>
              <a:rPr lang="en-US" dirty="0"/>
              <a:t>, </a:t>
            </a:r>
            <a:r>
              <a:rPr lang="en-US" u="sng" dirty="0"/>
              <a:t>include synonyms</a:t>
            </a:r>
            <a:r>
              <a:rPr lang="en-US" dirty="0"/>
              <a:t>, and remember to include both the </a:t>
            </a:r>
            <a:r>
              <a:rPr lang="en-US" u="sng" dirty="0"/>
              <a:t>singular and plural forms </a:t>
            </a:r>
            <a:r>
              <a:rPr lang="en-US" dirty="0"/>
              <a:t>of a word when necessary. </a:t>
            </a:r>
          </a:p>
          <a:p>
            <a:endParaRPr lang="en-US" dirty="0"/>
          </a:p>
          <a:p>
            <a:r>
              <a:rPr lang="en-US" b="1" dirty="0"/>
              <a:t>Bottom line-</a:t>
            </a:r>
            <a:r>
              <a:rPr lang="en-US" dirty="0"/>
              <a:t>-Searches using keywords are fast and easy and, for normal searches, may lead you to sufficiently relevant articles but the onus is on YOU to come up with the terms authors may have used to refer to a topic</a:t>
            </a:r>
          </a:p>
          <a:p>
            <a:endParaRPr lang="en-US" dirty="0"/>
          </a:p>
          <a:p>
            <a:r>
              <a:rPr lang="en-US" b="1" dirty="0"/>
              <a:t>Tip:</a:t>
            </a:r>
            <a:r>
              <a:rPr lang="en-US" dirty="0"/>
              <a:t> To make the most of keyword searches use search techniques such as truncation, Boolean </a:t>
            </a:r>
            <a:r>
              <a:rPr lang="en-US" dirty="0" smtClean="0"/>
              <a:t>operators, and phrase </a:t>
            </a:r>
            <a:r>
              <a:rPr lang="en-US" dirty="0" smtClean="0"/>
              <a:t>searching </a:t>
            </a:r>
            <a:r>
              <a:rPr lang="en-US" dirty="0"/>
              <a:t>----which I will go over in a minute—</a:t>
            </a:r>
          </a:p>
          <a:p>
            <a:endParaRPr lang="en-US" dirty="0"/>
          </a:p>
          <a:p>
            <a:r>
              <a:rPr lang="en-US" sz="1100" b="1" dirty="0" smtClean="0"/>
              <a:t>Subject Heading Searching </a:t>
            </a:r>
            <a:endParaRPr lang="en-US" sz="1100" dirty="0" smtClean="0"/>
          </a:p>
          <a:p>
            <a:r>
              <a:rPr lang="en-US" sz="1100" dirty="0" smtClean="0"/>
              <a:t>The language of medicine is rich. Concepts can be described by using a wide range of synonyms. Problems can arise when you get in the habit of depending on familiar keywords alone. </a:t>
            </a:r>
          </a:p>
          <a:p>
            <a:endParaRPr lang="en-US" sz="1100" dirty="0" smtClean="0"/>
          </a:p>
          <a:p>
            <a:r>
              <a:rPr lang="en-US" sz="1100" dirty="0" smtClean="0"/>
              <a:t>A subject heading is an assigned word (or phrase) used in a database to describe a concept. </a:t>
            </a:r>
            <a:r>
              <a:rPr lang="en-US" dirty="0" smtClean="0"/>
              <a:t>Sometimes known as controlled vocabulary. </a:t>
            </a:r>
          </a:p>
          <a:p>
            <a:endParaRPr lang="en-US" dirty="0" smtClean="0"/>
          </a:p>
          <a:p>
            <a:r>
              <a:rPr lang="en-US" dirty="0" smtClean="0"/>
              <a:t>Advantages to Controlled Vocabularies    </a:t>
            </a:r>
          </a:p>
          <a:p>
            <a:pPr marL="664505" lvl="1" indent="-181229">
              <a:lnSpc>
                <a:spcPct val="150000"/>
              </a:lnSpc>
              <a:buFont typeface="Arial" panose="020B0604020202020204" pitchFamily="34" charset="0"/>
              <a:buChar char="•"/>
            </a:pPr>
            <a:r>
              <a:rPr lang="en-US" dirty="0" smtClean="0"/>
              <a:t>Can make your search more precise and easier.</a:t>
            </a:r>
          </a:p>
          <a:p>
            <a:pPr marL="664505" lvl="1" indent="-181229">
              <a:lnSpc>
                <a:spcPct val="150000"/>
              </a:lnSpc>
              <a:buFont typeface="Arial" panose="020B0604020202020204" pitchFamily="34" charset="0"/>
              <a:buChar char="•"/>
            </a:pPr>
            <a:r>
              <a:rPr lang="en-US" dirty="0" smtClean="0"/>
              <a:t>Increases the relevancy of results (fewer false drops – AIDS example)</a:t>
            </a:r>
          </a:p>
          <a:p>
            <a:pPr marL="664505" lvl="1" indent="-181229">
              <a:lnSpc>
                <a:spcPct val="150000"/>
              </a:lnSpc>
              <a:buFont typeface="Arial" panose="020B0604020202020204" pitchFamily="34" charset="0"/>
              <a:buChar char="•"/>
            </a:pPr>
            <a:r>
              <a:rPr lang="en-US" dirty="0" smtClean="0"/>
              <a:t>The indexers have already done much of the work for you.</a:t>
            </a:r>
          </a:p>
          <a:p>
            <a:pPr marL="664505" lvl="1" indent="-181229">
              <a:lnSpc>
                <a:spcPct val="150000"/>
              </a:lnSpc>
              <a:buFont typeface="Arial" panose="020B0604020202020204" pitchFamily="34" charset="0"/>
              <a:buChar char="•"/>
            </a:pPr>
            <a:r>
              <a:rPr lang="en-US" dirty="0" smtClean="0"/>
              <a:t>Exploring subject headings in databases can help you find new terms to use.</a:t>
            </a:r>
          </a:p>
          <a:p>
            <a:endParaRPr lang="en-US" sz="1100" dirty="0" smtClean="0"/>
          </a:p>
          <a:p>
            <a:r>
              <a:rPr lang="en-US" sz="1100" dirty="0" err="1" smtClean="0"/>
              <a:t>MeSH</a:t>
            </a:r>
            <a:r>
              <a:rPr lang="en-US" sz="1100" dirty="0" smtClean="0"/>
              <a:t> (Medical Subject Heading) is the National Library of Medicine’s hierarchical vocabulary that is used for indexing articles. </a:t>
            </a:r>
            <a:r>
              <a:rPr lang="en-US" sz="1100" dirty="0" err="1" smtClean="0"/>
              <a:t>MeSH</a:t>
            </a:r>
            <a:r>
              <a:rPr lang="en-US" sz="1100" dirty="0" smtClean="0"/>
              <a:t> terminology can be used in PubMed and other medical databases.</a:t>
            </a:r>
          </a:p>
          <a:p>
            <a:endParaRPr lang="en-US" sz="1100" dirty="0" smtClean="0"/>
          </a:p>
          <a:p>
            <a:r>
              <a:rPr lang="en-US" sz="1100" dirty="0" smtClean="0"/>
              <a:t>There are a couple of ways to figure out </a:t>
            </a:r>
            <a:r>
              <a:rPr lang="en-US" sz="1100" dirty="0" err="1" smtClean="0"/>
              <a:t>MeSH</a:t>
            </a:r>
            <a:r>
              <a:rPr lang="en-US" sz="1100" dirty="0" smtClean="0"/>
              <a:t> subject headings – </a:t>
            </a:r>
          </a:p>
          <a:p>
            <a:pPr marL="241638" indent="-241638">
              <a:buFont typeface="+mj-lt"/>
              <a:buAutoNum type="arabicPeriod"/>
            </a:pPr>
            <a:r>
              <a:rPr lang="en-US" sz="1100" dirty="0" smtClean="0"/>
              <a:t>Start with a keyword search, browse your list of results and choose a few articles that are relevant to your topic. Each article record will list subject headings or descriptors assigned to the content. You can retry your search using those subject headings. </a:t>
            </a:r>
          </a:p>
          <a:p>
            <a:pPr marL="241638" indent="-241638">
              <a:buFont typeface="+mj-lt"/>
              <a:buAutoNum type="arabicPeriod"/>
            </a:pPr>
            <a:r>
              <a:rPr lang="en-US" sz="1100" dirty="0" smtClean="0"/>
              <a:t>You can browse the database subject heading list. </a:t>
            </a:r>
          </a:p>
          <a:p>
            <a:endParaRPr lang="en-US" sz="1100" dirty="0" smtClean="0"/>
          </a:p>
          <a:p>
            <a:pPr defTabSz="966554">
              <a:defRPr/>
            </a:pPr>
            <a:r>
              <a:rPr lang="en-US" sz="1100" dirty="0" smtClean="0"/>
              <a:t>Take a careful look at the Medical Subject Headings (</a:t>
            </a:r>
            <a:r>
              <a:rPr lang="en-US" sz="1100" dirty="0" err="1" smtClean="0"/>
              <a:t>MeSH</a:t>
            </a:r>
            <a:r>
              <a:rPr lang="en-US" sz="1100" dirty="0" smtClean="0"/>
              <a:t>) assigned to an article. Build your search using those terms and others you have come across during your research.</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FB23107-52AA-4BB5-8682-9AB4B2466087}" type="slidenum">
              <a:rPr lang="en-US" smtClean="0"/>
              <a:t>15</a:t>
            </a:fld>
            <a:endParaRPr lang="en-US"/>
          </a:p>
        </p:txBody>
      </p:sp>
    </p:spTree>
    <p:extLst>
      <p:ext uri="{BB962C8B-B14F-4D97-AF65-F5344CB8AC3E}">
        <p14:creationId xmlns:p14="http://schemas.microsoft.com/office/powerpoint/2010/main" val="1726693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sz="1400" dirty="0"/>
              <a:t>You’ve formulated a question. You’ve broken down your question into it’s component concepts. You’ve figured out words to describe those concepts. </a:t>
            </a:r>
          </a:p>
          <a:p>
            <a:pPr>
              <a:buFontTx/>
              <a:buNone/>
            </a:pPr>
            <a:endParaRPr lang="en-US" sz="1400" dirty="0"/>
          </a:p>
          <a:p>
            <a:pPr>
              <a:buFontTx/>
              <a:buNone/>
            </a:pPr>
            <a:r>
              <a:rPr lang="en-US" sz="1400" dirty="0"/>
              <a:t>How do you now put it all together to search for (and FIND!) the articles or answers you are looking for? What limits or parameters might you set on your search? </a:t>
            </a:r>
            <a:r>
              <a:rPr lang="en-US" sz="1400" b="1" dirty="0"/>
              <a:t/>
            </a:r>
            <a:br>
              <a:rPr lang="en-US" sz="1400" b="1" dirty="0"/>
            </a:br>
            <a:endParaRPr lang="en-US" sz="1400" dirty="0"/>
          </a:p>
          <a:p>
            <a:r>
              <a:rPr lang="en-US" sz="1400" dirty="0"/>
              <a:t>You’ll need to </a:t>
            </a:r>
            <a:r>
              <a:rPr lang="en-US" sz="1400" u="sng" dirty="0"/>
              <a:t>combine terms in a way databases will understand</a:t>
            </a:r>
            <a:r>
              <a:rPr lang="en-US" sz="1400" dirty="0"/>
              <a:t>:  again, unlike Google, databases don't like sentences! Long phrases or sentences will confuse the database and lead to </a:t>
            </a:r>
            <a:r>
              <a:rPr lang="en-US" sz="1400" dirty="0" smtClean="0"/>
              <a:t>disappointing </a:t>
            </a:r>
            <a:r>
              <a:rPr lang="en-US" sz="1400" dirty="0"/>
              <a:t>results. Databases have useful tools to help you craft your search and refine your results for better output.</a:t>
            </a:r>
          </a:p>
          <a:p>
            <a:pPr>
              <a:buFontTx/>
              <a:buNone/>
            </a:pPr>
            <a:endParaRPr lang="en-US" sz="1400" dirty="0"/>
          </a:p>
          <a:p>
            <a:pPr>
              <a:buFontTx/>
              <a:buNone/>
            </a:pPr>
            <a:r>
              <a:rPr lang="en-US" sz="1400" dirty="0"/>
              <a:t>Let’s take a look at those…..</a:t>
            </a:r>
          </a:p>
          <a:p>
            <a:pPr>
              <a:lnSpc>
                <a:spcPct val="80000"/>
              </a:lnSpc>
            </a:pPr>
            <a:endParaRPr lang="en-US" sz="1400" dirty="0"/>
          </a:p>
          <a:p>
            <a:pPr defTabSz="966554">
              <a:lnSpc>
                <a:spcPct val="80000"/>
              </a:lnSpc>
              <a:defRPr/>
            </a:pPr>
            <a:r>
              <a:rPr lang="en-US" sz="1400" dirty="0"/>
              <a:t>* Some of this will make more sense one we look at specific examples in the databases but let’s get the basic concepts down first.</a:t>
            </a:r>
          </a:p>
          <a:p>
            <a:pPr>
              <a:lnSpc>
                <a:spcPct val="80000"/>
              </a:lnSpc>
            </a:pPr>
            <a:endParaRPr lang="en-US" sz="1400" dirty="0"/>
          </a:p>
          <a:p>
            <a:pPr>
              <a:lnSpc>
                <a:spcPct val="80000"/>
              </a:lnSpc>
            </a:pPr>
            <a:endParaRPr lang="en-US" sz="1400" dirty="0"/>
          </a:p>
        </p:txBody>
      </p:sp>
      <p:sp>
        <p:nvSpPr>
          <p:cNvPr id="139268"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656" tIns="48328" rIns="96656" bIns="48328" anchor="b"/>
          <a:lstStyle/>
          <a:p>
            <a:pPr marL="0" marR="0" lvl="0" indent="0" algn="r" defTabSz="914400" rtl="0" eaLnBrk="1" fontAlgn="auto" latinLnBrk="0" hangingPunct="1">
              <a:lnSpc>
                <a:spcPct val="100000"/>
              </a:lnSpc>
              <a:spcBef>
                <a:spcPct val="0"/>
              </a:spcBef>
              <a:spcAft>
                <a:spcPts val="0"/>
              </a:spcAft>
              <a:buClrTx/>
              <a:buSzTx/>
              <a:buFontTx/>
              <a:buNone/>
              <a:tabLst/>
              <a:defRPr/>
            </a:pPr>
            <a:fld id="{7DD3F311-4FA3-4AD0-834F-0E8CA680C70E}"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742392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5120" y="4560570"/>
            <a:ext cx="6664960" cy="4880610"/>
          </a:xfrm>
        </p:spPr>
        <p:txBody>
          <a:bodyPr/>
          <a:lstStyle/>
          <a:p>
            <a:pPr>
              <a:buFont typeface="Wingdings" pitchFamily="2" charset="2"/>
              <a:buNone/>
            </a:pPr>
            <a:r>
              <a:rPr lang="en-US" altLang="en-US" dirty="0" smtClean="0">
                <a:latin typeface="Times New Roman" panose="02020603050405020304" pitchFamily="18" charset="0"/>
              </a:rPr>
              <a:t>George Boole a British mathematician from the 1800’s developed an algebraic system of logic that is now widely</a:t>
            </a:r>
            <a:r>
              <a:rPr lang="en-US" altLang="en-US" baseline="0" dirty="0" smtClean="0">
                <a:latin typeface="Times New Roman" panose="02020603050405020304" pitchFamily="18" charset="0"/>
              </a:rPr>
              <a:t> used in </a:t>
            </a:r>
            <a:r>
              <a:rPr lang="en-US" altLang="en-US" dirty="0" smtClean="0">
                <a:latin typeface="Times New Roman" panose="02020603050405020304" pitchFamily="18" charset="0"/>
              </a:rPr>
              <a:t>computer and electronic systems including database searching. While Boole’s algebraic system can be complex, a very simple form of Boolean Logic is used for searching most bibliographic databases. </a:t>
            </a:r>
            <a:r>
              <a:rPr lang="en-US" dirty="0" smtClean="0">
                <a:latin typeface="Times New Roman" panose="02020603050405020304" pitchFamily="18" charset="0"/>
              </a:rPr>
              <a:t>Boolean operators connect your search terms together in a way that the database can understand.   </a:t>
            </a:r>
          </a:p>
          <a:p>
            <a:pPr>
              <a:buFont typeface="Wingdings" pitchFamily="2" charset="2"/>
              <a:buNone/>
            </a:pPr>
            <a:endParaRPr lang="en-US" dirty="0" smtClean="0">
              <a:latin typeface="Times New Roman" panose="02020603050405020304" pitchFamily="18" charset="0"/>
            </a:endParaRPr>
          </a:p>
          <a:p>
            <a:pPr>
              <a:buFont typeface="Wingdings" pitchFamily="2" charset="2"/>
              <a:buNone/>
            </a:pPr>
            <a:r>
              <a:rPr lang="en-US" dirty="0" smtClean="0">
                <a:latin typeface="Times New Roman" panose="02020603050405020304" pitchFamily="18" charset="0"/>
              </a:rPr>
              <a:t>The Boolean Operators are:  </a:t>
            </a:r>
            <a:r>
              <a:rPr lang="en-US" u="sng" dirty="0" smtClean="0">
                <a:latin typeface="Times New Roman" panose="02020603050405020304" pitchFamily="18" charset="0"/>
              </a:rPr>
              <a:t>AND </a:t>
            </a:r>
            <a:r>
              <a:rPr lang="en-US" dirty="0" smtClean="0">
                <a:latin typeface="Times New Roman" panose="02020603050405020304" pitchFamily="18" charset="0"/>
              </a:rPr>
              <a:t>      </a:t>
            </a:r>
            <a:r>
              <a:rPr lang="en-US" u="sng" dirty="0" smtClean="0">
                <a:latin typeface="Times New Roman" panose="02020603050405020304" pitchFamily="18" charset="0"/>
              </a:rPr>
              <a:t>OR</a:t>
            </a:r>
            <a:r>
              <a:rPr lang="en-US" dirty="0" smtClean="0">
                <a:latin typeface="Times New Roman" panose="02020603050405020304" pitchFamily="18" charset="0"/>
              </a:rPr>
              <a:t>      </a:t>
            </a:r>
            <a:r>
              <a:rPr lang="en-US" u="sng" dirty="0" smtClean="0">
                <a:latin typeface="Times New Roman" panose="02020603050405020304" pitchFamily="18" charset="0"/>
              </a:rPr>
              <a:t>NOT</a:t>
            </a:r>
          </a:p>
          <a:p>
            <a:pPr>
              <a:buFont typeface="Wingdings" pitchFamily="2" charset="2"/>
              <a:buNone/>
            </a:pPr>
            <a:endParaRPr lang="en-US" u="sng" dirty="0" smtClean="0">
              <a:latin typeface="Times New Roman" panose="02020603050405020304" pitchFamily="18" charset="0"/>
            </a:endParaRPr>
          </a:p>
          <a:p>
            <a:pPr marL="241638" indent="-241638">
              <a:buFont typeface="+mj-lt"/>
              <a:buAutoNum type="arabicPeriod"/>
            </a:pPr>
            <a:r>
              <a:rPr lang="en-US" kern="1200" dirty="0" smtClean="0">
                <a:solidFill>
                  <a:schemeClr val="tx1"/>
                </a:solidFill>
                <a:effectLst/>
                <a:latin typeface="Times New Roman" panose="02020603050405020304" pitchFamily="18" charset="0"/>
              </a:rPr>
              <a:t>When terms</a:t>
            </a:r>
            <a:r>
              <a:rPr lang="en-US" kern="1200" baseline="0" dirty="0" smtClean="0">
                <a:solidFill>
                  <a:schemeClr val="tx1"/>
                </a:solidFill>
                <a:effectLst/>
                <a:latin typeface="Times New Roman" panose="02020603050405020304" pitchFamily="18" charset="0"/>
              </a:rPr>
              <a:t> are combined with </a:t>
            </a:r>
            <a:r>
              <a:rPr lang="en-US" b="1" kern="1200" baseline="0" dirty="0" smtClean="0">
                <a:solidFill>
                  <a:schemeClr val="tx1"/>
                </a:solidFill>
                <a:effectLst/>
                <a:latin typeface="Times New Roman" panose="02020603050405020304" pitchFamily="18" charset="0"/>
              </a:rPr>
              <a:t>AND</a:t>
            </a:r>
            <a:r>
              <a:rPr lang="en-US" kern="1200" baseline="0" dirty="0" smtClean="0">
                <a:solidFill>
                  <a:schemeClr val="tx1"/>
                </a:solidFill>
                <a:effectLst/>
                <a:latin typeface="Times New Roman" panose="02020603050405020304" pitchFamily="18" charset="0"/>
              </a:rPr>
              <a:t>, retrieved records must include all the terms. </a:t>
            </a:r>
            <a:r>
              <a:rPr lang="en-US" kern="1200" baseline="0" dirty="0" smtClean="0">
                <a:solidFill>
                  <a:schemeClr val="tx1"/>
                </a:solidFill>
                <a:effectLst/>
                <a:latin typeface="Times New Roman" panose="02020603050405020304" pitchFamily="18" charset="0"/>
                <a:cs typeface="Times New Roman" panose="02020603050405020304" pitchFamily="18" charset="0"/>
              </a:rPr>
              <a:t>It limits/NARROWS your search results. The more terms you AND together, the fewer records you will retrieve.</a:t>
            </a:r>
          </a:p>
          <a:p>
            <a:pPr marL="241638" indent="-241638">
              <a:buFont typeface="+mj-lt"/>
              <a:buAutoNum type="arabicPeriod"/>
            </a:pPr>
            <a:endParaRPr lang="en-US" kern="1200" dirty="0" smtClean="0">
              <a:solidFill>
                <a:schemeClr val="tx1"/>
              </a:solidFill>
              <a:effectLst/>
              <a:latin typeface="Times New Roman" panose="02020603050405020304" pitchFamily="18" charset="0"/>
              <a:cs typeface="Times New Roman" panose="02020603050405020304" pitchFamily="18" charset="0"/>
            </a:endParaRPr>
          </a:p>
          <a:p>
            <a:pPr marL="241638" indent="-241638">
              <a:buFont typeface="+mj-lt"/>
              <a:buAutoNum type="arabicPeriod" startAt="2"/>
            </a:pPr>
            <a:r>
              <a:rPr lang="en-US" kern="1200" dirty="0" smtClean="0">
                <a:solidFill>
                  <a:schemeClr val="tx1"/>
                </a:solidFill>
                <a:effectLst/>
                <a:latin typeface="Times New Roman" panose="02020603050405020304" pitchFamily="18" charset="0"/>
                <a:cs typeface="Times New Roman" panose="02020603050405020304" pitchFamily="18" charset="0"/>
              </a:rPr>
              <a:t>When terms are combined with </a:t>
            </a:r>
            <a:r>
              <a:rPr lang="en-US" b="1" kern="1200" dirty="0" smtClean="0">
                <a:solidFill>
                  <a:schemeClr val="tx1"/>
                </a:solidFill>
                <a:effectLst/>
                <a:latin typeface="Times New Roman" panose="02020603050405020304" pitchFamily="18" charset="0"/>
                <a:cs typeface="Times New Roman" panose="02020603050405020304" pitchFamily="18" charset="0"/>
              </a:rPr>
              <a:t>OR</a:t>
            </a:r>
            <a:r>
              <a:rPr lang="en-US" kern="1200" dirty="0" smtClean="0">
                <a:solidFill>
                  <a:schemeClr val="tx1"/>
                </a:solidFill>
                <a:effectLst/>
                <a:latin typeface="Times New Roman" panose="02020603050405020304" pitchFamily="18" charset="0"/>
                <a:cs typeface="Times New Roman" panose="02020603050405020304" pitchFamily="18" charset="0"/>
              </a:rPr>
              <a:t>, you broaden a concept. OR is helpful when searching for synonyms. OR tells the database that the words can be used interchangeably, so it will retrieve items containing either word (sometimes both).</a:t>
            </a:r>
            <a:r>
              <a:rPr lang="en-US" kern="1200" baseline="0" dirty="0" smtClean="0">
                <a:solidFill>
                  <a:schemeClr val="tx1"/>
                </a:solidFill>
                <a:effectLst/>
                <a:latin typeface="Times New Roman" panose="02020603050405020304" pitchFamily="18" charset="0"/>
                <a:cs typeface="Times New Roman" panose="02020603050405020304" pitchFamily="18" charset="0"/>
              </a:rPr>
              <a:t> This EXPANDS your search. The more terms you OR together, the more records you will retrieve. </a:t>
            </a:r>
          </a:p>
          <a:p>
            <a:pPr marL="241638" indent="-241638">
              <a:buFont typeface="+mj-lt"/>
              <a:buAutoNum type="arabicPeriod" startAt="2"/>
            </a:pPr>
            <a:endParaRPr lang="en-US" kern="1200" dirty="0" smtClean="0">
              <a:solidFill>
                <a:schemeClr val="tx1"/>
              </a:solidFill>
              <a:effectLst/>
              <a:latin typeface="Times New Roman" panose="02020603050405020304" pitchFamily="18" charset="0"/>
              <a:cs typeface="Times New Roman" panose="02020603050405020304" pitchFamily="18" charset="0"/>
            </a:endParaRPr>
          </a:p>
          <a:p>
            <a:pPr marL="241638" indent="-241638" defTabSz="966554">
              <a:buFont typeface="+mj-lt"/>
              <a:buAutoNum type="arabicPeriod" startAt="3"/>
              <a:defRPr/>
            </a:pPr>
            <a:r>
              <a:rPr lang="en-US" kern="1200" dirty="0" smtClean="0">
                <a:solidFill>
                  <a:schemeClr val="tx1"/>
                </a:solidFill>
                <a:effectLst/>
                <a:latin typeface="Times New Roman" panose="02020603050405020304" pitchFamily="18" charset="0"/>
                <a:cs typeface="Times New Roman" panose="02020603050405020304" pitchFamily="18" charset="0"/>
              </a:rPr>
              <a:t>Using </a:t>
            </a:r>
            <a:r>
              <a:rPr lang="en-US" b="1" kern="1200" dirty="0" smtClean="0">
                <a:solidFill>
                  <a:schemeClr val="tx1"/>
                </a:solidFill>
                <a:effectLst/>
                <a:latin typeface="Times New Roman" panose="02020603050405020304" pitchFamily="18" charset="0"/>
                <a:cs typeface="Times New Roman" panose="02020603050405020304" pitchFamily="18" charset="0"/>
              </a:rPr>
              <a:t>NOT</a:t>
            </a:r>
            <a:r>
              <a:rPr lang="en-US" kern="1200" dirty="0" smtClean="0">
                <a:solidFill>
                  <a:schemeClr val="tx1"/>
                </a:solidFill>
                <a:effectLst/>
                <a:latin typeface="Times New Roman" panose="02020603050405020304" pitchFamily="18" charset="0"/>
                <a:cs typeface="Times New Roman" panose="02020603050405020304" pitchFamily="18" charset="0"/>
              </a:rPr>
              <a:t> allows you to exclude</a:t>
            </a:r>
            <a:r>
              <a:rPr lang="en-US" kern="1200" baseline="0" dirty="0" smtClean="0">
                <a:solidFill>
                  <a:schemeClr val="tx1"/>
                </a:solidFill>
                <a:effectLst/>
                <a:latin typeface="Times New Roman" panose="02020603050405020304" pitchFamily="18" charset="0"/>
                <a:cs typeface="Times New Roman" panose="02020603050405020304" pitchFamily="18" charset="0"/>
              </a:rPr>
              <a:t> concepts not relevant to your search. This l</a:t>
            </a:r>
            <a:r>
              <a:rPr lang="en-US" kern="1200" dirty="0" smtClean="0">
                <a:solidFill>
                  <a:schemeClr val="tx1"/>
                </a:solidFill>
                <a:effectLst/>
                <a:latin typeface="Times New Roman" panose="02020603050405020304" pitchFamily="18" charset="0"/>
                <a:cs typeface="Times New Roman" panose="02020603050405020304" pitchFamily="18" charset="0"/>
              </a:rPr>
              <a:t>imits the return of results.  Beware:  </a:t>
            </a:r>
            <a:r>
              <a:rPr lang="en-US" dirty="0" smtClean="0">
                <a:latin typeface="Times New Roman" panose="02020603050405020304" pitchFamily="18" charset="0"/>
                <a:cs typeface="Times New Roman" panose="02020603050405020304" pitchFamily="18" charset="0"/>
              </a:rPr>
              <a:t>Not…..places definite limits on your search—use this cautiously or you could eliminate relevant citations .</a:t>
            </a:r>
            <a:r>
              <a:rPr lang="en-US" kern="1200" dirty="0" smtClean="0">
                <a:solidFill>
                  <a:schemeClr val="tx1"/>
                </a:solidFill>
                <a:effectLst/>
                <a:latin typeface="Times New Roman" panose="02020603050405020304" pitchFamily="18" charset="0"/>
                <a:cs typeface="Times New Roman" panose="02020603050405020304" pitchFamily="18" charset="0"/>
              </a:rPr>
              <a:t>      </a:t>
            </a:r>
          </a:p>
          <a:p>
            <a:pPr marL="241638" indent="-241638" defTabSz="966554">
              <a:buFont typeface="+mj-lt"/>
              <a:buAutoNum type="arabicPeriod" startAt="3"/>
              <a:defRPr/>
            </a:pPr>
            <a:endParaRPr lang="en-US" kern="1200" dirty="0" smtClean="0">
              <a:solidFill>
                <a:schemeClr val="tx1"/>
              </a:solidFill>
              <a:effectLst/>
              <a:latin typeface="Times New Roman" panose="02020603050405020304" pitchFamily="18" charset="0"/>
              <a:cs typeface="Times New Roman" panose="02020603050405020304" pitchFamily="18" charset="0"/>
            </a:endParaRPr>
          </a:p>
          <a:p>
            <a:r>
              <a:rPr lang="en-US" kern="1200" dirty="0" smtClean="0">
                <a:solidFill>
                  <a:schemeClr val="tx1"/>
                </a:solidFill>
                <a:effectLst/>
                <a:latin typeface="Times New Roman" panose="02020603050405020304" pitchFamily="18" charset="0"/>
                <a:cs typeface="Times New Roman" panose="02020603050405020304" pitchFamily="18" charset="0"/>
              </a:rPr>
              <a:t>You can combine several search statements</a:t>
            </a:r>
            <a:r>
              <a:rPr lang="en-US" kern="1200" baseline="0" dirty="0" smtClean="0">
                <a:solidFill>
                  <a:schemeClr val="tx1"/>
                </a:solidFill>
                <a:effectLst/>
                <a:latin typeface="Times New Roman" panose="02020603050405020304" pitchFamily="18" charset="0"/>
                <a:cs typeface="Times New Roman" panose="02020603050405020304" pitchFamily="18" charset="0"/>
              </a:rPr>
              <a:t> into one comprehensive statement, or “search string” by nesting, or mixing the Boolean operators. </a:t>
            </a:r>
          </a:p>
          <a:p>
            <a:pPr>
              <a:buFont typeface="Wingdings" pitchFamily="2" charset="2"/>
              <a:buNone/>
            </a:pPr>
            <a:endParaRPr lang="en-US" u="sng" dirty="0" smtClean="0">
              <a:latin typeface="Times New Roman" panose="02020603050405020304" pitchFamily="18" charset="0"/>
            </a:endParaRPr>
          </a:p>
        </p:txBody>
      </p:sp>
    </p:spTree>
    <p:extLst>
      <p:ext uri="{BB962C8B-B14F-4D97-AF65-F5344CB8AC3E}">
        <p14:creationId xmlns:p14="http://schemas.microsoft.com/office/powerpoint/2010/main" val="2382064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include Boolean operators in capital letters to make sure the database recognizes them.</a:t>
            </a:r>
          </a:p>
          <a:p>
            <a:endParaRPr lang="en-US" dirty="0" smtClean="0"/>
          </a:p>
          <a:p>
            <a:r>
              <a:rPr lang="en-US" dirty="0" smtClean="0"/>
              <a:t>Many databases allow you to use Boolean operators to combine not only keywords but entire searches too (PubMed for instance)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FB23107-52AA-4BB5-8682-9AB4B2466087}" type="slidenum">
              <a:rPr lang="en-US" smtClean="0"/>
              <a:t>18</a:t>
            </a:fld>
            <a:endParaRPr lang="en-US"/>
          </a:p>
        </p:txBody>
      </p:sp>
    </p:spTree>
    <p:extLst>
      <p:ext uri="{BB962C8B-B14F-4D97-AF65-F5344CB8AC3E}">
        <p14:creationId xmlns:p14="http://schemas.microsoft.com/office/powerpoint/2010/main" val="80833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1" y="4560570"/>
            <a:ext cx="6827520" cy="4880610"/>
          </a:xfrm>
        </p:spPr>
        <p:txBody>
          <a:bodyPr/>
          <a:lstStyle/>
          <a:p>
            <a:r>
              <a:rPr lang="en-US" sz="1100" b="1" dirty="0"/>
              <a:t>Truncation</a:t>
            </a:r>
          </a:p>
          <a:p>
            <a:r>
              <a:rPr lang="en-US" sz="1100" dirty="0"/>
              <a:t>Most database search interfaces are not sophisticated enough to search for all variants of a term automatically (the way Google does). You could combine them all in a search string using  OR </a:t>
            </a:r>
            <a:r>
              <a:rPr lang="en-US" sz="1100" dirty="0" smtClean="0"/>
              <a:t>but </a:t>
            </a:r>
            <a:r>
              <a:rPr lang="en-US" sz="1100" dirty="0"/>
              <a:t>an easier way is by the use of truncation -</a:t>
            </a:r>
            <a:r>
              <a:rPr lang="en-US" sz="1100" b="1" dirty="0"/>
              <a:t> </a:t>
            </a:r>
            <a:r>
              <a:rPr lang="en-US" sz="1100" dirty="0"/>
              <a:t>truncate (or shorten) search terms to their base form to retrieve all variants of a term. Using the truncation symbol will allow you to broaden your search to include any variant of a term. </a:t>
            </a:r>
            <a:r>
              <a:rPr lang="en-US" sz="1100" b="1" dirty="0"/>
              <a:t>Caution!   </a:t>
            </a:r>
            <a:r>
              <a:rPr lang="en-US" sz="1100" dirty="0"/>
              <a:t>Use truncation carefully. You may end up with variations that you didn't anticipate and therefore increasing your results with irrelevant records. </a:t>
            </a:r>
          </a:p>
          <a:p>
            <a:endParaRPr lang="en-US" sz="1100" dirty="0"/>
          </a:p>
          <a:p>
            <a:r>
              <a:rPr lang="en-US" sz="1100" b="1" dirty="0" smtClean="0"/>
              <a:t>Phrase </a:t>
            </a:r>
            <a:r>
              <a:rPr lang="en-US" sz="1100" b="1" dirty="0"/>
              <a:t>search </a:t>
            </a:r>
            <a:r>
              <a:rPr lang="en-US" sz="1100" dirty="0"/>
              <a:t>when</a:t>
            </a:r>
            <a:r>
              <a:rPr lang="en-US" sz="1100" b="1" dirty="0"/>
              <a:t> </a:t>
            </a:r>
            <a:r>
              <a:rPr lang="en-US" sz="1100" dirty="0"/>
              <a:t>you want to search for words together in the order in which you've entered them. Enter phrases within quotation marks.  </a:t>
            </a:r>
            <a:r>
              <a:rPr lang="en-US" sz="1100" dirty="0" smtClean="0"/>
              <a:t>This </a:t>
            </a:r>
            <a:r>
              <a:rPr lang="en-US" sz="1100" dirty="0"/>
              <a:t>will force the database to search the words together. Most databases will accept a phrase in </a:t>
            </a:r>
            <a:r>
              <a:rPr lang="en-US" sz="1100" dirty="0" smtClean="0"/>
              <a:t>quotes; Google and Google</a:t>
            </a:r>
            <a:r>
              <a:rPr lang="en-US" sz="1100" baseline="0" dirty="0" smtClean="0"/>
              <a:t> Scholar will also</a:t>
            </a:r>
            <a:r>
              <a:rPr lang="en-US" sz="1100" dirty="0" smtClean="0"/>
              <a:t>. </a:t>
            </a:r>
            <a:r>
              <a:rPr lang="en-US" sz="1100" dirty="0"/>
              <a:t>BUT…some do not handle phrases well and will automatically break them up – usually ‘AND’-</a:t>
            </a:r>
            <a:r>
              <a:rPr lang="en-US" sz="1100" dirty="0" err="1"/>
              <a:t>ing</a:t>
            </a:r>
            <a:r>
              <a:rPr lang="en-US" sz="1100" dirty="0"/>
              <a:t> the terms </a:t>
            </a:r>
            <a:r>
              <a:rPr lang="en-US" sz="1100" b="1" dirty="0"/>
              <a:t>Caution: </a:t>
            </a:r>
            <a:r>
              <a:rPr lang="en-US" sz="1100" dirty="0"/>
              <a:t>Keep in mind that phrase searching doesn't always yield the best results. Even though you may think of a topic as a phrase, the author may not.  If you searched a phrase and you think that you should have more results, use AND between your search terms instead of phrase searching. </a:t>
            </a:r>
          </a:p>
          <a:p>
            <a:r>
              <a:rPr lang="en-US" sz="1100" dirty="0"/>
              <a:t>     </a:t>
            </a:r>
          </a:p>
          <a:p>
            <a:r>
              <a:rPr lang="en-US" sz="1100" b="1" dirty="0"/>
              <a:t>Wild card symbol allows for variations within a word.  </a:t>
            </a:r>
          </a:p>
          <a:p>
            <a:r>
              <a:rPr lang="en-US" sz="1100" dirty="0"/>
              <a:t>Check each database's help pages to see which symbol are used in that particular database. </a:t>
            </a:r>
            <a:endParaRPr lang="en-US" sz="1100" dirty="0" smtClean="0"/>
          </a:p>
          <a:p>
            <a:endParaRPr lang="en-US" sz="1100" dirty="0" smtClean="0"/>
          </a:p>
          <a:p>
            <a:r>
              <a:rPr lang="en-US" sz="1100" b="1" dirty="0" smtClean="0"/>
              <a:t>Proximity</a:t>
            </a:r>
            <a:r>
              <a:rPr lang="en-US" sz="1100" baseline="0" dirty="0" smtClean="0"/>
              <a:t> operators are characters or words, combined with numbers, used to narrow results by limiting the search to finding articles with specific words near or adjacent to each other.).  Sometimes N/NEAR or W – again actual symbols depend on the database; You can specify the number, how close; not all databases allow (like PubMed);  talk about example</a:t>
            </a:r>
          </a:p>
          <a:p>
            <a:endParaRPr lang="en-US" sz="1100" baseline="0" dirty="0" smtClean="0"/>
          </a:p>
          <a:p>
            <a:r>
              <a:rPr lang="en-US" sz="1100" baseline="0" dirty="0" smtClean="0"/>
              <a:t>Using </a:t>
            </a:r>
            <a:r>
              <a:rPr lang="en-US" sz="1100" b="1" baseline="0" dirty="0" smtClean="0"/>
              <a:t>Parentheses</a:t>
            </a:r>
            <a:r>
              <a:rPr lang="en-US" sz="1100" baseline="0" dirty="0" smtClean="0"/>
              <a:t> helps build/structure your search along with Boolean terms. It’s like crafting a formula. Helps you specify what you want the database to do – gives you more control </a:t>
            </a:r>
          </a:p>
          <a:p>
            <a:endParaRPr lang="en-US" sz="1100" baseline="0" dirty="0" smtClean="0"/>
          </a:p>
          <a:p>
            <a:endParaRPr lang="en-US" sz="1100" baseline="0" dirty="0" smtClean="0"/>
          </a:p>
          <a:p>
            <a:r>
              <a:rPr lang="en-US" sz="1100" baseline="0" dirty="0" smtClean="0"/>
              <a:t>Also think of how you might </a:t>
            </a:r>
            <a:r>
              <a:rPr lang="en-US" sz="1100" b="1" baseline="0" dirty="0" smtClean="0"/>
              <a:t>limit</a:t>
            </a:r>
            <a:r>
              <a:rPr lang="en-US" sz="1100" baseline="0" dirty="0" smtClean="0"/>
              <a:t> the scope of your question. </a:t>
            </a:r>
            <a:r>
              <a:rPr lang="en-US" sz="1100" dirty="0" smtClean="0"/>
              <a:t>Databases usually allow you to </a:t>
            </a:r>
            <a:r>
              <a:rPr lang="en-US" sz="1100" b="1" dirty="0" smtClean="0"/>
              <a:t>limit </a:t>
            </a:r>
            <a:r>
              <a:rPr lang="en-US" sz="1100" dirty="0" smtClean="0"/>
              <a:t>or </a:t>
            </a:r>
            <a:r>
              <a:rPr lang="en-US" sz="1100" b="1" dirty="0" smtClean="0"/>
              <a:t>filter </a:t>
            </a:r>
            <a:r>
              <a:rPr lang="en-US" sz="1100" dirty="0" smtClean="0"/>
              <a:t>your search results in various ways.</a:t>
            </a:r>
            <a:r>
              <a:rPr lang="en-US" sz="1100" baseline="0" dirty="0" smtClean="0"/>
              <a:t> </a:t>
            </a:r>
            <a:r>
              <a:rPr lang="en-US" sz="1100" dirty="0" smtClean="0"/>
              <a:t>These may include: </a:t>
            </a:r>
          </a:p>
          <a:p>
            <a:endParaRPr lang="en-US" sz="1100" dirty="0" smtClean="0"/>
          </a:p>
          <a:p>
            <a:r>
              <a:rPr lang="en-US" sz="1100" dirty="0" smtClean="0"/>
              <a:t>language</a:t>
            </a:r>
          </a:p>
          <a:p>
            <a:r>
              <a:rPr lang="en-US" sz="1100" dirty="0" smtClean="0"/>
              <a:t>type of publication (case study, clinical trials, review articles)</a:t>
            </a:r>
          </a:p>
          <a:p>
            <a:r>
              <a:rPr lang="en-US" sz="1100" dirty="0" smtClean="0"/>
              <a:t>Sex/gender</a:t>
            </a:r>
          </a:p>
          <a:p>
            <a:r>
              <a:rPr lang="en-US" sz="1100" dirty="0" smtClean="0"/>
              <a:t>age groups</a:t>
            </a:r>
          </a:p>
          <a:p>
            <a:r>
              <a:rPr lang="en-US" sz="1100" dirty="0" smtClean="0"/>
              <a:t>date published or date range</a:t>
            </a:r>
          </a:p>
          <a:p>
            <a:r>
              <a:rPr lang="en-US" sz="1100" dirty="0" smtClean="0"/>
              <a:t>peer-reviewed</a:t>
            </a:r>
          </a:p>
          <a:p>
            <a:r>
              <a:rPr lang="en-US" sz="1100" dirty="0" smtClean="0"/>
              <a:t>Full-text availability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23107-52AA-4BB5-8682-9AB4B24660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042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i="0" kern="1200" dirty="0" smtClean="0">
                <a:solidFill>
                  <a:schemeClr val="tx1"/>
                </a:solidFill>
                <a:effectLst/>
                <a:latin typeface="+mn-lt"/>
                <a:ea typeface="+mn-ea"/>
                <a:cs typeface="+mn-cs"/>
              </a:rPr>
              <a:t>We start with the concept of Evidence</a:t>
            </a:r>
            <a:r>
              <a:rPr lang="en-US" sz="1200" b="0" i="0" kern="1200" baseline="0" dirty="0" smtClean="0">
                <a:solidFill>
                  <a:schemeClr val="tx1"/>
                </a:solidFill>
                <a:effectLst/>
                <a:latin typeface="+mn-lt"/>
                <a:ea typeface="+mn-ea"/>
                <a:cs typeface="+mn-cs"/>
              </a:rPr>
              <a:t> Based Practice </a:t>
            </a:r>
            <a:endParaRPr lang="en-US" sz="1200" b="0" i="0" kern="1200" dirty="0" smtClean="0">
              <a:solidFill>
                <a:schemeClr val="tx1"/>
              </a:solidFill>
              <a:effectLst/>
              <a:latin typeface="+mn-lt"/>
              <a:ea typeface="+mn-ea"/>
              <a:cs typeface="+mn-cs"/>
            </a:endParaRPr>
          </a:p>
          <a:p>
            <a:pPr>
              <a:buNone/>
            </a:pPr>
            <a:endParaRPr lang="en-US" sz="1200" b="0" i="0" kern="1200" dirty="0" smtClean="0">
              <a:solidFill>
                <a:schemeClr val="tx1"/>
              </a:solidFill>
              <a:effectLst/>
              <a:latin typeface="+mn-lt"/>
              <a:ea typeface="+mn-ea"/>
              <a:cs typeface="+mn-cs"/>
            </a:endParaRPr>
          </a:p>
          <a:p>
            <a:pPr>
              <a:buNone/>
            </a:pPr>
            <a:r>
              <a:rPr lang="en-US" sz="1200" b="0" i="0" kern="1200" dirty="0" smtClean="0">
                <a:solidFill>
                  <a:schemeClr val="tx1"/>
                </a:solidFill>
                <a:effectLst/>
                <a:latin typeface="+mn-lt"/>
                <a:ea typeface="+mn-ea"/>
                <a:cs typeface="+mn-cs"/>
              </a:rPr>
              <a:t>The classic definition of Evidence-Based Practice (EBP) is from </a:t>
            </a:r>
            <a:r>
              <a:rPr lang="en-US" sz="1200" b="0" i="0" kern="1200" dirty="0" err="1" smtClean="0">
                <a:solidFill>
                  <a:schemeClr val="tx1"/>
                </a:solidFill>
                <a:effectLst/>
                <a:latin typeface="+mn-lt"/>
                <a:ea typeface="+mn-ea"/>
                <a:cs typeface="+mn-cs"/>
              </a:rPr>
              <a:t>Dr</a:t>
            </a:r>
            <a:r>
              <a:rPr lang="en-US" sz="1200" b="0" i="0" kern="1200" dirty="0" smtClean="0">
                <a:solidFill>
                  <a:schemeClr val="tx1"/>
                </a:solidFill>
                <a:effectLst/>
                <a:latin typeface="+mn-lt"/>
                <a:ea typeface="+mn-ea"/>
                <a:cs typeface="+mn-cs"/>
              </a:rPr>
              <a:t> David </a:t>
            </a:r>
            <a:r>
              <a:rPr lang="en-US" sz="1200" b="0" i="0" kern="1200" dirty="0" err="1" smtClean="0">
                <a:solidFill>
                  <a:schemeClr val="tx1"/>
                </a:solidFill>
                <a:effectLst/>
                <a:latin typeface="+mn-lt"/>
                <a:ea typeface="+mn-ea"/>
                <a:cs typeface="+mn-cs"/>
              </a:rPr>
              <a:t>Sackett</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an American-Canadian medical doctor and an EBP pioneer. </a:t>
            </a:r>
            <a:r>
              <a:rPr lang="en-US" sz="1200" b="0" i="0" kern="1200" dirty="0" smtClean="0">
                <a:solidFill>
                  <a:schemeClr val="tx1"/>
                </a:solidFill>
                <a:effectLst/>
                <a:latin typeface="+mn-lt"/>
                <a:ea typeface="+mn-ea"/>
                <a:cs typeface="+mn-cs"/>
              </a:rPr>
              <a:t>Evidence-Based Practice is “the conscientious, explicit and judicious use of current best evidence in making decisions about the care of the individual patient. It means integrating individual clinical expertise with the best available external clinical evidence from systematic research”.</a:t>
            </a:r>
          </a:p>
          <a:p>
            <a:pPr>
              <a:buNone/>
            </a:pPr>
            <a:endParaRPr lang="en-US" sz="1200" b="0" i="0" kern="1200" dirty="0" smtClean="0">
              <a:solidFill>
                <a:schemeClr val="tx1"/>
              </a:solidFill>
              <a:effectLst/>
              <a:latin typeface="+mn-lt"/>
              <a:ea typeface="+mn-ea"/>
              <a:cs typeface="+mn-cs"/>
            </a:endParaRPr>
          </a:p>
          <a:p>
            <a:pPr>
              <a:buNone/>
            </a:pPr>
            <a:r>
              <a:rPr lang="en-US" sz="1200" b="0" i="0" kern="1200" dirty="0" smtClean="0">
                <a:solidFill>
                  <a:schemeClr val="tx1"/>
                </a:solidFill>
                <a:effectLst/>
                <a:latin typeface="+mn-lt"/>
                <a:ea typeface="+mn-ea"/>
                <a:cs typeface="+mn-cs"/>
              </a:rPr>
              <a:t>* So, EBP is not only about applying the best research evidence to your decision-making, but also using the experience, skills and training that you have as a health professional and taking into account the patient's situation,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values, and preferences.</a:t>
            </a:r>
            <a:r>
              <a:rPr lang="en-US" sz="1200" b="0" i="0" kern="1200" baseline="0" dirty="0" smtClean="0">
                <a:solidFill>
                  <a:schemeClr val="tx1"/>
                </a:solidFill>
                <a:effectLst/>
                <a:latin typeface="+mn-lt"/>
                <a:ea typeface="+mn-ea"/>
                <a:cs typeface="+mn-cs"/>
              </a:rPr>
              <a:t> You may also consider the </a:t>
            </a:r>
            <a:r>
              <a:rPr lang="en-US" sz="1200" b="0" i="0" kern="1200" dirty="0" smtClean="0">
                <a:solidFill>
                  <a:schemeClr val="tx1"/>
                </a:solidFill>
                <a:effectLst/>
                <a:latin typeface="+mn-lt"/>
                <a:ea typeface="+mn-ea"/>
                <a:cs typeface="+mn-cs"/>
              </a:rPr>
              <a:t>context in which you are working (e.g. resources and</a:t>
            </a:r>
            <a:r>
              <a:rPr lang="en-US" sz="1200" b="0" i="0" kern="1200" baseline="0" dirty="0" smtClean="0">
                <a:solidFill>
                  <a:schemeClr val="tx1"/>
                </a:solidFill>
                <a:effectLst/>
                <a:latin typeface="+mn-lt"/>
                <a:ea typeface="+mn-ea"/>
                <a:cs typeface="+mn-cs"/>
              </a:rPr>
              <a:t> staff available to you</a:t>
            </a:r>
            <a:r>
              <a:rPr lang="en-US" sz="1200" b="0" i="0" kern="1200" dirty="0" smtClean="0">
                <a:solidFill>
                  <a:schemeClr val="tx1"/>
                </a:solidFill>
                <a:effectLst/>
                <a:latin typeface="+mn-lt"/>
                <a:ea typeface="+mn-ea"/>
                <a:cs typeface="+mn-cs"/>
              </a:rPr>
              <a:t>).  When you integrate all of these elements in a way that allows you to make decisions about the care of a patient, you are engaging in Evidence Based Practice.</a:t>
            </a:r>
            <a:endParaRPr lang="en-US" dirty="0"/>
          </a:p>
        </p:txBody>
      </p:sp>
      <p:sp>
        <p:nvSpPr>
          <p:cNvPr id="4" name="Slide Number Placeholder 3"/>
          <p:cNvSpPr>
            <a:spLocks noGrp="1"/>
          </p:cNvSpPr>
          <p:nvPr>
            <p:ph type="sldNum" sz="quarter" idx="10"/>
          </p:nvPr>
        </p:nvSpPr>
        <p:spPr/>
        <p:txBody>
          <a:bodyPr/>
          <a:lstStyle/>
          <a:p>
            <a:fld id="{CC5F055D-6BEA-40AA-BEFE-B6848BD61B77}" type="slidenum">
              <a:rPr lang="en-US" smtClean="0"/>
              <a:t>2</a:t>
            </a:fld>
            <a:endParaRPr lang="en-US"/>
          </a:p>
        </p:txBody>
      </p:sp>
    </p:spTree>
    <p:extLst>
      <p:ext uri="{BB962C8B-B14F-4D97-AF65-F5344CB8AC3E}">
        <p14:creationId xmlns:p14="http://schemas.microsoft.com/office/powerpoint/2010/main" val="2566194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armed with this</a:t>
            </a:r>
            <a:r>
              <a:rPr lang="en-US" baseline="0" dirty="0" smtClean="0"/>
              <a:t> information, you’ll head to a database to start searching. </a:t>
            </a:r>
            <a:endParaRPr lang="en-US" dirty="0"/>
          </a:p>
        </p:txBody>
      </p:sp>
      <p:sp>
        <p:nvSpPr>
          <p:cNvPr id="4" name="Slide Number Placeholder 3"/>
          <p:cNvSpPr>
            <a:spLocks noGrp="1"/>
          </p:cNvSpPr>
          <p:nvPr>
            <p:ph type="sldNum" sz="quarter" idx="10"/>
          </p:nvPr>
        </p:nvSpPr>
        <p:spPr/>
        <p:txBody>
          <a:bodyPr/>
          <a:lstStyle/>
          <a:p>
            <a:fld id="{D46D66C9-5E52-406D-860B-6015B2E25D3A}" type="slidenum">
              <a:rPr lang="en-US" smtClean="0"/>
              <a:t>20</a:t>
            </a:fld>
            <a:endParaRPr lang="en-US"/>
          </a:p>
        </p:txBody>
      </p:sp>
    </p:spTree>
    <p:extLst>
      <p:ext uri="{BB962C8B-B14F-4D97-AF65-F5344CB8AC3E}">
        <p14:creationId xmlns:p14="http://schemas.microsoft.com/office/powerpoint/2010/main" val="2433136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Your next step is to think of how you might limit the scope of your question. </a:t>
            </a:r>
            <a:r>
              <a:rPr lang="en-US" dirty="0" smtClean="0"/>
              <a:t>Databases </a:t>
            </a:r>
            <a:r>
              <a:rPr lang="en-US" dirty="0"/>
              <a:t>usually allow you to </a:t>
            </a:r>
            <a:r>
              <a:rPr lang="en-US" b="1" dirty="0"/>
              <a:t>limit </a:t>
            </a:r>
            <a:r>
              <a:rPr lang="en-US" dirty="0"/>
              <a:t>or </a:t>
            </a:r>
            <a:r>
              <a:rPr lang="en-US" b="1" dirty="0"/>
              <a:t>filter </a:t>
            </a:r>
            <a:r>
              <a:rPr lang="en-US" dirty="0"/>
              <a:t>your search results in various </a:t>
            </a:r>
            <a:r>
              <a:rPr lang="en-US" dirty="0" smtClean="0"/>
              <a:t>ways.</a:t>
            </a:r>
            <a:r>
              <a:rPr lang="en-US" baseline="0" dirty="0" smtClean="0"/>
              <a:t> </a:t>
            </a:r>
            <a:r>
              <a:rPr lang="en-US" dirty="0" smtClean="0"/>
              <a:t>These </a:t>
            </a:r>
            <a:r>
              <a:rPr lang="en-US" dirty="0"/>
              <a:t>may include: </a:t>
            </a:r>
            <a:endParaRPr lang="en-US" dirty="0" smtClean="0"/>
          </a:p>
          <a:p>
            <a:endParaRPr lang="en-US" dirty="0"/>
          </a:p>
          <a:p>
            <a:r>
              <a:rPr lang="en-US" dirty="0"/>
              <a:t>language</a:t>
            </a:r>
          </a:p>
          <a:p>
            <a:r>
              <a:rPr lang="en-US" dirty="0"/>
              <a:t>type of publication (case study, clinical trials, review articles)</a:t>
            </a:r>
          </a:p>
          <a:p>
            <a:r>
              <a:rPr lang="en-US" dirty="0" smtClean="0"/>
              <a:t>Sex/gender</a:t>
            </a:r>
            <a:endParaRPr lang="en-US" dirty="0"/>
          </a:p>
          <a:p>
            <a:r>
              <a:rPr lang="en-US" dirty="0"/>
              <a:t>age groups</a:t>
            </a:r>
          </a:p>
          <a:p>
            <a:r>
              <a:rPr lang="en-US" dirty="0"/>
              <a:t>date published </a:t>
            </a:r>
            <a:r>
              <a:rPr lang="en-US" dirty="0" smtClean="0"/>
              <a:t>or date range</a:t>
            </a:r>
            <a:endParaRPr lang="en-US" dirty="0"/>
          </a:p>
          <a:p>
            <a:r>
              <a:rPr lang="en-US" dirty="0" smtClean="0"/>
              <a:t>peer-reviewed</a:t>
            </a:r>
          </a:p>
          <a:p>
            <a:r>
              <a:rPr lang="en-US" dirty="0" smtClean="0"/>
              <a:t>Full-text availability</a:t>
            </a:r>
            <a:endParaRPr lang="en-US" dirty="0"/>
          </a:p>
          <a:p>
            <a:endParaRPr lang="en-US" dirty="0"/>
          </a:p>
        </p:txBody>
      </p:sp>
      <p:sp>
        <p:nvSpPr>
          <p:cNvPr id="4" name="Slide Number Placeholder 3"/>
          <p:cNvSpPr>
            <a:spLocks noGrp="1"/>
          </p:cNvSpPr>
          <p:nvPr>
            <p:ph type="sldNum" sz="quarter" idx="10"/>
          </p:nvPr>
        </p:nvSpPr>
        <p:spPr/>
        <p:txBody>
          <a:bodyPr/>
          <a:lstStyle/>
          <a:p>
            <a:fld id="{AA127CF1-12C1-4341-887C-120E80CF2C23}" type="slidenum">
              <a:rPr lang="en-US" smtClean="0"/>
              <a:t>21</a:t>
            </a:fld>
            <a:endParaRPr lang="en-US"/>
          </a:p>
        </p:txBody>
      </p:sp>
    </p:spTree>
    <p:extLst>
      <p:ext uri="{BB962C8B-B14F-4D97-AF65-F5344CB8AC3E}">
        <p14:creationId xmlns:p14="http://schemas.microsoft.com/office/powerpoint/2010/main" val="263466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67200"/>
            <a:ext cx="6324600" cy="5257800"/>
          </a:xfrm>
        </p:spPr>
        <p:txBody>
          <a:bodyPr/>
          <a:lstStyle/>
          <a:p>
            <a:r>
              <a:rPr lang="en-US" sz="1100" dirty="0"/>
              <a:t>Searching is not a one-step process that has one right answer. Using a combination of searching techniques generates the most relevant results. </a:t>
            </a:r>
            <a:endParaRPr lang="en-US" sz="1100" b="1" dirty="0"/>
          </a:p>
          <a:p>
            <a:endParaRPr lang="en-US" sz="1100" b="1" dirty="0"/>
          </a:p>
          <a:p>
            <a:r>
              <a:rPr lang="en-US" sz="1100" b="1" dirty="0"/>
              <a:t>Be willing to ADAPT THE SEARCH</a:t>
            </a:r>
          </a:p>
          <a:p>
            <a:endParaRPr lang="en-US" sz="1100" b="1" dirty="0"/>
          </a:p>
          <a:p>
            <a:r>
              <a:rPr lang="en-US" sz="1100" dirty="0"/>
              <a:t>Consider your initial search strategy to be a first draft. Use it to search a database, check the results, then adjust the strategy as needed. You may produce a number of drafts before the search strategy is in its final form.</a:t>
            </a:r>
          </a:p>
          <a:p>
            <a:endParaRPr lang="en-US" sz="1100" dirty="0"/>
          </a:p>
          <a:p>
            <a:r>
              <a:rPr lang="en-US" sz="1100" dirty="0"/>
              <a:t>Your search strategy will need to be modified for each database. Use the database search tips we talked about and refer to each database help page to  facilitate this translation process.</a:t>
            </a:r>
          </a:p>
          <a:p>
            <a:endParaRPr lang="en-US" sz="1100" dirty="0"/>
          </a:p>
          <a:p>
            <a:r>
              <a:rPr lang="en-US" sz="1100" dirty="0"/>
              <a:t>Not enough results? Too many results? Not getting the right kinds of results? </a:t>
            </a:r>
          </a:p>
          <a:p>
            <a:r>
              <a:rPr lang="en-US" sz="1100" dirty="0"/>
              <a:t>Then change something in your search:</a:t>
            </a:r>
          </a:p>
          <a:p>
            <a:r>
              <a:rPr lang="en-US" sz="1100" dirty="0"/>
              <a:t>- try different databases</a:t>
            </a:r>
          </a:p>
          <a:p>
            <a:pPr marL="171430" indent="-171430">
              <a:buFontTx/>
              <a:buChar char="-"/>
            </a:pPr>
            <a:r>
              <a:rPr lang="en-US" sz="1100" dirty="0"/>
              <a:t>change up your search terms – different words / add/ delete</a:t>
            </a:r>
          </a:p>
          <a:p>
            <a:pPr marL="171430" indent="-171430">
              <a:buFontTx/>
              <a:buChar char="-"/>
            </a:pPr>
            <a:r>
              <a:rPr lang="en-US" sz="1100" dirty="0"/>
              <a:t>Or how they are combined</a:t>
            </a:r>
          </a:p>
          <a:p>
            <a:pPr marL="171430" indent="-171430">
              <a:buFontTx/>
              <a:buChar char="-"/>
            </a:pPr>
            <a:r>
              <a:rPr lang="en-US" sz="1100" dirty="0"/>
              <a:t>Or the limits you placed on the search</a:t>
            </a:r>
          </a:p>
          <a:p>
            <a:pPr marL="171430" indent="-171430">
              <a:buFontTx/>
              <a:buChar char="-"/>
            </a:pPr>
            <a:endParaRPr lang="en-US" sz="1100" dirty="0"/>
          </a:p>
          <a:p>
            <a:endParaRPr lang="en-US" sz="1100" dirty="0"/>
          </a:p>
          <a:p>
            <a:pPr lvl="0"/>
            <a:r>
              <a:rPr lang="en-US" sz="1100" b="1" dirty="0"/>
              <a:t>BE FLEXIBLE </a:t>
            </a:r>
            <a:r>
              <a:rPr lang="en-US" sz="1100" dirty="0"/>
              <a:t>Above all, be flexible in your searching. If one term doesn’t work, try a different one. Approach your topic using as many search strategies as you can think of.</a:t>
            </a:r>
          </a:p>
          <a:p>
            <a:endParaRPr lang="en-US" sz="1100" dirty="0"/>
          </a:p>
          <a:p>
            <a:pPr defTabSz="914292">
              <a:defRPr/>
            </a:pPr>
            <a:r>
              <a:rPr lang="en-US" sz="1100" dirty="0"/>
              <a:t>There will never be one perfect search for your topic. It may take dozens of searches to retrieve all the necessary information.</a:t>
            </a:r>
          </a:p>
          <a:p>
            <a:pPr defTabSz="914292">
              <a:defRPr/>
            </a:pPr>
            <a:endParaRPr lang="en-US" sz="1100" dirty="0"/>
          </a:p>
          <a:p>
            <a:pPr defTabSz="914292">
              <a:defRPr/>
            </a:pPr>
            <a:r>
              <a:rPr lang="en-US" sz="1100" dirty="0"/>
              <a:t> If you get stuck, don’t spend all day with a futile search. Instead, </a:t>
            </a:r>
            <a:r>
              <a:rPr lang="en-US" sz="1100" b="1" dirty="0"/>
              <a:t>ask for assistance</a:t>
            </a:r>
            <a:r>
              <a:rPr lang="en-US" sz="1100" dirty="0"/>
              <a:t>. We are there to help.</a:t>
            </a:r>
          </a:p>
          <a:p>
            <a:endParaRPr lang="en-US" sz="1100" dirty="0"/>
          </a:p>
          <a:p>
            <a:endParaRPr lang="en-US" sz="1100" dirty="0"/>
          </a:p>
        </p:txBody>
      </p:sp>
    </p:spTree>
    <p:extLst>
      <p:ext uri="{BB962C8B-B14F-4D97-AF65-F5344CB8AC3E}">
        <p14:creationId xmlns:p14="http://schemas.microsoft.com/office/powerpoint/2010/main" val="3584634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678" y="4266369"/>
            <a:ext cx="5357425" cy="4266368"/>
          </a:xfrm>
        </p:spPr>
        <p:txBody>
          <a:bodyPr/>
          <a:lstStyle/>
          <a:p>
            <a:r>
              <a:rPr lang="en-US" sz="1100" b="1" dirty="0"/>
              <a:t>SEED ARTICLE TIP: </a:t>
            </a:r>
          </a:p>
          <a:p>
            <a:r>
              <a:rPr lang="en-US" sz="1100" dirty="0"/>
              <a:t/>
            </a:r>
            <a:br>
              <a:rPr lang="en-US" sz="1100" dirty="0"/>
            </a:br>
            <a:r>
              <a:rPr lang="en-US" sz="1100" dirty="0"/>
              <a:t>Begin your research with a "seed article" - an article that strongly supports your research topic. One relevant citation can be a useful tool to expand your results; From it you can </a:t>
            </a:r>
            <a:r>
              <a:rPr lang="en-US" sz="1100" dirty="0" smtClean="0"/>
              <a:t>gather </a:t>
            </a:r>
            <a:r>
              <a:rPr lang="en-US" sz="1100" dirty="0"/>
              <a:t>more search terms and citations to other similar articles. </a:t>
            </a:r>
          </a:p>
          <a:p>
            <a:endParaRPr lang="en-US" sz="1100" dirty="0"/>
          </a:p>
        </p:txBody>
      </p:sp>
      <p:sp>
        <p:nvSpPr>
          <p:cNvPr id="4" name="Slide Number Placeholder 3"/>
          <p:cNvSpPr>
            <a:spLocks noGrp="1"/>
          </p:cNvSpPr>
          <p:nvPr>
            <p:ph type="sldNum" sz="quarter" idx="10"/>
          </p:nvPr>
        </p:nvSpPr>
        <p:spPr/>
        <p:txBody>
          <a:bodyPr/>
          <a:lstStyle/>
          <a:p>
            <a:fld id="{BFB23107-52AA-4BB5-8682-9AB4B2466087}" type="slidenum">
              <a:rPr lang="en-US" smtClean="0"/>
              <a:t>23</a:t>
            </a:fld>
            <a:endParaRPr lang="en-US"/>
          </a:p>
        </p:txBody>
      </p:sp>
    </p:spTree>
    <p:extLst>
      <p:ext uri="{BB962C8B-B14F-4D97-AF65-F5344CB8AC3E}">
        <p14:creationId xmlns:p14="http://schemas.microsoft.com/office/powerpoint/2010/main" val="2483523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show you how to find this info as</a:t>
            </a:r>
            <a:r>
              <a:rPr lang="en-US" baseline="0" dirty="0" smtClean="0"/>
              <a:t> we explore online. </a:t>
            </a:r>
            <a:endParaRPr lang="en-US" dirty="0"/>
          </a:p>
        </p:txBody>
      </p:sp>
      <p:sp>
        <p:nvSpPr>
          <p:cNvPr id="4" name="Slide Number Placeholder 3"/>
          <p:cNvSpPr>
            <a:spLocks noGrp="1"/>
          </p:cNvSpPr>
          <p:nvPr>
            <p:ph type="sldNum" sz="quarter" idx="10"/>
          </p:nvPr>
        </p:nvSpPr>
        <p:spPr/>
        <p:txBody>
          <a:bodyPr/>
          <a:lstStyle/>
          <a:p>
            <a:fld id="{D46D66C9-5E52-406D-860B-6015B2E25D3A}" type="slidenum">
              <a:rPr lang="en-US" smtClean="0"/>
              <a:t>24</a:t>
            </a:fld>
            <a:endParaRPr lang="en-US"/>
          </a:p>
        </p:txBody>
      </p:sp>
    </p:spTree>
    <p:extLst>
      <p:ext uri="{BB962C8B-B14F-4D97-AF65-F5344CB8AC3E}">
        <p14:creationId xmlns:p14="http://schemas.microsoft.com/office/powerpoint/2010/main" val="2060002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F055D-6BEA-40AA-BEFE-B6848BD61B77}" type="slidenum">
              <a:rPr lang="en-US" smtClean="0"/>
              <a:t>25</a:t>
            </a:fld>
            <a:endParaRPr lang="en-US"/>
          </a:p>
        </p:txBody>
      </p:sp>
    </p:spTree>
    <p:extLst>
      <p:ext uri="{BB962C8B-B14F-4D97-AF65-F5344CB8AC3E}">
        <p14:creationId xmlns:p14="http://schemas.microsoft.com/office/powerpoint/2010/main" val="386515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i="0" kern="1200" dirty="0" smtClean="0">
                <a:solidFill>
                  <a:schemeClr val="tx1"/>
                </a:solidFill>
                <a:effectLst/>
                <a:latin typeface="+mn-lt"/>
                <a:ea typeface="+mn-ea"/>
                <a:cs typeface="+mn-cs"/>
              </a:rPr>
              <a:t>The classic definition of Evidence-Based Practice (EBP) is from </a:t>
            </a:r>
            <a:r>
              <a:rPr lang="en-US" sz="1200" b="0" i="0" kern="1200" dirty="0" err="1" smtClean="0">
                <a:solidFill>
                  <a:schemeClr val="tx1"/>
                </a:solidFill>
                <a:effectLst/>
                <a:latin typeface="+mn-lt"/>
                <a:ea typeface="+mn-ea"/>
                <a:cs typeface="+mn-cs"/>
              </a:rPr>
              <a:t>Dr</a:t>
            </a:r>
            <a:r>
              <a:rPr lang="en-US" sz="1200" b="0" i="0" kern="1200" dirty="0" smtClean="0">
                <a:solidFill>
                  <a:schemeClr val="tx1"/>
                </a:solidFill>
                <a:effectLst/>
                <a:latin typeface="+mn-lt"/>
                <a:ea typeface="+mn-ea"/>
                <a:cs typeface="+mn-cs"/>
              </a:rPr>
              <a:t> David </a:t>
            </a:r>
            <a:r>
              <a:rPr lang="en-US" sz="1200" b="0" i="0" kern="1200" dirty="0" err="1" smtClean="0">
                <a:solidFill>
                  <a:schemeClr val="tx1"/>
                </a:solidFill>
                <a:effectLst/>
                <a:latin typeface="+mn-lt"/>
                <a:ea typeface="+mn-ea"/>
                <a:cs typeface="+mn-cs"/>
              </a:rPr>
              <a:t>Sackett</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an American-Canadian medical doctor and an EBP pioneer. </a:t>
            </a:r>
            <a:r>
              <a:rPr lang="en-US" sz="1200" b="0" i="0" kern="1200" dirty="0" smtClean="0">
                <a:solidFill>
                  <a:schemeClr val="tx1"/>
                </a:solidFill>
                <a:effectLst/>
                <a:latin typeface="+mn-lt"/>
                <a:ea typeface="+mn-ea"/>
                <a:cs typeface="+mn-cs"/>
              </a:rPr>
              <a:t>Evidence-Based Practice is “the conscientious, explicit and judicious use of current best evidence in making decisions about the care of the individual patient. It means integrating individual clinical expertise with the best available external clinical evidence from systematic research”.</a:t>
            </a:r>
          </a:p>
          <a:p>
            <a:pPr>
              <a:buNone/>
            </a:pPr>
            <a:endParaRPr lang="en-US" sz="1200" b="0" i="0" kern="1200" dirty="0" smtClean="0">
              <a:solidFill>
                <a:schemeClr val="tx1"/>
              </a:solidFill>
              <a:effectLst/>
              <a:latin typeface="+mn-lt"/>
              <a:ea typeface="+mn-ea"/>
              <a:cs typeface="+mn-cs"/>
            </a:endParaRPr>
          </a:p>
          <a:p>
            <a:pPr>
              <a:buNone/>
            </a:pPr>
            <a:r>
              <a:rPr lang="en-US" sz="1200" b="0" i="0" kern="1200" dirty="0" smtClean="0">
                <a:solidFill>
                  <a:schemeClr val="tx1"/>
                </a:solidFill>
                <a:effectLst/>
                <a:latin typeface="+mn-lt"/>
                <a:ea typeface="+mn-ea"/>
                <a:cs typeface="+mn-cs"/>
              </a:rPr>
              <a:t>So, EBP is not only about applying the best research evidence to your decision-making, but also using the experience, skills and training that you have as a health professional and taking into account the patient's situation and values (e.g. social support, financial situation), as well as the practice context (e.g. limited funding) in which you are working.  The process of integrating all of this information is known as clinical reasoning.  When you consider all of these elements in a way that allows you to make decisions about the care of a patient, you are engaging in EBP.</a:t>
            </a:r>
            <a:endParaRPr lang="en-US" dirty="0"/>
          </a:p>
        </p:txBody>
      </p:sp>
      <p:sp>
        <p:nvSpPr>
          <p:cNvPr id="4" name="Slide Number Placeholder 3"/>
          <p:cNvSpPr>
            <a:spLocks noGrp="1"/>
          </p:cNvSpPr>
          <p:nvPr>
            <p:ph type="sldNum" sz="quarter" idx="10"/>
          </p:nvPr>
        </p:nvSpPr>
        <p:spPr/>
        <p:txBody>
          <a:bodyPr/>
          <a:lstStyle/>
          <a:p>
            <a:fld id="{CC5F055D-6BEA-40AA-BEFE-B6848BD61B77}" type="slidenum">
              <a:rPr lang="en-US" smtClean="0"/>
              <a:t>3</a:t>
            </a:fld>
            <a:endParaRPr lang="en-US"/>
          </a:p>
        </p:txBody>
      </p:sp>
    </p:spTree>
    <p:extLst>
      <p:ext uri="{BB962C8B-B14F-4D97-AF65-F5344CB8AC3E}">
        <p14:creationId xmlns:p14="http://schemas.microsoft.com/office/powerpoint/2010/main" val="199687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i="0" kern="1200" dirty="0" smtClean="0">
                <a:solidFill>
                  <a:schemeClr val="tx1"/>
                </a:solidFill>
                <a:effectLst/>
                <a:latin typeface="+mn-lt"/>
                <a:ea typeface="+mn-ea"/>
                <a:cs typeface="+mn-cs"/>
              </a:rPr>
              <a:t>The classic definition of Evidence-Based Practice (EBP) is from </a:t>
            </a:r>
            <a:r>
              <a:rPr lang="en-US" sz="1200" b="0" i="0" kern="1200" dirty="0" err="1" smtClean="0">
                <a:solidFill>
                  <a:schemeClr val="tx1"/>
                </a:solidFill>
                <a:effectLst/>
                <a:latin typeface="+mn-lt"/>
                <a:ea typeface="+mn-ea"/>
                <a:cs typeface="+mn-cs"/>
              </a:rPr>
              <a:t>Dr</a:t>
            </a:r>
            <a:r>
              <a:rPr lang="en-US" sz="1200" b="0" i="0" kern="1200" dirty="0" smtClean="0">
                <a:solidFill>
                  <a:schemeClr val="tx1"/>
                </a:solidFill>
                <a:effectLst/>
                <a:latin typeface="+mn-lt"/>
                <a:ea typeface="+mn-ea"/>
                <a:cs typeface="+mn-cs"/>
              </a:rPr>
              <a:t> David </a:t>
            </a:r>
            <a:r>
              <a:rPr lang="en-US" sz="1200" b="0" i="0" kern="1200" dirty="0" err="1" smtClean="0">
                <a:solidFill>
                  <a:schemeClr val="tx1"/>
                </a:solidFill>
                <a:effectLst/>
                <a:latin typeface="+mn-lt"/>
                <a:ea typeface="+mn-ea"/>
                <a:cs typeface="+mn-cs"/>
              </a:rPr>
              <a:t>Sackett</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an American-Canadian medical doctor and an EBP pioneer. </a:t>
            </a:r>
            <a:r>
              <a:rPr lang="en-US" sz="1200" b="0" i="0" kern="1200" dirty="0" smtClean="0">
                <a:solidFill>
                  <a:schemeClr val="tx1"/>
                </a:solidFill>
                <a:effectLst/>
                <a:latin typeface="+mn-lt"/>
                <a:ea typeface="+mn-ea"/>
                <a:cs typeface="+mn-cs"/>
              </a:rPr>
              <a:t>Evidence-Based Practice is “the conscientious, explicit and judicious use of current best evidence in making decisions about the care of the individual patient. It means integrating individual clinical expertise with the best available external clinical evidence from systematic research”.</a:t>
            </a:r>
          </a:p>
          <a:p>
            <a:pPr>
              <a:buNone/>
            </a:pPr>
            <a:endParaRPr lang="en-US" sz="1200" b="0" i="0" kern="1200" dirty="0" smtClean="0">
              <a:solidFill>
                <a:schemeClr val="tx1"/>
              </a:solidFill>
              <a:effectLst/>
              <a:latin typeface="+mn-lt"/>
              <a:ea typeface="+mn-ea"/>
              <a:cs typeface="+mn-cs"/>
            </a:endParaRPr>
          </a:p>
          <a:p>
            <a:pPr>
              <a:buNone/>
            </a:pPr>
            <a:r>
              <a:rPr lang="en-US" sz="1200" b="0" i="0" kern="1200" dirty="0" smtClean="0">
                <a:solidFill>
                  <a:schemeClr val="tx1"/>
                </a:solidFill>
                <a:effectLst/>
                <a:latin typeface="+mn-lt"/>
                <a:ea typeface="+mn-ea"/>
                <a:cs typeface="+mn-cs"/>
              </a:rPr>
              <a:t>So, EBP is not only about applying the best research evidence to your decision-making, but also using the experience, skills and training that you have as a health professional and taking into account the patient's situation and values (e.g. social support, financial situation), as well as the practice context (e.g. limited funding) in which you are working.  The process of integrating all of this information is known as clinical reasoning.  When you consider all of these elements in a way that allows you to make decisions about the care of a patient, you are engaging in EBP.</a:t>
            </a:r>
            <a:endParaRPr lang="en-US" dirty="0"/>
          </a:p>
        </p:txBody>
      </p:sp>
      <p:sp>
        <p:nvSpPr>
          <p:cNvPr id="4" name="Slide Number Placeholder 3"/>
          <p:cNvSpPr>
            <a:spLocks noGrp="1"/>
          </p:cNvSpPr>
          <p:nvPr>
            <p:ph type="sldNum" sz="quarter" idx="10"/>
          </p:nvPr>
        </p:nvSpPr>
        <p:spPr/>
        <p:txBody>
          <a:bodyPr/>
          <a:lstStyle/>
          <a:p>
            <a:fld id="{CC5F055D-6BEA-40AA-BEFE-B6848BD61B77}" type="slidenum">
              <a:rPr lang="en-US" smtClean="0"/>
              <a:t>4</a:t>
            </a:fld>
            <a:endParaRPr lang="en-US"/>
          </a:p>
        </p:txBody>
      </p:sp>
    </p:spTree>
    <p:extLst>
      <p:ext uri="{BB962C8B-B14F-4D97-AF65-F5344CB8AC3E}">
        <p14:creationId xmlns:p14="http://schemas.microsoft.com/office/powerpoint/2010/main" val="13206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i="0" kern="1200" dirty="0" smtClean="0">
                <a:solidFill>
                  <a:schemeClr val="tx1"/>
                </a:solidFill>
                <a:effectLst/>
                <a:latin typeface="+mn-lt"/>
                <a:ea typeface="+mn-ea"/>
                <a:cs typeface="+mn-cs"/>
              </a:rPr>
              <a:t>The classic definition of Evidence-Based Practice (EBP) is from </a:t>
            </a:r>
            <a:r>
              <a:rPr lang="en-US" sz="1200" b="0" i="0" kern="1200" dirty="0" err="1" smtClean="0">
                <a:solidFill>
                  <a:schemeClr val="tx1"/>
                </a:solidFill>
                <a:effectLst/>
                <a:latin typeface="+mn-lt"/>
                <a:ea typeface="+mn-ea"/>
                <a:cs typeface="+mn-cs"/>
              </a:rPr>
              <a:t>Dr</a:t>
            </a:r>
            <a:r>
              <a:rPr lang="en-US" sz="1200" b="0" i="0" kern="1200" dirty="0" smtClean="0">
                <a:solidFill>
                  <a:schemeClr val="tx1"/>
                </a:solidFill>
                <a:effectLst/>
                <a:latin typeface="+mn-lt"/>
                <a:ea typeface="+mn-ea"/>
                <a:cs typeface="+mn-cs"/>
              </a:rPr>
              <a:t> David </a:t>
            </a:r>
            <a:r>
              <a:rPr lang="en-US" sz="1200" b="0" i="0" kern="1200" dirty="0" err="1" smtClean="0">
                <a:solidFill>
                  <a:schemeClr val="tx1"/>
                </a:solidFill>
                <a:effectLst/>
                <a:latin typeface="+mn-lt"/>
                <a:ea typeface="+mn-ea"/>
                <a:cs typeface="+mn-cs"/>
              </a:rPr>
              <a:t>Sackett</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an American-Canadian medical doctor and an EBP pioneer. </a:t>
            </a:r>
            <a:r>
              <a:rPr lang="en-US" sz="1200" b="0" i="0" kern="1200" dirty="0" smtClean="0">
                <a:solidFill>
                  <a:schemeClr val="tx1"/>
                </a:solidFill>
                <a:effectLst/>
                <a:latin typeface="+mn-lt"/>
                <a:ea typeface="+mn-ea"/>
                <a:cs typeface="+mn-cs"/>
              </a:rPr>
              <a:t>Evidence-Based Practice is “the conscientious, explicit and judicious use of current best evidence in making decisions about the care of the individual patient. It means integrating individual clinical expertise with the best available external clinical evidence from systematic research”.</a:t>
            </a:r>
          </a:p>
          <a:p>
            <a:pPr>
              <a:buNone/>
            </a:pPr>
            <a:endParaRPr lang="en-US" sz="1200" b="0" i="0" kern="1200" dirty="0" smtClean="0">
              <a:solidFill>
                <a:schemeClr val="tx1"/>
              </a:solidFill>
              <a:effectLst/>
              <a:latin typeface="+mn-lt"/>
              <a:ea typeface="+mn-ea"/>
              <a:cs typeface="+mn-cs"/>
            </a:endParaRPr>
          </a:p>
          <a:p>
            <a:pPr>
              <a:buNone/>
            </a:pPr>
            <a:r>
              <a:rPr lang="en-US" sz="1200" b="0" i="0" kern="1200" dirty="0" smtClean="0">
                <a:solidFill>
                  <a:schemeClr val="tx1"/>
                </a:solidFill>
                <a:effectLst/>
                <a:latin typeface="+mn-lt"/>
                <a:ea typeface="+mn-ea"/>
                <a:cs typeface="+mn-cs"/>
              </a:rPr>
              <a:t>So, EBP is not only about applying the best research evidence to your decision-making, but also using the experience, skills and training that you have as a health professional and taking into account the patient's situation and values (e.g. social support, financial situation), as well as the practice context (e.g. limited funding) in which you are working.  The process of integrating all of this information is known as clinical reasoning.  When you consider all of these elements in a way that allows you to make decisions about the care of a patient, you are engaging in EBP. </a:t>
            </a:r>
          </a:p>
          <a:p>
            <a:pPr>
              <a:buNone/>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5F055D-6BEA-40AA-BEFE-B6848BD61B77}" type="slidenum">
              <a:rPr lang="en-US" smtClean="0"/>
              <a:t>5</a:t>
            </a:fld>
            <a:endParaRPr lang="en-US"/>
          </a:p>
        </p:txBody>
      </p:sp>
    </p:spTree>
    <p:extLst>
      <p:ext uri="{BB962C8B-B14F-4D97-AF65-F5344CB8AC3E}">
        <p14:creationId xmlns:p14="http://schemas.microsoft.com/office/powerpoint/2010/main" val="366145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48119B7-38C1-3842-9D6A-52F3CD92E246}" type="slidenum">
              <a:rPr lang="en-US" sz="1200"/>
              <a:pPr/>
              <a:t>6</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charset="0"/>
                <a:ea typeface="ＭＳ Ｐゴシック" charset="0"/>
                <a:cs typeface="ＭＳ Ｐゴシック" charset="0"/>
              </a:rPr>
              <a:t>So what’s involved in this process? </a:t>
            </a:r>
          </a:p>
          <a:p>
            <a:pPr eaLnBrk="1" hangingPunct="1"/>
            <a:endParaRPr lang="en-US"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We can think of EBP of being comprised of the 5 A’s.  </a:t>
            </a: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(we’ve all heard of the 5 W’s of</a:t>
            </a:r>
            <a:r>
              <a:rPr lang="en-US" baseline="0" dirty="0" smtClean="0">
                <a:latin typeface="Times" charset="0"/>
                <a:ea typeface="ＭＳ Ｐゴシック" charset="0"/>
                <a:cs typeface="ＭＳ Ｐゴシック" charset="0"/>
              </a:rPr>
              <a:t> reporting (who/what/when/where/why?)</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This is a similar prompt to help remember the steps. </a:t>
            </a:r>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63817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48119B7-38C1-3842-9D6A-52F3CD92E246}" type="slidenum">
              <a:rPr lang="en-US" sz="1200"/>
              <a:pPr/>
              <a:t>7</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87189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48119B7-38C1-3842-9D6A-52F3CD92E246}" type="slidenum">
              <a:rPr lang="en-US" sz="1200"/>
              <a:pPr/>
              <a:t>8</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86877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48119B7-38C1-3842-9D6A-52F3CD92E246}" type="slidenum">
              <a:rPr lang="en-US" sz="1200"/>
              <a:pPr/>
              <a:t>9</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96987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755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747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592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144C60-A53D-4341-B99B-20574C5E7E99}"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336041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44C60-A53D-4341-B99B-20574C5E7E99}"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1945766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44C60-A53D-4341-B99B-20574C5E7E99}"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3154803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44C60-A53D-4341-B99B-20574C5E7E99}"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209202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44C60-A53D-4341-B99B-20574C5E7E99}"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4110879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144C60-A53D-4341-B99B-20574C5E7E99}"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1457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44C60-A53D-4341-B99B-20574C5E7E99}"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3219703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44C60-A53D-4341-B99B-20574C5E7E99}"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163743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0200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44C60-A53D-4341-B99B-20574C5E7E99}"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3988762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44C60-A53D-4341-B99B-20574C5E7E99}"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824498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44C60-A53D-4341-B99B-20574C5E7E99}"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D9FD2-8C49-44D9-81BB-0A6C0869A8F4}" type="slidenum">
              <a:rPr lang="en-US" smtClean="0"/>
              <a:t>‹#›</a:t>
            </a:fld>
            <a:endParaRPr lang="en-US"/>
          </a:p>
        </p:txBody>
      </p:sp>
    </p:spTree>
    <p:extLst>
      <p:ext uri="{BB962C8B-B14F-4D97-AF65-F5344CB8AC3E}">
        <p14:creationId xmlns:p14="http://schemas.microsoft.com/office/powerpoint/2010/main" val="3491202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C572AB-175F-4B35-9010-ACE56859F21D}"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22F82-C891-4297-A310-E1F8F6EF3B49}" type="slidenum">
              <a:rPr lang="en-US" smtClean="0"/>
              <a:t>‹#›</a:t>
            </a:fld>
            <a:endParaRPr lang="en-US"/>
          </a:p>
        </p:txBody>
      </p:sp>
    </p:spTree>
    <p:extLst>
      <p:ext uri="{BB962C8B-B14F-4D97-AF65-F5344CB8AC3E}">
        <p14:creationId xmlns:p14="http://schemas.microsoft.com/office/powerpoint/2010/main" val="55803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964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8913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210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711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303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172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304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9/22/2020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0654897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44C60-A53D-4341-B99B-20574C5E7E99}" type="datetimeFigureOut">
              <a:rPr lang="en-US" smtClean="0"/>
              <a:t>9/22/2020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D9FD2-8C49-44D9-81BB-0A6C0869A8F4}" type="slidenum">
              <a:rPr lang="en-US" smtClean="0"/>
              <a:t>‹#›</a:t>
            </a:fld>
            <a:endParaRPr lang="en-US"/>
          </a:p>
        </p:txBody>
      </p:sp>
    </p:spTree>
    <p:extLst>
      <p:ext uri="{BB962C8B-B14F-4D97-AF65-F5344CB8AC3E}">
        <p14:creationId xmlns:p14="http://schemas.microsoft.com/office/powerpoint/2010/main" val="330251802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99864" y="361601"/>
            <a:ext cx="10976787" cy="6327434"/>
          </a:xfrm>
          <a:prstGeom prst="rect">
            <a:avLst/>
          </a:prstGeom>
        </p:spPr>
      </p:pic>
      <p:sp>
        <p:nvSpPr>
          <p:cNvPr id="8" name="TextBox 7"/>
          <p:cNvSpPr txBox="1"/>
          <p:nvPr/>
        </p:nvSpPr>
        <p:spPr>
          <a:xfrm>
            <a:off x="2922103" y="1838739"/>
            <a:ext cx="6092687" cy="2931572"/>
          </a:xfrm>
          <a:prstGeom prst="rect">
            <a:avLst/>
          </a:prstGeom>
          <a:noFill/>
        </p:spPr>
        <p:txBody>
          <a:bodyPr wrap="square" rtlCol="0">
            <a:spAutoFit/>
          </a:bodyPr>
          <a:lstStyle/>
          <a:p>
            <a:pPr defTabSz="1632844">
              <a:lnSpc>
                <a:spcPct val="150000"/>
              </a:lnSpc>
            </a:pPr>
            <a:r>
              <a:rPr lang="en-US" sz="4400" b="1" dirty="0">
                <a:solidFill>
                  <a:srgbClr val="1F497D"/>
                </a:solidFill>
                <a:latin typeface="Cambria Math" panose="02040503050406030204" pitchFamily="18" charset="0"/>
                <a:ea typeface="Cambria Math" panose="02040503050406030204" pitchFamily="18" charset="0"/>
              </a:rPr>
              <a:t>Finding Answers to </a:t>
            </a:r>
            <a:endParaRPr lang="en-US" sz="4400" b="1" dirty="0" smtClean="0">
              <a:solidFill>
                <a:srgbClr val="1F497D"/>
              </a:solidFill>
              <a:latin typeface="Cambria Math" panose="02040503050406030204" pitchFamily="18" charset="0"/>
              <a:ea typeface="Cambria Math" panose="02040503050406030204" pitchFamily="18" charset="0"/>
            </a:endParaRPr>
          </a:p>
          <a:p>
            <a:pPr defTabSz="1632844">
              <a:lnSpc>
                <a:spcPct val="150000"/>
              </a:lnSpc>
            </a:pPr>
            <a:r>
              <a:rPr lang="en-US" sz="4400" b="1" dirty="0" smtClean="0">
                <a:solidFill>
                  <a:srgbClr val="1F497D"/>
                </a:solidFill>
                <a:latin typeface="Cambria Math" panose="02040503050406030204" pitchFamily="18" charset="0"/>
                <a:ea typeface="Cambria Math" panose="02040503050406030204" pitchFamily="18" charset="0"/>
              </a:rPr>
              <a:t>Clinical Questions:</a:t>
            </a:r>
            <a:r>
              <a:rPr lang="en-US" sz="4100" b="1" dirty="0">
                <a:solidFill>
                  <a:srgbClr val="1F497D"/>
                </a:solidFill>
                <a:latin typeface="Cambria Math" panose="02040503050406030204" pitchFamily="18" charset="0"/>
                <a:ea typeface="Cambria Math" panose="02040503050406030204" pitchFamily="18" charset="0"/>
              </a:rPr>
              <a:t/>
            </a:r>
            <a:br>
              <a:rPr lang="en-US" sz="4100" b="1" dirty="0">
                <a:solidFill>
                  <a:srgbClr val="1F497D"/>
                </a:solidFill>
                <a:latin typeface="Cambria Math" panose="02040503050406030204" pitchFamily="18" charset="0"/>
                <a:ea typeface="Cambria Math" panose="02040503050406030204" pitchFamily="18" charset="0"/>
              </a:rPr>
            </a:br>
            <a:r>
              <a:rPr lang="en-US" sz="4000" b="1" i="1" dirty="0" smtClean="0">
                <a:solidFill>
                  <a:srgbClr val="1F497D"/>
                </a:solidFill>
                <a:latin typeface="Cambria Math" panose="02040503050406030204" pitchFamily="18" charset="0"/>
                <a:ea typeface="Cambria Math" panose="02040503050406030204" pitchFamily="18" charset="0"/>
              </a:rPr>
              <a:t>Efficiently </a:t>
            </a:r>
            <a:r>
              <a:rPr lang="en-US" sz="2800" b="1" i="1" dirty="0" smtClean="0">
                <a:solidFill>
                  <a:srgbClr val="1F497D"/>
                </a:solidFill>
                <a:latin typeface="Cambria Math" panose="02040503050406030204" pitchFamily="18" charset="0"/>
                <a:ea typeface="Cambria Math" panose="02040503050406030204" pitchFamily="18" charset="0"/>
              </a:rPr>
              <a:t>&amp;</a:t>
            </a:r>
            <a:r>
              <a:rPr lang="en-US" sz="4000" b="1" i="1" dirty="0" smtClean="0">
                <a:solidFill>
                  <a:srgbClr val="1F497D"/>
                </a:solidFill>
                <a:latin typeface="Cambria Math" panose="02040503050406030204" pitchFamily="18" charset="0"/>
                <a:ea typeface="Cambria Math" panose="02040503050406030204" pitchFamily="18" charset="0"/>
              </a:rPr>
              <a:t> Effectively</a:t>
            </a:r>
            <a:endParaRPr lang="en-US" sz="4000" b="1" i="1" dirty="0">
              <a:solidFill>
                <a:srgbClr val="1F497D"/>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900832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825" y="404404"/>
            <a:ext cx="9375112" cy="4647426"/>
          </a:xfrm>
          <a:prstGeom prst="rect">
            <a:avLst/>
          </a:prstGeom>
          <a:noFill/>
        </p:spPr>
        <p:txBody>
          <a:bodyPr wrap="square" rtlCol="0">
            <a:spAutoFit/>
          </a:bodyPr>
          <a:lstStyle/>
          <a:p>
            <a:r>
              <a:rPr lang="en-US" sz="2400" b="1" dirty="0" smtClean="0">
                <a:latin typeface="+mj-lt"/>
              </a:rPr>
              <a:t>A</a:t>
            </a:r>
            <a:r>
              <a:rPr lang="en-US" sz="2000" b="1" dirty="0" smtClean="0">
                <a:latin typeface="+mj-lt"/>
              </a:rPr>
              <a:t>ssess</a:t>
            </a:r>
            <a:r>
              <a:rPr lang="en-US" sz="1600" b="1" dirty="0" smtClean="0">
                <a:latin typeface="+mj-lt"/>
              </a:rPr>
              <a:t> the patient</a:t>
            </a:r>
            <a:endParaRPr lang="en-US" sz="1600" dirty="0">
              <a:latin typeface="+mj-lt"/>
            </a:endParaRPr>
          </a:p>
          <a:p>
            <a:pPr lvl="0"/>
            <a:r>
              <a:rPr lang="en-US" sz="1600" dirty="0" smtClean="0">
                <a:latin typeface="+mj-lt"/>
              </a:rPr>
              <a:t>A clinical problem or question arises from the care of the patient. </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sk </a:t>
            </a:r>
            <a:r>
              <a:rPr lang="en-US" sz="1600" b="1" dirty="0" smtClean="0">
                <a:latin typeface="+mj-lt"/>
              </a:rPr>
              <a:t>the question</a:t>
            </a:r>
            <a:endParaRPr lang="en-US" sz="1600" dirty="0">
              <a:latin typeface="+mj-lt"/>
            </a:endParaRPr>
          </a:p>
          <a:p>
            <a:pPr lvl="0"/>
            <a:r>
              <a:rPr lang="en-US" sz="1600" dirty="0" smtClean="0">
                <a:latin typeface="+mj-lt"/>
              </a:rPr>
              <a:t>Construct a well built clinical question derived from the case.</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cquire</a:t>
            </a:r>
            <a:r>
              <a:rPr lang="en-US" sz="1600" b="1" dirty="0" smtClean="0">
                <a:latin typeface="+mj-lt"/>
              </a:rPr>
              <a:t> the evidence</a:t>
            </a:r>
            <a:endParaRPr lang="en-US" sz="1600" dirty="0">
              <a:latin typeface="+mj-lt"/>
            </a:endParaRPr>
          </a:p>
          <a:p>
            <a:pPr lvl="0"/>
            <a:r>
              <a:rPr lang="en-US" sz="1600" dirty="0" smtClean="0">
                <a:latin typeface="+mj-lt"/>
              </a:rPr>
              <a:t>Select appropriate resources and conduct a search </a:t>
            </a:r>
            <a:r>
              <a:rPr lang="en-US" sz="1600" dirty="0">
                <a:latin typeface="+mj-lt"/>
              </a:rPr>
              <a:t>to </a:t>
            </a:r>
            <a:r>
              <a:rPr lang="en-US" sz="1600" dirty="0" smtClean="0">
                <a:latin typeface="+mj-lt"/>
              </a:rPr>
              <a:t>gather</a:t>
            </a:r>
            <a:r>
              <a:rPr lang="en-US" sz="1600" dirty="0">
                <a:latin typeface="+mj-lt"/>
              </a:rPr>
              <a:t> the best evidence to answer the question. </a:t>
            </a:r>
          </a:p>
          <a:p>
            <a:endParaRPr lang="en-US" sz="1600" b="1" dirty="0" smtClean="0">
              <a:latin typeface="+mj-lt"/>
            </a:endParaRPr>
          </a:p>
          <a:p>
            <a:r>
              <a:rPr lang="en-US" sz="2400" b="1" dirty="0" smtClean="0">
                <a:latin typeface="+mj-lt"/>
              </a:rPr>
              <a:t>A</a:t>
            </a:r>
            <a:r>
              <a:rPr lang="en-US" sz="2000" b="1" dirty="0" smtClean="0">
                <a:latin typeface="+mj-lt"/>
              </a:rPr>
              <a:t>ppraise</a:t>
            </a:r>
            <a:r>
              <a:rPr lang="en-US" sz="1600" b="1" dirty="0" smtClean="0">
                <a:latin typeface="+mj-lt"/>
              </a:rPr>
              <a:t> the evidence</a:t>
            </a:r>
            <a:endParaRPr lang="en-US" sz="1600" dirty="0">
              <a:latin typeface="+mj-lt"/>
            </a:endParaRPr>
          </a:p>
          <a:p>
            <a:r>
              <a:rPr lang="en-US" sz="1600" dirty="0" smtClean="0">
                <a:latin typeface="+mj-lt"/>
              </a:rPr>
              <a:t>Critically </a:t>
            </a:r>
            <a:r>
              <a:rPr lang="en-US" sz="1600" dirty="0">
                <a:latin typeface="+mj-lt"/>
              </a:rPr>
              <a:t>evaluate the evidence for </a:t>
            </a:r>
            <a:r>
              <a:rPr lang="en-US" sz="1600" dirty="0" smtClean="0">
                <a:latin typeface="+mj-lt"/>
              </a:rPr>
              <a:t>validity (closeness to the truth</a:t>
            </a:r>
            <a:r>
              <a:rPr lang="en-US" sz="1600" dirty="0">
                <a:latin typeface="+mj-lt"/>
              </a:rPr>
              <a:t>), applicability </a:t>
            </a:r>
            <a:r>
              <a:rPr lang="en-US" sz="1600" dirty="0" smtClean="0">
                <a:latin typeface="+mj-lt"/>
              </a:rPr>
              <a:t>(usefulness in clinical practice), and impact.</a:t>
            </a:r>
          </a:p>
          <a:p>
            <a:endParaRPr lang="en-US" sz="1600" b="1" dirty="0" smtClean="0">
              <a:latin typeface="+mj-lt"/>
            </a:endParaRPr>
          </a:p>
          <a:p>
            <a:r>
              <a:rPr lang="en-US" sz="2400" b="1" dirty="0" smtClean="0">
                <a:latin typeface="+mj-lt"/>
              </a:rPr>
              <a:t>A</a:t>
            </a:r>
            <a:r>
              <a:rPr lang="en-US" sz="2000" b="1" dirty="0" smtClean="0">
                <a:latin typeface="+mj-lt"/>
              </a:rPr>
              <a:t>pply</a:t>
            </a:r>
            <a:r>
              <a:rPr lang="en-US" sz="1600" b="1" dirty="0" smtClean="0">
                <a:latin typeface="+mj-lt"/>
              </a:rPr>
              <a:t> to clinical practice</a:t>
            </a:r>
            <a:endParaRPr lang="en-US" sz="1600" dirty="0">
              <a:latin typeface="+mj-lt"/>
            </a:endParaRPr>
          </a:p>
          <a:p>
            <a:pPr lvl="0"/>
            <a:r>
              <a:rPr lang="en-US" sz="1600" dirty="0">
                <a:latin typeface="+mj-lt"/>
              </a:rPr>
              <a:t>Integrate your critical appraisal </a:t>
            </a:r>
            <a:r>
              <a:rPr lang="en-US" sz="1600" i="1" dirty="0">
                <a:latin typeface="+mj-lt"/>
              </a:rPr>
              <a:t>with</a:t>
            </a:r>
            <a:r>
              <a:rPr lang="en-US" sz="1600" dirty="0">
                <a:latin typeface="+mj-lt"/>
              </a:rPr>
              <a:t> your clinical expertise </a:t>
            </a:r>
            <a:r>
              <a:rPr lang="en-US" sz="1600" i="1" dirty="0">
                <a:latin typeface="+mj-lt"/>
              </a:rPr>
              <a:t>and</a:t>
            </a:r>
            <a:r>
              <a:rPr lang="en-US" sz="1600" dirty="0">
                <a:latin typeface="+mj-lt"/>
              </a:rPr>
              <a:t> the patient's unique biology, values, and </a:t>
            </a:r>
            <a:r>
              <a:rPr lang="en-US" sz="1600" dirty="0" smtClean="0">
                <a:latin typeface="+mj-lt"/>
              </a:rPr>
              <a:t>circumstances.</a:t>
            </a:r>
            <a:endParaRPr lang="en-US" sz="1600" dirty="0">
              <a:latin typeface="+mj-lt"/>
            </a:endParaRPr>
          </a:p>
        </p:txBody>
      </p:sp>
      <p:sp>
        <p:nvSpPr>
          <p:cNvPr id="8"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Tree>
    <p:extLst>
      <p:ext uri="{BB962C8B-B14F-4D97-AF65-F5344CB8AC3E}">
        <p14:creationId xmlns:p14="http://schemas.microsoft.com/office/powerpoint/2010/main" val="1330345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additive="base">
                                        <p:cTn id="7"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2" end="1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anim calcmode="lin" valueType="num">
                                      <p:cBhvr additive="base">
                                        <p:cTn id="11"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825" y="404404"/>
            <a:ext cx="9375112" cy="5909310"/>
          </a:xfrm>
          <a:prstGeom prst="rect">
            <a:avLst/>
          </a:prstGeom>
          <a:noFill/>
        </p:spPr>
        <p:txBody>
          <a:bodyPr wrap="square" rtlCol="0">
            <a:spAutoFit/>
          </a:bodyPr>
          <a:lstStyle/>
          <a:p>
            <a:r>
              <a:rPr lang="en-US" sz="2400" b="1" dirty="0" smtClean="0">
                <a:latin typeface="+mj-lt"/>
              </a:rPr>
              <a:t>A</a:t>
            </a:r>
            <a:r>
              <a:rPr lang="en-US" sz="2000" b="1" dirty="0" smtClean="0">
                <a:latin typeface="+mj-lt"/>
              </a:rPr>
              <a:t>ssess</a:t>
            </a:r>
            <a:r>
              <a:rPr lang="en-US" sz="1600" b="1" dirty="0" smtClean="0">
                <a:latin typeface="+mj-lt"/>
              </a:rPr>
              <a:t> the patient</a:t>
            </a:r>
            <a:endParaRPr lang="en-US" sz="1600" dirty="0">
              <a:latin typeface="+mj-lt"/>
            </a:endParaRPr>
          </a:p>
          <a:p>
            <a:pPr lvl="0"/>
            <a:r>
              <a:rPr lang="en-US" sz="1600" dirty="0" smtClean="0">
                <a:latin typeface="+mj-lt"/>
              </a:rPr>
              <a:t>A clinical problem or question arises from the care of the patient. </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sk </a:t>
            </a:r>
            <a:r>
              <a:rPr lang="en-US" sz="1600" b="1" dirty="0" smtClean="0">
                <a:latin typeface="+mj-lt"/>
              </a:rPr>
              <a:t>the question</a:t>
            </a:r>
            <a:endParaRPr lang="en-US" sz="1600" dirty="0">
              <a:latin typeface="+mj-lt"/>
            </a:endParaRPr>
          </a:p>
          <a:p>
            <a:pPr lvl="0"/>
            <a:r>
              <a:rPr lang="en-US" sz="1600" dirty="0" smtClean="0">
                <a:latin typeface="+mj-lt"/>
              </a:rPr>
              <a:t>Construct a well built clinical question derived from the case.</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cquire</a:t>
            </a:r>
            <a:r>
              <a:rPr lang="en-US" sz="1600" b="1" dirty="0" smtClean="0">
                <a:latin typeface="+mj-lt"/>
              </a:rPr>
              <a:t> the evidence</a:t>
            </a:r>
            <a:endParaRPr lang="en-US" sz="1600" dirty="0">
              <a:latin typeface="+mj-lt"/>
            </a:endParaRPr>
          </a:p>
          <a:p>
            <a:pPr lvl="0"/>
            <a:r>
              <a:rPr lang="en-US" sz="1600" dirty="0" smtClean="0">
                <a:latin typeface="+mj-lt"/>
              </a:rPr>
              <a:t>Select appropriate resources and conduct a search </a:t>
            </a:r>
            <a:r>
              <a:rPr lang="en-US" sz="1600" dirty="0">
                <a:latin typeface="+mj-lt"/>
              </a:rPr>
              <a:t>to </a:t>
            </a:r>
            <a:r>
              <a:rPr lang="en-US" sz="1600" dirty="0" smtClean="0">
                <a:latin typeface="+mj-lt"/>
              </a:rPr>
              <a:t>gather</a:t>
            </a:r>
            <a:r>
              <a:rPr lang="en-US" sz="1600" dirty="0">
                <a:latin typeface="+mj-lt"/>
              </a:rPr>
              <a:t> the best evidence to answer the question. </a:t>
            </a:r>
          </a:p>
          <a:p>
            <a:endParaRPr lang="en-US" sz="1600" b="1" dirty="0" smtClean="0">
              <a:latin typeface="+mj-lt"/>
            </a:endParaRPr>
          </a:p>
          <a:p>
            <a:r>
              <a:rPr lang="en-US" sz="2400" b="1" dirty="0" smtClean="0">
                <a:latin typeface="+mj-lt"/>
              </a:rPr>
              <a:t>A</a:t>
            </a:r>
            <a:r>
              <a:rPr lang="en-US" sz="2000" b="1" dirty="0" smtClean="0">
                <a:latin typeface="+mj-lt"/>
              </a:rPr>
              <a:t>ppraise</a:t>
            </a:r>
            <a:r>
              <a:rPr lang="en-US" sz="1600" b="1" dirty="0" smtClean="0">
                <a:latin typeface="+mj-lt"/>
              </a:rPr>
              <a:t> the evidence</a:t>
            </a:r>
            <a:endParaRPr lang="en-US" sz="1600" dirty="0">
              <a:latin typeface="+mj-lt"/>
            </a:endParaRPr>
          </a:p>
          <a:p>
            <a:r>
              <a:rPr lang="en-US" sz="1600" dirty="0" smtClean="0">
                <a:latin typeface="+mj-lt"/>
              </a:rPr>
              <a:t>Critically </a:t>
            </a:r>
            <a:r>
              <a:rPr lang="en-US" sz="1600" dirty="0">
                <a:latin typeface="+mj-lt"/>
              </a:rPr>
              <a:t>evaluate the evidence for </a:t>
            </a:r>
            <a:r>
              <a:rPr lang="en-US" sz="1600" dirty="0" smtClean="0">
                <a:latin typeface="+mj-lt"/>
              </a:rPr>
              <a:t>validity (closeness to the truth</a:t>
            </a:r>
            <a:r>
              <a:rPr lang="en-US" sz="1600" dirty="0">
                <a:latin typeface="+mj-lt"/>
              </a:rPr>
              <a:t>), applicability </a:t>
            </a:r>
            <a:r>
              <a:rPr lang="en-US" sz="1600" dirty="0" smtClean="0">
                <a:latin typeface="+mj-lt"/>
              </a:rPr>
              <a:t>(usefulness in clinical practice), and impact.</a:t>
            </a:r>
          </a:p>
          <a:p>
            <a:endParaRPr lang="en-US" sz="1600" b="1" dirty="0" smtClean="0">
              <a:latin typeface="+mj-lt"/>
            </a:endParaRPr>
          </a:p>
          <a:p>
            <a:r>
              <a:rPr lang="en-US" sz="2400" b="1" dirty="0" smtClean="0">
                <a:latin typeface="+mj-lt"/>
              </a:rPr>
              <a:t>A</a:t>
            </a:r>
            <a:r>
              <a:rPr lang="en-US" sz="2000" b="1" dirty="0" smtClean="0">
                <a:latin typeface="+mj-lt"/>
              </a:rPr>
              <a:t>pply</a:t>
            </a:r>
            <a:r>
              <a:rPr lang="en-US" sz="1600" b="1" dirty="0" smtClean="0">
                <a:latin typeface="+mj-lt"/>
              </a:rPr>
              <a:t> to clinical practice</a:t>
            </a:r>
            <a:endParaRPr lang="en-US" sz="1600" dirty="0">
              <a:latin typeface="+mj-lt"/>
            </a:endParaRPr>
          </a:p>
          <a:p>
            <a:pPr lvl="0"/>
            <a:r>
              <a:rPr lang="en-US" sz="1600" dirty="0">
                <a:latin typeface="+mj-lt"/>
              </a:rPr>
              <a:t>Integrate your critical appraisal </a:t>
            </a:r>
            <a:r>
              <a:rPr lang="en-US" sz="1600" i="1" dirty="0">
                <a:latin typeface="+mj-lt"/>
              </a:rPr>
              <a:t>with</a:t>
            </a:r>
            <a:r>
              <a:rPr lang="en-US" sz="1600" dirty="0">
                <a:latin typeface="+mj-lt"/>
              </a:rPr>
              <a:t> your clinical expertise </a:t>
            </a:r>
            <a:r>
              <a:rPr lang="en-US" sz="1600" i="1" dirty="0">
                <a:latin typeface="+mj-lt"/>
              </a:rPr>
              <a:t>and</a:t>
            </a:r>
            <a:r>
              <a:rPr lang="en-US" sz="1600" dirty="0">
                <a:latin typeface="+mj-lt"/>
              </a:rPr>
              <a:t> the patient's unique biology, values, and </a:t>
            </a:r>
            <a:r>
              <a:rPr lang="en-US" sz="1600" dirty="0" smtClean="0">
                <a:latin typeface="+mj-lt"/>
              </a:rPr>
              <a:t>circumstances.</a:t>
            </a:r>
            <a:endParaRPr lang="en-US" sz="1600" dirty="0">
              <a:latin typeface="+mj-lt"/>
            </a:endParaRPr>
          </a:p>
          <a:p>
            <a:endParaRPr lang="en-US" sz="1600" b="1" dirty="0" smtClean="0">
              <a:latin typeface="+mj-lt"/>
            </a:endParaRPr>
          </a:p>
          <a:p>
            <a:r>
              <a:rPr lang="en-US" sz="2000" b="1" dirty="0" smtClean="0">
                <a:latin typeface="+mj-lt"/>
              </a:rPr>
              <a:t>Evaluate</a:t>
            </a:r>
            <a:r>
              <a:rPr lang="en-US" sz="2000" b="1" dirty="0">
                <a:latin typeface="+mj-lt"/>
              </a:rPr>
              <a:t> </a:t>
            </a:r>
            <a:endParaRPr lang="en-US" sz="2000" dirty="0">
              <a:latin typeface="+mj-lt"/>
            </a:endParaRPr>
          </a:p>
          <a:p>
            <a:pPr lvl="0"/>
            <a:r>
              <a:rPr lang="en-US" sz="1600" dirty="0">
                <a:latin typeface="+mj-lt"/>
              </a:rPr>
              <a:t>Evaluate the efficiency and effectiveness of your performance, and seek ways to </a:t>
            </a:r>
            <a:r>
              <a:rPr lang="en-US" sz="1600" dirty="0" smtClean="0">
                <a:latin typeface="+mj-lt"/>
              </a:rPr>
              <a:t>improve.</a:t>
            </a:r>
            <a:endParaRPr lang="en-US" sz="1600" dirty="0">
              <a:latin typeface="+mj-lt"/>
            </a:endParaRPr>
          </a:p>
          <a:p>
            <a:endParaRPr lang="en-US" dirty="0"/>
          </a:p>
        </p:txBody>
      </p:sp>
      <p:sp>
        <p:nvSpPr>
          <p:cNvPr id="8"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Tree>
    <p:extLst>
      <p:ext uri="{BB962C8B-B14F-4D97-AF65-F5344CB8AC3E}">
        <p14:creationId xmlns:p14="http://schemas.microsoft.com/office/powerpoint/2010/main" val="2367673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anim calcmode="lin" valueType="num">
                                      <p:cBhvr additive="base">
                                        <p:cTn id="7"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5" end="15"/>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anim calcmode="lin" valueType="num">
                                      <p:cBhvr additive="base">
                                        <p:cTn id="11"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825" y="404404"/>
            <a:ext cx="9375112" cy="5909310"/>
          </a:xfrm>
          <a:prstGeom prst="rect">
            <a:avLst/>
          </a:prstGeom>
          <a:noFill/>
        </p:spPr>
        <p:txBody>
          <a:bodyPr wrap="square" rtlCol="0">
            <a:spAutoFit/>
          </a:bodyPr>
          <a:lstStyle/>
          <a:p>
            <a:r>
              <a:rPr lang="en-US" sz="2400" b="1" dirty="0" smtClean="0">
                <a:latin typeface="+mj-lt"/>
              </a:rPr>
              <a:t>A</a:t>
            </a:r>
            <a:r>
              <a:rPr lang="en-US" sz="2000" b="1" dirty="0" smtClean="0">
                <a:latin typeface="+mj-lt"/>
              </a:rPr>
              <a:t>ssess</a:t>
            </a:r>
            <a:r>
              <a:rPr lang="en-US" sz="1600" b="1" dirty="0" smtClean="0">
                <a:latin typeface="+mj-lt"/>
              </a:rPr>
              <a:t> the patient</a:t>
            </a:r>
            <a:endParaRPr lang="en-US" sz="1600" dirty="0">
              <a:latin typeface="+mj-lt"/>
            </a:endParaRPr>
          </a:p>
          <a:p>
            <a:pPr lvl="0"/>
            <a:r>
              <a:rPr lang="en-US" sz="1600" dirty="0" smtClean="0">
                <a:latin typeface="+mj-lt"/>
              </a:rPr>
              <a:t>A clinical problem or question arises from the care of the patient. </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sk </a:t>
            </a:r>
            <a:r>
              <a:rPr lang="en-US" sz="1600" b="1" dirty="0" smtClean="0">
                <a:latin typeface="+mj-lt"/>
              </a:rPr>
              <a:t>the question</a:t>
            </a:r>
            <a:endParaRPr lang="en-US" sz="1600" dirty="0">
              <a:latin typeface="+mj-lt"/>
            </a:endParaRPr>
          </a:p>
          <a:p>
            <a:pPr lvl="0"/>
            <a:r>
              <a:rPr lang="en-US" sz="1600" dirty="0" smtClean="0">
                <a:latin typeface="+mj-lt"/>
              </a:rPr>
              <a:t>Construct a well built clinical question derived from the case.</a:t>
            </a:r>
            <a:endParaRPr lang="en-US" sz="1600" dirty="0">
              <a:latin typeface="+mj-lt"/>
            </a:endParaRPr>
          </a:p>
          <a:p>
            <a:endParaRPr lang="en-US" sz="1600" b="1" dirty="0" smtClean="0">
              <a:latin typeface="+mj-lt"/>
            </a:endParaRPr>
          </a:p>
          <a:p>
            <a:r>
              <a:rPr lang="en-US" sz="2400" b="1" dirty="0" smtClean="0">
                <a:solidFill>
                  <a:srgbClr val="FF0000"/>
                </a:solidFill>
                <a:latin typeface="+mj-lt"/>
              </a:rPr>
              <a:t>A</a:t>
            </a:r>
            <a:r>
              <a:rPr lang="en-US" sz="2000" b="1" dirty="0" smtClean="0">
                <a:solidFill>
                  <a:srgbClr val="FF0000"/>
                </a:solidFill>
                <a:latin typeface="+mj-lt"/>
              </a:rPr>
              <a:t>cquire</a:t>
            </a:r>
            <a:r>
              <a:rPr lang="en-US" sz="1600" b="1" dirty="0" smtClean="0">
                <a:solidFill>
                  <a:srgbClr val="FF0000"/>
                </a:solidFill>
                <a:latin typeface="+mj-lt"/>
              </a:rPr>
              <a:t> the evidence</a:t>
            </a:r>
            <a:endParaRPr lang="en-US" sz="1600" dirty="0">
              <a:solidFill>
                <a:srgbClr val="FF0000"/>
              </a:solidFill>
              <a:latin typeface="+mj-lt"/>
            </a:endParaRPr>
          </a:p>
          <a:p>
            <a:pPr lvl="0"/>
            <a:r>
              <a:rPr lang="en-US" sz="1600" dirty="0" smtClean="0">
                <a:solidFill>
                  <a:srgbClr val="FF0000"/>
                </a:solidFill>
                <a:latin typeface="+mj-lt"/>
              </a:rPr>
              <a:t>Select appropriate resources and conduct a search </a:t>
            </a:r>
            <a:r>
              <a:rPr lang="en-US" sz="1600" dirty="0">
                <a:solidFill>
                  <a:srgbClr val="FF0000"/>
                </a:solidFill>
                <a:latin typeface="+mj-lt"/>
              </a:rPr>
              <a:t>to </a:t>
            </a:r>
            <a:r>
              <a:rPr lang="en-US" sz="1600" dirty="0" smtClean="0">
                <a:solidFill>
                  <a:srgbClr val="FF0000"/>
                </a:solidFill>
                <a:latin typeface="+mj-lt"/>
              </a:rPr>
              <a:t>gather</a:t>
            </a:r>
            <a:r>
              <a:rPr lang="en-US" sz="1600" dirty="0">
                <a:solidFill>
                  <a:srgbClr val="FF0000"/>
                </a:solidFill>
                <a:latin typeface="+mj-lt"/>
              </a:rPr>
              <a:t> the best evidence to answer the question. </a:t>
            </a:r>
          </a:p>
          <a:p>
            <a:endParaRPr lang="en-US" sz="1600" b="1" dirty="0" smtClean="0">
              <a:latin typeface="+mj-lt"/>
            </a:endParaRPr>
          </a:p>
          <a:p>
            <a:r>
              <a:rPr lang="en-US" sz="2400" b="1" dirty="0" smtClean="0">
                <a:latin typeface="+mj-lt"/>
              </a:rPr>
              <a:t>A</a:t>
            </a:r>
            <a:r>
              <a:rPr lang="en-US" sz="2000" b="1" dirty="0" smtClean="0">
                <a:latin typeface="+mj-lt"/>
              </a:rPr>
              <a:t>ppraise</a:t>
            </a:r>
            <a:r>
              <a:rPr lang="en-US" sz="1600" b="1" dirty="0" smtClean="0">
                <a:latin typeface="+mj-lt"/>
              </a:rPr>
              <a:t> the evidence</a:t>
            </a:r>
            <a:endParaRPr lang="en-US" sz="1600" dirty="0">
              <a:latin typeface="+mj-lt"/>
            </a:endParaRPr>
          </a:p>
          <a:p>
            <a:r>
              <a:rPr lang="en-US" sz="1600" dirty="0" smtClean="0">
                <a:latin typeface="+mj-lt"/>
              </a:rPr>
              <a:t>Critically </a:t>
            </a:r>
            <a:r>
              <a:rPr lang="en-US" sz="1600" dirty="0">
                <a:latin typeface="+mj-lt"/>
              </a:rPr>
              <a:t>evaluate the evidence for </a:t>
            </a:r>
            <a:r>
              <a:rPr lang="en-US" sz="1600" dirty="0" smtClean="0">
                <a:latin typeface="+mj-lt"/>
              </a:rPr>
              <a:t>validity (closeness to the truth</a:t>
            </a:r>
            <a:r>
              <a:rPr lang="en-US" sz="1600" dirty="0">
                <a:latin typeface="+mj-lt"/>
              </a:rPr>
              <a:t>), applicability </a:t>
            </a:r>
            <a:r>
              <a:rPr lang="en-US" sz="1600" dirty="0" smtClean="0">
                <a:latin typeface="+mj-lt"/>
              </a:rPr>
              <a:t>(usefulness in clinical practice), and impact.</a:t>
            </a:r>
          </a:p>
          <a:p>
            <a:endParaRPr lang="en-US" sz="1600" b="1" dirty="0" smtClean="0">
              <a:latin typeface="+mj-lt"/>
            </a:endParaRPr>
          </a:p>
          <a:p>
            <a:r>
              <a:rPr lang="en-US" sz="2400" b="1" dirty="0" smtClean="0">
                <a:latin typeface="+mj-lt"/>
              </a:rPr>
              <a:t>A</a:t>
            </a:r>
            <a:r>
              <a:rPr lang="en-US" sz="2000" b="1" dirty="0" smtClean="0">
                <a:latin typeface="+mj-lt"/>
              </a:rPr>
              <a:t>pply</a:t>
            </a:r>
            <a:r>
              <a:rPr lang="en-US" sz="1600" b="1" dirty="0" smtClean="0">
                <a:latin typeface="+mj-lt"/>
              </a:rPr>
              <a:t> to clinical practice</a:t>
            </a:r>
            <a:endParaRPr lang="en-US" sz="1600" dirty="0">
              <a:latin typeface="+mj-lt"/>
            </a:endParaRPr>
          </a:p>
          <a:p>
            <a:pPr lvl="0"/>
            <a:r>
              <a:rPr lang="en-US" sz="1600" dirty="0">
                <a:latin typeface="+mj-lt"/>
              </a:rPr>
              <a:t>Integrate your critical appraisal </a:t>
            </a:r>
            <a:r>
              <a:rPr lang="en-US" sz="1600" i="1" dirty="0">
                <a:latin typeface="+mj-lt"/>
              </a:rPr>
              <a:t>with</a:t>
            </a:r>
            <a:r>
              <a:rPr lang="en-US" sz="1600" dirty="0">
                <a:latin typeface="+mj-lt"/>
              </a:rPr>
              <a:t> your clinical expertise </a:t>
            </a:r>
            <a:r>
              <a:rPr lang="en-US" sz="1600" i="1" dirty="0">
                <a:latin typeface="+mj-lt"/>
              </a:rPr>
              <a:t>and</a:t>
            </a:r>
            <a:r>
              <a:rPr lang="en-US" sz="1600" dirty="0">
                <a:latin typeface="+mj-lt"/>
              </a:rPr>
              <a:t> the patient's unique biology, values, and </a:t>
            </a:r>
            <a:r>
              <a:rPr lang="en-US" sz="1600" dirty="0" smtClean="0">
                <a:latin typeface="+mj-lt"/>
              </a:rPr>
              <a:t>circumstances.</a:t>
            </a:r>
            <a:endParaRPr lang="en-US" sz="1600" dirty="0">
              <a:latin typeface="+mj-lt"/>
            </a:endParaRPr>
          </a:p>
          <a:p>
            <a:endParaRPr lang="en-US" sz="1600" b="1" dirty="0" smtClean="0">
              <a:latin typeface="+mj-lt"/>
            </a:endParaRPr>
          </a:p>
          <a:p>
            <a:r>
              <a:rPr lang="en-US" sz="2000" b="1" dirty="0" smtClean="0">
                <a:latin typeface="+mj-lt"/>
              </a:rPr>
              <a:t>Evaluate</a:t>
            </a:r>
            <a:r>
              <a:rPr lang="en-US" sz="2000" b="1" dirty="0">
                <a:latin typeface="+mj-lt"/>
              </a:rPr>
              <a:t> </a:t>
            </a:r>
            <a:endParaRPr lang="en-US" sz="2000" dirty="0">
              <a:latin typeface="+mj-lt"/>
            </a:endParaRPr>
          </a:p>
          <a:p>
            <a:pPr lvl="0"/>
            <a:r>
              <a:rPr lang="en-US" sz="1600" dirty="0">
                <a:latin typeface="+mj-lt"/>
              </a:rPr>
              <a:t>Evaluate the efficiency and effectiveness of your performance, and seek ways to </a:t>
            </a:r>
            <a:r>
              <a:rPr lang="en-US" sz="1600" dirty="0" smtClean="0">
                <a:latin typeface="+mj-lt"/>
              </a:rPr>
              <a:t>improve.</a:t>
            </a:r>
            <a:endParaRPr lang="en-US" sz="1600" dirty="0">
              <a:latin typeface="+mj-lt"/>
            </a:endParaRPr>
          </a:p>
          <a:p>
            <a:endParaRPr lang="en-US" dirty="0"/>
          </a:p>
        </p:txBody>
      </p:sp>
      <p:sp>
        <p:nvSpPr>
          <p:cNvPr id="8"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Tree>
    <p:extLst>
      <p:ext uri="{BB962C8B-B14F-4D97-AF65-F5344CB8AC3E}">
        <p14:creationId xmlns:p14="http://schemas.microsoft.com/office/powerpoint/2010/main" val="540657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xEl>
                                              <p:pRg st="6" end="6"/>
                                            </p:txEl>
                                          </p:spTgt>
                                        </p:tgtEl>
                                        <p:attrNameLst>
                                          <p:attrName>r</p:attrName>
                                        </p:attrNameLst>
                                      </p:cBhvr>
                                    </p:animRot>
                                    <p:animRot by="-240000">
                                      <p:cBhvr>
                                        <p:cTn id="7" dur="200" fill="hold">
                                          <p:stCondLst>
                                            <p:cond delay="200"/>
                                          </p:stCondLst>
                                        </p:cTn>
                                        <p:tgtEl>
                                          <p:spTgt spid="3">
                                            <p:txEl>
                                              <p:pRg st="6" end="6"/>
                                            </p:txEl>
                                          </p:spTgt>
                                        </p:tgtEl>
                                        <p:attrNameLst>
                                          <p:attrName>r</p:attrName>
                                        </p:attrNameLst>
                                      </p:cBhvr>
                                    </p:animRot>
                                    <p:animRot by="240000">
                                      <p:cBhvr>
                                        <p:cTn id="8" dur="200" fill="hold">
                                          <p:stCondLst>
                                            <p:cond delay="400"/>
                                          </p:stCondLst>
                                        </p:cTn>
                                        <p:tgtEl>
                                          <p:spTgt spid="3">
                                            <p:txEl>
                                              <p:pRg st="6" end="6"/>
                                            </p:txEl>
                                          </p:spTgt>
                                        </p:tgtEl>
                                        <p:attrNameLst>
                                          <p:attrName>r</p:attrName>
                                        </p:attrNameLst>
                                      </p:cBhvr>
                                    </p:animRot>
                                    <p:animRot by="-240000">
                                      <p:cBhvr>
                                        <p:cTn id="9" dur="200" fill="hold">
                                          <p:stCondLst>
                                            <p:cond delay="600"/>
                                          </p:stCondLst>
                                        </p:cTn>
                                        <p:tgtEl>
                                          <p:spTgt spid="3">
                                            <p:txEl>
                                              <p:pRg st="6" end="6"/>
                                            </p:txEl>
                                          </p:spTgt>
                                        </p:tgtEl>
                                        <p:attrNameLst>
                                          <p:attrName>r</p:attrName>
                                        </p:attrNameLst>
                                      </p:cBhvr>
                                    </p:animRot>
                                    <p:animRot by="120000">
                                      <p:cBhvr>
                                        <p:cTn id="10" dur="200" fill="hold">
                                          <p:stCondLst>
                                            <p:cond delay="800"/>
                                          </p:stCondLst>
                                        </p:cTn>
                                        <p:tgtEl>
                                          <p:spTgt spid="3">
                                            <p:txEl>
                                              <p:pRg st="6" end="6"/>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7" end="7"/>
                                            </p:txEl>
                                          </p:spTgt>
                                        </p:tgtEl>
                                        <p:attrNameLst>
                                          <p:attrName>r</p:attrName>
                                        </p:attrNameLst>
                                      </p:cBhvr>
                                    </p:animRot>
                                    <p:animRot by="-240000">
                                      <p:cBhvr>
                                        <p:cTn id="13" dur="200" fill="hold">
                                          <p:stCondLst>
                                            <p:cond delay="200"/>
                                          </p:stCondLst>
                                        </p:cTn>
                                        <p:tgtEl>
                                          <p:spTgt spid="3">
                                            <p:txEl>
                                              <p:pRg st="7" end="7"/>
                                            </p:txEl>
                                          </p:spTgt>
                                        </p:tgtEl>
                                        <p:attrNameLst>
                                          <p:attrName>r</p:attrName>
                                        </p:attrNameLst>
                                      </p:cBhvr>
                                    </p:animRot>
                                    <p:animRot by="240000">
                                      <p:cBhvr>
                                        <p:cTn id="14" dur="200" fill="hold">
                                          <p:stCondLst>
                                            <p:cond delay="400"/>
                                          </p:stCondLst>
                                        </p:cTn>
                                        <p:tgtEl>
                                          <p:spTgt spid="3">
                                            <p:txEl>
                                              <p:pRg st="7" end="7"/>
                                            </p:txEl>
                                          </p:spTgt>
                                        </p:tgtEl>
                                        <p:attrNameLst>
                                          <p:attrName>r</p:attrName>
                                        </p:attrNameLst>
                                      </p:cBhvr>
                                    </p:animRot>
                                    <p:animRot by="-240000">
                                      <p:cBhvr>
                                        <p:cTn id="15" dur="200" fill="hold">
                                          <p:stCondLst>
                                            <p:cond delay="600"/>
                                          </p:stCondLst>
                                        </p:cTn>
                                        <p:tgtEl>
                                          <p:spTgt spid="3">
                                            <p:txEl>
                                              <p:pRg st="7" end="7"/>
                                            </p:txEl>
                                          </p:spTgt>
                                        </p:tgtEl>
                                        <p:attrNameLst>
                                          <p:attrName>r</p:attrName>
                                        </p:attrNameLst>
                                      </p:cBhvr>
                                    </p:animRot>
                                    <p:animRot by="120000">
                                      <p:cBhvr>
                                        <p:cTn id="16" dur="200" fill="hold">
                                          <p:stCondLst>
                                            <p:cond delay="80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825" y="404404"/>
            <a:ext cx="9375112" cy="5909310"/>
          </a:xfrm>
          <a:prstGeom prst="rect">
            <a:avLst/>
          </a:prstGeom>
          <a:noFill/>
        </p:spPr>
        <p:txBody>
          <a:bodyPr wrap="square" rtlCol="0">
            <a:spAutoFit/>
          </a:bodyPr>
          <a:lstStyle/>
          <a:p>
            <a:r>
              <a:rPr lang="en-US" sz="2400" b="1" dirty="0" smtClean="0">
                <a:latin typeface="+mj-lt"/>
              </a:rPr>
              <a:t>A</a:t>
            </a:r>
            <a:r>
              <a:rPr lang="en-US" sz="2000" b="1" dirty="0" smtClean="0">
                <a:latin typeface="+mj-lt"/>
              </a:rPr>
              <a:t>ssess</a:t>
            </a:r>
            <a:r>
              <a:rPr lang="en-US" sz="1600" b="1" dirty="0" smtClean="0">
                <a:latin typeface="+mj-lt"/>
              </a:rPr>
              <a:t> the patient</a:t>
            </a:r>
            <a:endParaRPr lang="en-US" sz="1600" dirty="0">
              <a:latin typeface="+mj-lt"/>
            </a:endParaRPr>
          </a:p>
          <a:p>
            <a:pPr lvl="0"/>
            <a:r>
              <a:rPr lang="en-US" sz="1600" dirty="0" smtClean="0">
                <a:latin typeface="+mj-lt"/>
              </a:rPr>
              <a:t>A clinical problem or question arises from the care of the patient. </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sk </a:t>
            </a:r>
            <a:r>
              <a:rPr lang="en-US" sz="1600" b="1" dirty="0" smtClean="0">
                <a:latin typeface="+mj-lt"/>
              </a:rPr>
              <a:t>the question</a:t>
            </a:r>
            <a:endParaRPr lang="en-US" sz="1600" dirty="0">
              <a:latin typeface="+mj-lt"/>
            </a:endParaRPr>
          </a:p>
          <a:p>
            <a:pPr lvl="0"/>
            <a:r>
              <a:rPr lang="en-US" sz="1600" dirty="0" smtClean="0">
                <a:latin typeface="+mj-lt"/>
              </a:rPr>
              <a:t>Construct a well built clinical question derived from the case.</a:t>
            </a:r>
            <a:endParaRPr lang="en-US" sz="1600" dirty="0">
              <a:latin typeface="+mj-lt"/>
            </a:endParaRPr>
          </a:p>
          <a:p>
            <a:endParaRPr lang="en-US" sz="1600" b="1" dirty="0" smtClean="0">
              <a:latin typeface="+mj-lt"/>
            </a:endParaRPr>
          </a:p>
          <a:p>
            <a:r>
              <a:rPr lang="en-US" sz="2400" b="1" dirty="0" smtClean="0">
                <a:solidFill>
                  <a:srgbClr val="FF0000"/>
                </a:solidFill>
                <a:latin typeface="+mj-lt"/>
              </a:rPr>
              <a:t>A</a:t>
            </a:r>
            <a:r>
              <a:rPr lang="en-US" sz="2000" b="1" dirty="0" smtClean="0">
                <a:solidFill>
                  <a:srgbClr val="FF0000"/>
                </a:solidFill>
                <a:latin typeface="+mj-lt"/>
              </a:rPr>
              <a:t>cquire</a:t>
            </a:r>
            <a:r>
              <a:rPr lang="en-US" sz="1600" b="1" dirty="0" smtClean="0">
                <a:solidFill>
                  <a:srgbClr val="FF0000"/>
                </a:solidFill>
                <a:latin typeface="+mj-lt"/>
              </a:rPr>
              <a:t> the evidence</a:t>
            </a:r>
            <a:endParaRPr lang="en-US" sz="1600" dirty="0">
              <a:solidFill>
                <a:srgbClr val="FF0000"/>
              </a:solidFill>
              <a:latin typeface="+mj-lt"/>
            </a:endParaRPr>
          </a:p>
          <a:p>
            <a:pPr lvl="0"/>
            <a:r>
              <a:rPr lang="en-US" sz="1600" dirty="0" smtClean="0">
                <a:solidFill>
                  <a:srgbClr val="FF0000"/>
                </a:solidFill>
                <a:latin typeface="+mj-lt"/>
              </a:rPr>
              <a:t>Select appropriate resources and conduct a search </a:t>
            </a:r>
            <a:r>
              <a:rPr lang="en-US" sz="1600" dirty="0">
                <a:solidFill>
                  <a:srgbClr val="FF0000"/>
                </a:solidFill>
                <a:latin typeface="+mj-lt"/>
              </a:rPr>
              <a:t>to </a:t>
            </a:r>
            <a:r>
              <a:rPr lang="en-US" sz="1600" dirty="0" smtClean="0">
                <a:solidFill>
                  <a:srgbClr val="FF0000"/>
                </a:solidFill>
                <a:latin typeface="+mj-lt"/>
              </a:rPr>
              <a:t>gather</a:t>
            </a:r>
            <a:r>
              <a:rPr lang="en-US" sz="1600" dirty="0">
                <a:solidFill>
                  <a:srgbClr val="FF0000"/>
                </a:solidFill>
                <a:latin typeface="+mj-lt"/>
              </a:rPr>
              <a:t> the best evidence to answer the question. </a:t>
            </a:r>
          </a:p>
          <a:p>
            <a:endParaRPr lang="en-US" sz="1600" b="1" dirty="0" smtClean="0">
              <a:latin typeface="+mj-lt"/>
            </a:endParaRPr>
          </a:p>
          <a:p>
            <a:r>
              <a:rPr lang="en-US" sz="2400" b="1" dirty="0" smtClean="0">
                <a:latin typeface="+mj-lt"/>
              </a:rPr>
              <a:t>A</a:t>
            </a:r>
            <a:r>
              <a:rPr lang="en-US" sz="2000" b="1" dirty="0" smtClean="0">
                <a:latin typeface="+mj-lt"/>
              </a:rPr>
              <a:t>ppraise</a:t>
            </a:r>
            <a:r>
              <a:rPr lang="en-US" sz="1600" b="1" dirty="0" smtClean="0">
                <a:latin typeface="+mj-lt"/>
              </a:rPr>
              <a:t> the evidence</a:t>
            </a:r>
            <a:endParaRPr lang="en-US" sz="1600" dirty="0">
              <a:latin typeface="+mj-lt"/>
            </a:endParaRPr>
          </a:p>
          <a:p>
            <a:r>
              <a:rPr lang="en-US" sz="1600" dirty="0" smtClean="0">
                <a:latin typeface="+mj-lt"/>
              </a:rPr>
              <a:t>Critically </a:t>
            </a:r>
            <a:r>
              <a:rPr lang="en-US" sz="1600" dirty="0">
                <a:latin typeface="+mj-lt"/>
              </a:rPr>
              <a:t>evaluate the evidence for </a:t>
            </a:r>
            <a:r>
              <a:rPr lang="en-US" sz="1600" dirty="0" smtClean="0">
                <a:latin typeface="+mj-lt"/>
              </a:rPr>
              <a:t>validity (closeness to the truth</a:t>
            </a:r>
            <a:r>
              <a:rPr lang="en-US" sz="1600" dirty="0">
                <a:latin typeface="+mj-lt"/>
              </a:rPr>
              <a:t>), applicability </a:t>
            </a:r>
            <a:r>
              <a:rPr lang="en-US" sz="1600" dirty="0" smtClean="0">
                <a:latin typeface="+mj-lt"/>
              </a:rPr>
              <a:t>(usefulness in clinical practice), and impact.</a:t>
            </a:r>
          </a:p>
          <a:p>
            <a:endParaRPr lang="en-US" sz="1600" b="1" dirty="0" smtClean="0">
              <a:latin typeface="+mj-lt"/>
            </a:endParaRPr>
          </a:p>
          <a:p>
            <a:r>
              <a:rPr lang="en-US" sz="2400" b="1" dirty="0" smtClean="0">
                <a:latin typeface="+mj-lt"/>
              </a:rPr>
              <a:t>A</a:t>
            </a:r>
            <a:r>
              <a:rPr lang="en-US" sz="2000" b="1" dirty="0" smtClean="0">
                <a:latin typeface="+mj-lt"/>
              </a:rPr>
              <a:t>pply</a:t>
            </a:r>
            <a:r>
              <a:rPr lang="en-US" sz="1600" b="1" dirty="0" smtClean="0">
                <a:latin typeface="+mj-lt"/>
              </a:rPr>
              <a:t> to clinical practice</a:t>
            </a:r>
            <a:endParaRPr lang="en-US" sz="1600" dirty="0">
              <a:latin typeface="+mj-lt"/>
            </a:endParaRPr>
          </a:p>
          <a:p>
            <a:pPr lvl="0"/>
            <a:r>
              <a:rPr lang="en-US" sz="1600" dirty="0">
                <a:latin typeface="+mj-lt"/>
              </a:rPr>
              <a:t>Integrate your critical appraisal </a:t>
            </a:r>
            <a:r>
              <a:rPr lang="en-US" sz="1600" i="1" dirty="0">
                <a:latin typeface="+mj-lt"/>
              </a:rPr>
              <a:t>with</a:t>
            </a:r>
            <a:r>
              <a:rPr lang="en-US" sz="1600" dirty="0">
                <a:latin typeface="+mj-lt"/>
              </a:rPr>
              <a:t> your clinical expertise </a:t>
            </a:r>
            <a:r>
              <a:rPr lang="en-US" sz="1600" i="1" dirty="0">
                <a:latin typeface="+mj-lt"/>
              </a:rPr>
              <a:t>and</a:t>
            </a:r>
            <a:r>
              <a:rPr lang="en-US" sz="1600" dirty="0">
                <a:latin typeface="+mj-lt"/>
              </a:rPr>
              <a:t> the patient's unique biology, values, and </a:t>
            </a:r>
            <a:r>
              <a:rPr lang="en-US" sz="1600" dirty="0" smtClean="0">
                <a:latin typeface="+mj-lt"/>
              </a:rPr>
              <a:t>circumstances.</a:t>
            </a:r>
            <a:endParaRPr lang="en-US" sz="1600" dirty="0">
              <a:latin typeface="+mj-lt"/>
            </a:endParaRPr>
          </a:p>
          <a:p>
            <a:endParaRPr lang="en-US" sz="1600" b="1" dirty="0" smtClean="0">
              <a:latin typeface="+mj-lt"/>
            </a:endParaRPr>
          </a:p>
          <a:p>
            <a:r>
              <a:rPr lang="en-US" sz="2000" b="1" dirty="0" smtClean="0">
                <a:latin typeface="+mj-lt"/>
              </a:rPr>
              <a:t>Evaluate</a:t>
            </a:r>
            <a:r>
              <a:rPr lang="en-US" sz="2000" b="1" dirty="0">
                <a:latin typeface="+mj-lt"/>
              </a:rPr>
              <a:t> </a:t>
            </a:r>
            <a:endParaRPr lang="en-US" sz="2000" dirty="0">
              <a:latin typeface="+mj-lt"/>
            </a:endParaRPr>
          </a:p>
          <a:p>
            <a:pPr lvl="0"/>
            <a:r>
              <a:rPr lang="en-US" sz="1600" dirty="0">
                <a:latin typeface="+mj-lt"/>
              </a:rPr>
              <a:t>Evaluate the efficiency and effectiveness of your performance, and seek ways to </a:t>
            </a:r>
            <a:r>
              <a:rPr lang="en-US" sz="1600" dirty="0" smtClean="0">
                <a:latin typeface="+mj-lt"/>
              </a:rPr>
              <a:t>improve.</a:t>
            </a:r>
            <a:endParaRPr lang="en-US" sz="1600" dirty="0">
              <a:latin typeface="+mj-lt"/>
            </a:endParaRPr>
          </a:p>
          <a:p>
            <a:endParaRPr lang="en-US" dirty="0"/>
          </a:p>
        </p:txBody>
      </p:sp>
      <p:sp>
        <p:nvSpPr>
          <p:cNvPr id="8"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pic>
        <p:nvPicPr>
          <p:cNvPr id="5" name="Picture 4"/>
          <p:cNvPicPr>
            <a:picLocks noChangeAspect="1"/>
          </p:cNvPicPr>
          <p:nvPr/>
        </p:nvPicPr>
        <p:blipFill>
          <a:blip r:embed="rId3"/>
          <a:stretch>
            <a:fillRect/>
          </a:stretch>
        </p:blipFill>
        <p:spPr>
          <a:xfrm>
            <a:off x="6211269" y="1455264"/>
            <a:ext cx="2773920" cy="542591"/>
          </a:xfrm>
          <a:prstGeom prst="rect">
            <a:avLst/>
          </a:prstGeom>
        </p:spPr>
      </p:pic>
    </p:spTree>
    <p:extLst>
      <p:ext uri="{BB962C8B-B14F-4D97-AF65-F5344CB8AC3E}">
        <p14:creationId xmlns:p14="http://schemas.microsoft.com/office/powerpoint/2010/main" val="1831300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47900" y="1472888"/>
          <a:ext cx="7048500" cy="5212842"/>
        </p:xfrm>
        <a:graphic>
          <a:graphicData uri="http://schemas.openxmlformats.org/drawingml/2006/table">
            <a:tbl>
              <a:tblPr firstRow="1" firstCol="1" bandRow="1">
                <a:tableStyleId>{22838BEF-8BB2-4498-84A7-C5851F593DF1}</a:tableStyleId>
              </a:tblPr>
              <a:tblGrid>
                <a:gridCol w="2246225">
                  <a:extLst>
                    <a:ext uri="{9D8B030D-6E8A-4147-A177-3AD203B41FA5}">
                      <a16:colId xmlns:a16="http://schemas.microsoft.com/office/drawing/2014/main" val="20000"/>
                    </a:ext>
                  </a:extLst>
                </a:gridCol>
                <a:gridCol w="4802275">
                  <a:extLst>
                    <a:ext uri="{9D8B030D-6E8A-4147-A177-3AD203B41FA5}">
                      <a16:colId xmlns:a16="http://schemas.microsoft.com/office/drawing/2014/main" val="20001"/>
                    </a:ext>
                  </a:extLst>
                </a:gridCol>
              </a:tblGrid>
              <a:tr h="901501">
                <a:tc>
                  <a:txBody>
                    <a:bodyPr/>
                    <a:lstStyle/>
                    <a:p>
                      <a:pPr marL="0" marR="0" algn="ctr">
                        <a:lnSpc>
                          <a:spcPct val="115000"/>
                        </a:lnSpc>
                        <a:spcBef>
                          <a:spcPts val="0"/>
                        </a:spcBef>
                        <a:spcAft>
                          <a:spcPts val="0"/>
                        </a:spcAft>
                      </a:pPr>
                      <a:r>
                        <a:rPr lang="en-US" sz="4800" dirty="0" smtClean="0">
                          <a:effectLst/>
                        </a:rPr>
                        <a:t>P</a:t>
                      </a:r>
                      <a:endParaRPr lang="en-US" sz="4800" b="1" dirty="0">
                        <a:effectLst/>
                        <a:latin typeface="Lucida Fax" panose="02060602050505020204" pitchFamily="18" charset="0"/>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800" dirty="0" smtClean="0">
                          <a:effectLst/>
                        </a:rPr>
                        <a:t>  </a:t>
                      </a:r>
                      <a:r>
                        <a:rPr lang="en-US" sz="2800" b="0" dirty="0" smtClean="0">
                          <a:effectLst/>
                        </a:rPr>
                        <a:t>Population</a:t>
                      </a:r>
                      <a:br>
                        <a:rPr lang="en-US" sz="2800" b="0" dirty="0" smtClean="0">
                          <a:effectLst/>
                        </a:rPr>
                      </a:br>
                      <a:r>
                        <a:rPr lang="en-US" sz="2800" b="0" baseline="0" dirty="0" smtClean="0">
                          <a:effectLst/>
                        </a:rPr>
                        <a:t>  </a:t>
                      </a:r>
                      <a:r>
                        <a:rPr lang="en-US" sz="2800" b="0" dirty="0" smtClean="0">
                          <a:effectLst/>
                        </a:rPr>
                        <a:t>Patient</a:t>
                      </a:r>
                      <a:endParaRPr lang="en-US" sz="2800" b="0" dirty="0">
                        <a:solidFill>
                          <a:schemeClr val="tx1"/>
                        </a:solidFill>
                        <a:effectLst/>
                        <a:latin typeface="Lucida Fax" panose="02060602050505020204" pitchFamily="18" charset="0"/>
                        <a:ea typeface="Calibri"/>
                        <a:cs typeface="Times New Roman"/>
                      </a:endParaRPr>
                    </a:p>
                  </a:txBody>
                  <a:tcPr marL="9525" marR="9525" marT="9525" marB="9525" anchor="ctr"/>
                </a:tc>
                <a:extLst>
                  <a:ext uri="{0D108BD9-81ED-4DB2-BD59-A6C34878D82A}">
                    <a16:rowId xmlns:a16="http://schemas.microsoft.com/office/drawing/2014/main" val="10000"/>
                  </a:ext>
                </a:extLst>
              </a:tr>
              <a:tr h="1343669">
                <a:tc>
                  <a:txBody>
                    <a:bodyPr/>
                    <a:lstStyle/>
                    <a:p>
                      <a:pPr marL="0" marR="0" algn="ctr">
                        <a:lnSpc>
                          <a:spcPct val="115000"/>
                        </a:lnSpc>
                        <a:spcBef>
                          <a:spcPts val="0"/>
                        </a:spcBef>
                        <a:spcAft>
                          <a:spcPts val="0"/>
                        </a:spcAft>
                      </a:pPr>
                      <a:r>
                        <a:rPr lang="en-US" sz="4800" dirty="0" smtClean="0">
                          <a:effectLst/>
                        </a:rPr>
                        <a:t>I</a:t>
                      </a:r>
                      <a:endParaRPr lang="en-US" sz="4800" b="1" dirty="0">
                        <a:effectLst/>
                        <a:latin typeface="Lucida Fax" panose="02060602050505020204" pitchFamily="18" charset="0"/>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800" dirty="0" smtClean="0">
                          <a:effectLst/>
                        </a:rPr>
                        <a:t>  Intervention</a:t>
                      </a:r>
                    </a:p>
                    <a:p>
                      <a:pPr marL="0" marR="0">
                        <a:lnSpc>
                          <a:spcPct val="115000"/>
                        </a:lnSpc>
                        <a:spcBef>
                          <a:spcPts val="0"/>
                        </a:spcBef>
                        <a:spcAft>
                          <a:spcPts val="0"/>
                        </a:spcAft>
                      </a:pPr>
                      <a:r>
                        <a:rPr lang="en-US" sz="2800" dirty="0" smtClean="0">
                          <a:effectLst/>
                        </a:rPr>
                        <a:t>  Exposure</a:t>
                      </a:r>
                      <a:br>
                        <a:rPr lang="en-US" sz="2800" dirty="0" smtClean="0">
                          <a:effectLst/>
                        </a:rPr>
                      </a:br>
                      <a:r>
                        <a:rPr lang="en-US" sz="2800" baseline="0" dirty="0" smtClean="0">
                          <a:effectLst/>
                        </a:rPr>
                        <a:t>  </a:t>
                      </a:r>
                      <a:r>
                        <a:rPr lang="en-US" sz="2800" dirty="0" smtClean="0">
                          <a:effectLst/>
                        </a:rPr>
                        <a:t>Test</a:t>
                      </a:r>
                      <a:endParaRPr lang="en-US" sz="2800" b="0" dirty="0">
                        <a:effectLst/>
                        <a:latin typeface="Lucida Fax" panose="02060602050505020204" pitchFamily="18" charset="0"/>
                        <a:ea typeface="Calibri"/>
                        <a:cs typeface="Times New Roman"/>
                      </a:endParaRPr>
                    </a:p>
                  </a:txBody>
                  <a:tcPr marL="9525" marR="9525" marT="9525" marB="9525" anchor="ctr"/>
                </a:tc>
                <a:extLst>
                  <a:ext uri="{0D108BD9-81ED-4DB2-BD59-A6C34878D82A}">
                    <a16:rowId xmlns:a16="http://schemas.microsoft.com/office/drawing/2014/main" val="10001"/>
                  </a:ext>
                </a:extLst>
              </a:tr>
              <a:tr h="901501">
                <a:tc>
                  <a:txBody>
                    <a:bodyPr/>
                    <a:lstStyle/>
                    <a:p>
                      <a:pPr marL="0" marR="0" algn="ctr">
                        <a:lnSpc>
                          <a:spcPct val="115000"/>
                        </a:lnSpc>
                        <a:spcBef>
                          <a:spcPts val="0"/>
                        </a:spcBef>
                        <a:spcAft>
                          <a:spcPts val="0"/>
                        </a:spcAft>
                      </a:pPr>
                      <a:r>
                        <a:rPr lang="en-US" sz="4800" dirty="0" smtClean="0">
                          <a:effectLst/>
                        </a:rPr>
                        <a:t>C</a:t>
                      </a:r>
                      <a:endParaRPr lang="en-US" sz="4800" b="1" dirty="0">
                        <a:effectLst/>
                        <a:latin typeface="Lucida Fax" panose="02060602050505020204" pitchFamily="18" charset="0"/>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800" dirty="0" smtClean="0">
                          <a:effectLst/>
                        </a:rPr>
                        <a:t>  Comparison</a:t>
                      </a:r>
                    </a:p>
                    <a:p>
                      <a:pPr marL="0" marR="0">
                        <a:lnSpc>
                          <a:spcPct val="115000"/>
                        </a:lnSpc>
                        <a:spcBef>
                          <a:spcPts val="0"/>
                        </a:spcBef>
                        <a:spcAft>
                          <a:spcPts val="0"/>
                        </a:spcAft>
                      </a:pPr>
                      <a:r>
                        <a:rPr lang="en-US" sz="2800" baseline="0" dirty="0" smtClean="0">
                          <a:effectLst/>
                        </a:rPr>
                        <a:t>  </a:t>
                      </a:r>
                      <a:r>
                        <a:rPr lang="en-US" sz="2800" dirty="0" smtClean="0">
                          <a:effectLst/>
                        </a:rPr>
                        <a:t>Control</a:t>
                      </a:r>
                      <a:endParaRPr lang="en-US" sz="2800" b="0" dirty="0">
                        <a:effectLst/>
                        <a:latin typeface="Lucida Fax" panose="02060602050505020204" pitchFamily="18" charset="0"/>
                        <a:ea typeface="Calibri"/>
                        <a:cs typeface="Times New Roman"/>
                      </a:endParaRPr>
                    </a:p>
                  </a:txBody>
                  <a:tcPr marL="9525" marR="9525" marT="9525" marB="9525" anchor="ctr"/>
                </a:tc>
                <a:extLst>
                  <a:ext uri="{0D108BD9-81ED-4DB2-BD59-A6C34878D82A}">
                    <a16:rowId xmlns:a16="http://schemas.microsoft.com/office/drawing/2014/main" val="10002"/>
                  </a:ext>
                </a:extLst>
              </a:tr>
              <a:tr h="855130">
                <a:tc>
                  <a:txBody>
                    <a:bodyPr/>
                    <a:lstStyle/>
                    <a:p>
                      <a:pPr marL="0" marR="0" algn="ctr">
                        <a:lnSpc>
                          <a:spcPct val="115000"/>
                        </a:lnSpc>
                        <a:spcBef>
                          <a:spcPts val="0"/>
                        </a:spcBef>
                        <a:spcAft>
                          <a:spcPts val="0"/>
                        </a:spcAft>
                      </a:pPr>
                      <a:r>
                        <a:rPr lang="en-US" sz="4800" dirty="0" smtClean="0">
                          <a:effectLst/>
                        </a:rPr>
                        <a:t>O</a:t>
                      </a:r>
                      <a:endParaRPr lang="en-US" sz="4800" b="1" dirty="0">
                        <a:effectLst/>
                        <a:latin typeface="Lucida Fax" panose="02060602050505020204" pitchFamily="18" charset="0"/>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800" dirty="0" smtClean="0">
                          <a:effectLst/>
                        </a:rPr>
                        <a:t>  Outcome</a:t>
                      </a:r>
                      <a:endParaRPr lang="en-US" sz="2800" b="0" dirty="0">
                        <a:effectLst/>
                        <a:latin typeface="Lucida Fax" panose="02060602050505020204" pitchFamily="18" charset="0"/>
                        <a:ea typeface="Calibri"/>
                        <a:cs typeface="Times New Roman"/>
                      </a:endParaRPr>
                    </a:p>
                  </a:txBody>
                  <a:tcPr marL="9525" marR="9525" marT="9525" marB="9525" anchor="ctr"/>
                </a:tc>
                <a:extLst>
                  <a:ext uri="{0D108BD9-81ED-4DB2-BD59-A6C34878D82A}">
                    <a16:rowId xmlns:a16="http://schemas.microsoft.com/office/drawing/2014/main" val="10003"/>
                  </a:ext>
                </a:extLst>
              </a:tr>
              <a:tr h="855130">
                <a:tc>
                  <a:txBody>
                    <a:bodyPr/>
                    <a:lstStyle/>
                    <a:p>
                      <a:pPr marL="0" marR="0" algn="ctr">
                        <a:lnSpc>
                          <a:spcPct val="115000"/>
                        </a:lnSpc>
                        <a:spcBef>
                          <a:spcPts val="0"/>
                        </a:spcBef>
                        <a:spcAft>
                          <a:spcPts val="0"/>
                        </a:spcAft>
                      </a:pPr>
                      <a:r>
                        <a:rPr lang="en-US" sz="4800" b="1" baseline="0" dirty="0" smtClean="0">
                          <a:effectLst/>
                          <a:latin typeface="Calibri" panose="020F0502020204030204" pitchFamily="34" charset="0"/>
                          <a:ea typeface="Calibri"/>
                          <a:cs typeface="Times New Roman"/>
                        </a:rPr>
                        <a:t>T</a:t>
                      </a:r>
                      <a:endParaRPr lang="en-US" sz="4800" b="1" baseline="0" dirty="0">
                        <a:effectLst/>
                        <a:latin typeface="Calibri" panose="020F0502020204030204" pitchFamily="34" charset="0"/>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800" b="0" baseline="0" dirty="0" smtClean="0">
                          <a:effectLst/>
                          <a:latin typeface="Calibri" panose="020F0502020204030204" pitchFamily="34" charset="0"/>
                          <a:ea typeface="Calibri"/>
                          <a:cs typeface="Times New Roman"/>
                        </a:rPr>
                        <a:t>  Time</a:t>
                      </a:r>
                      <a:endParaRPr lang="en-US" sz="2800" b="0" baseline="0" dirty="0">
                        <a:effectLst/>
                        <a:latin typeface="Calibri" panose="020F0502020204030204" pitchFamily="34" charset="0"/>
                        <a:ea typeface="Calibri"/>
                        <a:cs typeface="Times New Roman"/>
                      </a:endParaRPr>
                    </a:p>
                  </a:txBody>
                  <a:tcPr marL="9525" marR="9525" marT="9525" marB="9525" anchor="ctr"/>
                </a:tc>
                <a:extLst>
                  <a:ext uri="{0D108BD9-81ED-4DB2-BD59-A6C34878D82A}">
                    <a16:rowId xmlns:a16="http://schemas.microsoft.com/office/drawing/2014/main" val="2328231356"/>
                  </a:ext>
                </a:extLst>
              </a:tr>
            </a:tbl>
          </a:graphicData>
        </a:graphic>
      </p:graphicFrame>
      <p:sp>
        <p:nvSpPr>
          <p:cNvPr id="6" name="Title 1"/>
          <p:cNvSpPr>
            <a:spLocks noGrp="1"/>
          </p:cNvSpPr>
          <p:nvPr>
            <p:ph type="title"/>
          </p:nvPr>
        </p:nvSpPr>
        <p:spPr>
          <a:xfrm>
            <a:off x="1981200" y="16933"/>
            <a:ext cx="8229600" cy="1143000"/>
          </a:xfrm>
        </p:spPr>
        <p:txBody>
          <a:bodyPr>
            <a:normAutofit/>
          </a:bodyPr>
          <a:lstStyle/>
          <a:p>
            <a:pPr algn="ctr"/>
            <a:r>
              <a:rPr lang="en-US" sz="4000" b="1" dirty="0">
                <a:latin typeface="Lucida Fax" panose="02060602050505020204" pitchFamily="18" charset="0"/>
              </a:rPr>
              <a:t>Asking the Question</a:t>
            </a:r>
          </a:p>
        </p:txBody>
      </p:sp>
      <p:pic>
        <p:nvPicPr>
          <p:cNvPr id="3" name="Picture 2"/>
          <p:cNvPicPr>
            <a:picLocks noChangeAspect="1"/>
          </p:cNvPicPr>
          <p:nvPr/>
        </p:nvPicPr>
        <p:blipFill>
          <a:blip r:embed="rId3"/>
          <a:stretch>
            <a:fillRect/>
          </a:stretch>
        </p:blipFill>
        <p:spPr>
          <a:xfrm>
            <a:off x="7722855" y="2133600"/>
            <a:ext cx="2496412" cy="2496412"/>
          </a:xfrm>
          <a:prstGeom prst="rect">
            <a:avLst/>
          </a:prstGeom>
        </p:spPr>
      </p:pic>
    </p:spTree>
    <p:extLst>
      <p:ext uri="{BB962C8B-B14F-4D97-AF65-F5344CB8AC3E}">
        <p14:creationId xmlns:p14="http://schemas.microsoft.com/office/powerpoint/2010/main" val="1495118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nchor="ctr">
            <a:normAutofit/>
          </a:bodyPr>
          <a:lstStyle/>
          <a:p>
            <a:pPr algn="ctr"/>
            <a:r>
              <a:rPr lang="en-US" sz="4000" b="1" dirty="0">
                <a:latin typeface="Lucida Fax" panose="02060602050505020204" pitchFamily="18" charset="0"/>
              </a:rPr>
              <a:t>Determining Search Terms</a:t>
            </a:r>
          </a:p>
        </p:txBody>
      </p:sp>
      <p:sp>
        <p:nvSpPr>
          <p:cNvPr id="3" name="TextBox 2"/>
          <p:cNvSpPr txBox="1"/>
          <p:nvPr/>
        </p:nvSpPr>
        <p:spPr>
          <a:xfrm>
            <a:off x="674392" y="1930398"/>
            <a:ext cx="4494508" cy="3631763"/>
          </a:xfrm>
          <a:prstGeom prst="rect">
            <a:avLst/>
          </a:prstGeom>
          <a:noFill/>
        </p:spPr>
        <p:txBody>
          <a:bodyPr wrap="square" rtlCol="0">
            <a:spAutoFit/>
          </a:bodyPr>
          <a:lstStyle/>
          <a:p>
            <a:r>
              <a:rPr lang="en-US" sz="3600" b="1" dirty="0">
                <a:latin typeface="Lucida Fax" panose="02060602050505020204" pitchFamily="18" charset="0"/>
              </a:rPr>
              <a:t>Keywords</a:t>
            </a:r>
            <a:r>
              <a:rPr lang="en-US" sz="4000" b="1" dirty="0">
                <a:latin typeface="Lucida Fax" panose="02060602050505020204" pitchFamily="18" charset="0"/>
              </a:rPr>
              <a:t/>
            </a:r>
            <a:br>
              <a:rPr lang="en-US" sz="4000" b="1" dirty="0">
                <a:latin typeface="Lucida Fax" panose="02060602050505020204" pitchFamily="18" charset="0"/>
              </a:rPr>
            </a:br>
            <a:endParaRPr lang="en-US" sz="1400" b="1" dirty="0">
              <a:latin typeface="Lucida Fax" panose="02060602050505020204" pitchFamily="18" charset="0"/>
            </a:endParaRPr>
          </a:p>
          <a:p>
            <a:pPr marL="285750" indent="-285750">
              <a:buFont typeface="Arial" panose="020B0604020202020204" pitchFamily="34" charset="0"/>
              <a:buChar char="•"/>
            </a:pPr>
            <a:r>
              <a:rPr lang="en-US" sz="2000" dirty="0" smtClean="0">
                <a:latin typeface="Lucida Fax" panose="02060602050505020204" pitchFamily="18" charset="0"/>
              </a:rPr>
              <a:t>Identify the main concepts of your topic</a:t>
            </a:r>
            <a:endParaRPr lang="en-US" sz="2000" dirty="0">
              <a:latin typeface="Lucida Fax" panose="02060602050505020204" pitchFamily="18" charset="0"/>
            </a:endParaRPr>
          </a:p>
          <a:p>
            <a:pPr marL="285750" indent="-285750">
              <a:buFont typeface="Arial" panose="020B0604020202020204" pitchFamily="34" charset="0"/>
              <a:buChar char="•"/>
            </a:pPr>
            <a:endParaRPr lang="en-US" sz="2000" dirty="0">
              <a:latin typeface="Lucida Fax" panose="02060602050505020204" pitchFamily="18" charset="0"/>
            </a:endParaRPr>
          </a:p>
          <a:p>
            <a:pPr marL="285750" indent="-285750">
              <a:buFont typeface="Arial" panose="020B0604020202020204" pitchFamily="34" charset="0"/>
              <a:buChar char="•"/>
            </a:pPr>
            <a:r>
              <a:rPr lang="en-US" sz="2000" dirty="0" smtClean="0">
                <a:latin typeface="Lucida Fax" panose="02060602050505020204" pitchFamily="18" charset="0"/>
              </a:rPr>
              <a:t>Brainstorm synonyms</a:t>
            </a:r>
          </a:p>
          <a:p>
            <a:pPr marL="285750" indent="-285750">
              <a:buFont typeface="Arial" panose="020B0604020202020204" pitchFamily="34" charset="0"/>
              <a:buChar char="•"/>
            </a:pPr>
            <a:endParaRPr lang="en-US" sz="2000" dirty="0">
              <a:latin typeface="Lucida Fax" panose="02060602050505020204" pitchFamily="18" charset="0"/>
            </a:endParaRPr>
          </a:p>
          <a:p>
            <a:pPr marL="285750" indent="-285750">
              <a:buFont typeface="Arial" panose="020B0604020202020204" pitchFamily="34" charset="0"/>
              <a:buChar char="•"/>
            </a:pPr>
            <a:r>
              <a:rPr lang="en-US" sz="2000" dirty="0" smtClean="0">
                <a:latin typeface="Lucida Fax" panose="02060602050505020204" pitchFamily="18" charset="0"/>
              </a:rPr>
              <a:t>Spell out abbreviations</a:t>
            </a:r>
          </a:p>
          <a:p>
            <a:pPr marL="285750" indent="-285750">
              <a:buFont typeface="Arial" panose="020B0604020202020204" pitchFamily="34" charset="0"/>
              <a:buChar char="•"/>
            </a:pPr>
            <a:endParaRPr lang="en-US" sz="2000" dirty="0">
              <a:latin typeface="Lucida Fax" panose="02060602050505020204" pitchFamily="18" charset="0"/>
            </a:endParaRPr>
          </a:p>
          <a:p>
            <a:pPr marL="285750" indent="-285750">
              <a:buFont typeface="Arial" panose="020B0604020202020204" pitchFamily="34" charset="0"/>
              <a:buChar char="•"/>
            </a:pPr>
            <a:r>
              <a:rPr lang="en-US" sz="2000" dirty="0">
                <a:latin typeface="Lucida Fax" panose="02060602050505020204" pitchFamily="18" charset="0"/>
              </a:rPr>
              <a:t>“Think like the author” when determining search words</a:t>
            </a:r>
            <a:endParaRPr lang="en-US" sz="2000" b="1" dirty="0">
              <a:latin typeface="Lucida Fax" panose="02060602050505020204" pitchFamily="18" charset="0"/>
            </a:endParaRPr>
          </a:p>
        </p:txBody>
      </p:sp>
      <p:sp>
        <p:nvSpPr>
          <p:cNvPr id="6" name="TextBox 5"/>
          <p:cNvSpPr txBox="1"/>
          <p:nvPr/>
        </p:nvSpPr>
        <p:spPr>
          <a:xfrm>
            <a:off x="6121400" y="1930396"/>
            <a:ext cx="5638800" cy="3447098"/>
          </a:xfrm>
          <a:prstGeom prst="rect">
            <a:avLst/>
          </a:prstGeom>
          <a:noFill/>
        </p:spPr>
        <p:txBody>
          <a:bodyPr wrap="square" rtlCol="0">
            <a:spAutoFit/>
          </a:bodyPr>
          <a:lstStyle/>
          <a:p>
            <a:r>
              <a:rPr lang="en-US" sz="3600" b="1" dirty="0">
                <a:latin typeface="Lucida Fax" panose="02060602050505020204" pitchFamily="18" charset="0"/>
              </a:rPr>
              <a:t>Subject Headings</a:t>
            </a:r>
            <a:br>
              <a:rPr lang="en-US" sz="3600" b="1" dirty="0">
                <a:latin typeface="Lucida Fax" panose="02060602050505020204" pitchFamily="18" charset="0"/>
              </a:rPr>
            </a:br>
            <a:endParaRPr lang="en-US" sz="1600" b="1" dirty="0">
              <a:latin typeface="Lucida Fax" panose="02060602050505020204" pitchFamily="18" charset="0"/>
            </a:endParaRPr>
          </a:p>
          <a:p>
            <a:pPr marL="457200" indent="-457200">
              <a:lnSpc>
                <a:spcPct val="150000"/>
              </a:lnSpc>
              <a:buFont typeface="Arial" panose="020B0604020202020204" pitchFamily="34" charset="0"/>
              <a:buChar char="•"/>
            </a:pPr>
            <a:r>
              <a:rPr lang="en-US" sz="2000" dirty="0">
                <a:latin typeface="Lucida Fax" panose="02060602050505020204" pitchFamily="18" charset="0"/>
              </a:rPr>
              <a:t>“Controlled vocabulary”  or descriptors</a:t>
            </a:r>
          </a:p>
          <a:p>
            <a:pPr marL="457200" indent="-457200">
              <a:lnSpc>
                <a:spcPct val="150000"/>
              </a:lnSpc>
              <a:buFont typeface="Arial" panose="020B0604020202020204" pitchFamily="34" charset="0"/>
              <a:buChar char="•"/>
            </a:pPr>
            <a:r>
              <a:rPr lang="en-US" sz="2000" dirty="0">
                <a:latin typeface="Lucida Fax" panose="02060602050505020204" pitchFamily="18" charset="0"/>
              </a:rPr>
              <a:t> Used by an indexer to classify articles</a:t>
            </a:r>
          </a:p>
          <a:p>
            <a:pPr marL="457200" indent="-457200">
              <a:lnSpc>
                <a:spcPct val="150000"/>
              </a:lnSpc>
              <a:buFont typeface="Arial" panose="020B0604020202020204" pitchFamily="34" charset="0"/>
              <a:buChar char="•"/>
            </a:pPr>
            <a:r>
              <a:rPr lang="en-US" sz="2000" dirty="0">
                <a:latin typeface="Lucida Fax" panose="02060602050505020204" pitchFamily="18" charset="0"/>
              </a:rPr>
              <a:t> Increases the relevancy of results </a:t>
            </a:r>
          </a:p>
          <a:p>
            <a:endParaRPr lang="en-US" sz="4000" b="1" dirty="0">
              <a:latin typeface="Lucida Fax" panose="02060602050505020204" pitchFamily="18" charset="0"/>
            </a:endParaRPr>
          </a:p>
        </p:txBody>
      </p:sp>
      <p:pic>
        <p:nvPicPr>
          <p:cNvPr id="5" name="Picture 4"/>
          <p:cNvPicPr>
            <a:picLocks noChangeAspect="1"/>
          </p:cNvPicPr>
          <p:nvPr/>
        </p:nvPicPr>
        <p:blipFill>
          <a:blip r:embed="rId3"/>
          <a:stretch>
            <a:fillRect/>
          </a:stretch>
        </p:blipFill>
        <p:spPr>
          <a:xfrm>
            <a:off x="9822097" y="4647097"/>
            <a:ext cx="1531703" cy="1711618"/>
          </a:xfrm>
          <a:prstGeom prst="rect">
            <a:avLst/>
          </a:prstGeom>
        </p:spPr>
      </p:pic>
      <p:cxnSp>
        <p:nvCxnSpPr>
          <p:cNvPr id="8" name="Straight Connector 7"/>
          <p:cNvCxnSpPr/>
          <p:nvPr/>
        </p:nvCxnSpPr>
        <p:spPr>
          <a:xfrm>
            <a:off x="5524500" y="2133600"/>
            <a:ext cx="12700" cy="3517900"/>
          </a:xfrm>
          <a:prstGeom prst="line">
            <a:avLst/>
          </a:prstGeom>
          <a:ln>
            <a:solidFill>
              <a:srgbClr val="006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367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normAutofit/>
          </a:bodyPr>
          <a:lstStyle/>
          <a:p>
            <a:r>
              <a:rPr lang="en-US" sz="4000" b="1" dirty="0">
                <a:latin typeface="Lucida Fax" panose="02060602050505020204" pitchFamily="18" charset="0"/>
              </a:rPr>
              <a:t>Executing Your Search</a:t>
            </a:r>
          </a:p>
        </p:txBody>
      </p:sp>
      <p:sp>
        <p:nvSpPr>
          <p:cNvPr id="138245" name="Rectangle 5"/>
          <p:cNvSpPr>
            <a:spLocks noGrp="1" noChangeArrowheads="1"/>
          </p:cNvSpPr>
          <p:nvPr>
            <p:ph idx="1"/>
          </p:nvPr>
        </p:nvSpPr>
        <p:spPr>
          <a:xfrm>
            <a:off x="1282890" y="1600201"/>
            <a:ext cx="8699310" cy="4302125"/>
          </a:xfrm>
        </p:spPr>
        <p:txBody>
          <a:bodyPr>
            <a:normAutofit fontScale="77500" lnSpcReduction="20000"/>
          </a:bodyPr>
          <a:lstStyle/>
          <a:p>
            <a:pPr>
              <a:lnSpc>
                <a:spcPct val="150000"/>
              </a:lnSpc>
            </a:pPr>
            <a:r>
              <a:rPr lang="en-US" dirty="0">
                <a:latin typeface="Lucida Fax" panose="02060602050505020204" pitchFamily="18" charset="0"/>
              </a:rPr>
              <a:t>Boolean Operators </a:t>
            </a:r>
          </a:p>
          <a:p>
            <a:pPr>
              <a:lnSpc>
                <a:spcPct val="150000"/>
              </a:lnSpc>
            </a:pPr>
            <a:r>
              <a:rPr lang="en-US" dirty="0">
                <a:latin typeface="Lucida Fax" panose="02060602050505020204" pitchFamily="18" charset="0"/>
              </a:rPr>
              <a:t>Truncation</a:t>
            </a:r>
          </a:p>
          <a:p>
            <a:pPr>
              <a:lnSpc>
                <a:spcPct val="150000"/>
              </a:lnSpc>
            </a:pPr>
            <a:r>
              <a:rPr lang="en-US" dirty="0" smtClean="0">
                <a:latin typeface="Lucida Fax" panose="02060602050505020204" pitchFamily="18" charset="0"/>
              </a:rPr>
              <a:t>Phrase searching</a:t>
            </a:r>
          </a:p>
          <a:p>
            <a:pPr>
              <a:lnSpc>
                <a:spcPct val="150000"/>
              </a:lnSpc>
            </a:pPr>
            <a:r>
              <a:rPr lang="en-US" dirty="0">
                <a:latin typeface="Lucida Fax" panose="02060602050505020204" pitchFamily="18" charset="0"/>
              </a:rPr>
              <a:t>Wild cards</a:t>
            </a:r>
          </a:p>
          <a:p>
            <a:pPr>
              <a:lnSpc>
                <a:spcPct val="150000"/>
              </a:lnSpc>
            </a:pPr>
            <a:r>
              <a:rPr lang="en-US" dirty="0" smtClean="0">
                <a:latin typeface="Lucida Fax" panose="02060602050505020204" pitchFamily="18" charset="0"/>
              </a:rPr>
              <a:t>Adjacency/proximity</a:t>
            </a:r>
          </a:p>
          <a:p>
            <a:pPr>
              <a:lnSpc>
                <a:spcPct val="150000"/>
              </a:lnSpc>
            </a:pPr>
            <a:r>
              <a:rPr lang="en-US" dirty="0">
                <a:latin typeface="Lucida Fax" panose="02060602050505020204" pitchFamily="18" charset="0"/>
              </a:rPr>
              <a:t>Parentheses</a:t>
            </a:r>
          </a:p>
          <a:p>
            <a:pPr>
              <a:lnSpc>
                <a:spcPct val="150000"/>
              </a:lnSpc>
            </a:pPr>
            <a:r>
              <a:rPr lang="en-US" dirty="0">
                <a:latin typeface="Lucida Fax" panose="02060602050505020204" pitchFamily="18" charset="0"/>
              </a:rPr>
              <a:t>Limits</a:t>
            </a:r>
          </a:p>
        </p:txBody>
      </p:sp>
      <p:pic>
        <p:nvPicPr>
          <p:cNvPr id="2" name="Picture 1"/>
          <p:cNvPicPr>
            <a:picLocks noChangeAspect="1"/>
          </p:cNvPicPr>
          <p:nvPr/>
        </p:nvPicPr>
        <p:blipFill>
          <a:blip r:embed="rId3"/>
          <a:stretch>
            <a:fillRect/>
          </a:stretch>
        </p:blipFill>
        <p:spPr>
          <a:xfrm>
            <a:off x="6336866" y="2709863"/>
            <a:ext cx="3873934" cy="3167062"/>
          </a:xfrm>
          <a:prstGeom prst="rect">
            <a:avLst/>
          </a:prstGeom>
        </p:spPr>
      </p:pic>
    </p:spTree>
    <p:extLst>
      <p:ext uri="{BB962C8B-B14F-4D97-AF65-F5344CB8AC3E}">
        <p14:creationId xmlns:p14="http://schemas.microsoft.com/office/powerpoint/2010/main" val="206307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1959">
            <a:off x="7597530" y="3192710"/>
            <a:ext cx="3238500" cy="265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000" b="1" dirty="0">
                <a:latin typeface="Lucida Fax" panose="02060602050505020204" pitchFamily="18" charset="0"/>
              </a:rPr>
              <a:t>Boolean Operators</a:t>
            </a:r>
          </a:p>
        </p:txBody>
      </p:sp>
      <p:sp>
        <p:nvSpPr>
          <p:cNvPr id="3" name="TextBox 2"/>
          <p:cNvSpPr txBox="1"/>
          <p:nvPr/>
        </p:nvSpPr>
        <p:spPr>
          <a:xfrm>
            <a:off x="914400" y="1600199"/>
            <a:ext cx="8534400" cy="3785652"/>
          </a:xfrm>
          <a:prstGeom prst="rect">
            <a:avLst/>
          </a:prstGeom>
          <a:noFill/>
        </p:spPr>
        <p:txBody>
          <a:bodyPr wrap="square" rtlCol="0">
            <a:spAutoFit/>
          </a:bodyPr>
          <a:lstStyle/>
          <a:p>
            <a:r>
              <a:rPr lang="en-US" sz="2400" dirty="0">
                <a:solidFill>
                  <a:prstClr val="black"/>
                </a:solidFill>
                <a:latin typeface="Lucida Fax" panose="02060602050505020204" pitchFamily="18" charset="0"/>
              </a:rPr>
              <a:t>Use </a:t>
            </a:r>
            <a:r>
              <a:rPr lang="en-US" sz="2400" b="1" dirty="0">
                <a:solidFill>
                  <a:prstClr val="black"/>
                </a:solidFill>
                <a:latin typeface="Lucida Fax" panose="02060602050505020204" pitchFamily="18" charset="0"/>
              </a:rPr>
              <a:t>Boolean</a:t>
            </a:r>
            <a:r>
              <a:rPr lang="en-US" sz="2400" dirty="0">
                <a:solidFill>
                  <a:prstClr val="black"/>
                </a:solidFill>
                <a:latin typeface="Lucida Fax" panose="02060602050505020204" pitchFamily="18" charset="0"/>
              </a:rPr>
              <a:t> Operators to connect keywords</a:t>
            </a:r>
          </a:p>
          <a:p>
            <a:endParaRPr lang="en-US" sz="2400" dirty="0">
              <a:solidFill>
                <a:prstClr val="black"/>
              </a:solidFill>
              <a:latin typeface="Lucida Fax" panose="02060602050505020204" pitchFamily="18" charset="0"/>
            </a:endParaRPr>
          </a:p>
          <a:p>
            <a:r>
              <a:rPr lang="en-US" sz="2400" dirty="0">
                <a:solidFill>
                  <a:prstClr val="black"/>
                </a:solidFill>
                <a:latin typeface="Lucida Fax" panose="02060602050505020204" pitchFamily="18" charset="0"/>
              </a:rPr>
              <a:t>AND = both</a:t>
            </a:r>
            <a:br>
              <a:rPr lang="en-US" sz="2400" dirty="0">
                <a:solidFill>
                  <a:prstClr val="black"/>
                </a:solidFill>
                <a:latin typeface="Lucida Fax" panose="02060602050505020204" pitchFamily="18" charset="0"/>
              </a:rPr>
            </a:br>
            <a:r>
              <a:rPr lang="en-US" sz="2400" dirty="0">
                <a:solidFill>
                  <a:prstClr val="black"/>
                </a:solidFill>
                <a:latin typeface="Lucida Fax" panose="02060602050505020204" pitchFamily="18" charset="0"/>
              </a:rPr>
              <a:t>combine terms and narrow search </a:t>
            </a:r>
          </a:p>
          <a:p>
            <a:endParaRPr lang="en-US" sz="2400" dirty="0">
              <a:solidFill>
                <a:prstClr val="black"/>
              </a:solidFill>
              <a:latin typeface="Lucida Fax" panose="02060602050505020204" pitchFamily="18" charset="0"/>
            </a:endParaRPr>
          </a:p>
          <a:p>
            <a:r>
              <a:rPr lang="en-US" sz="2400" dirty="0">
                <a:solidFill>
                  <a:prstClr val="black"/>
                </a:solidFill>
                <a:latin typeface="Lucida Fax" panose="02060602050505020204" pitchFamily="18" charset="0"/>
              </a:rPr>
              <a:t>OR = either</a:t>
            </a:r>
            <a:br>
              <a:rPr lang="en-US" sz="2400" dirty="0">
                <a:solidFill>
                  <a:prstClr val="black"/>
                </a:solidFill>
                <a:latin typeface="Lucida Fax" panose="02060602050505020204" pitchFamily="18" charset="0"/>
              </a:rPr>
            </a:br>
            <a:r>
              <a:rPr lang="en-US" sz="2400" dirty="0">
                <a:solidFill>
                  <a:prstClr val="black"/>
                </a:solidFill>
                <a:latin typeface="Lucida Fax" panose="02060602050505020204" pitchFamily="18" charset="0"/>
              </a:rPr>
              <a:t>combine terms and expand search</a:t>
            </a:r>
          </a:p>
          <a:p>
            <a:endParaRPr lang="en-US" sz="2400" dirty="0">
              <a:solidFill>
                <a:prstClr val="black"/>
              </a:solidFill>
              <a:latin typeface="Lucida Fax" panose="02060602050505020204" pitchFamily="18" charset="0"/>
            </a:endParaRPr>
          </a:p>
          <a:p>
            <a:r>
              <a:rPr lang="en-US" sz="2400" dirty="0">
                <a:solidFill>
                  <a:prstClr val="black"/>
                </a:solidFill>
                <a:latin typeface="Lucida Fax" panose="02060602050505020204" pitchFamily="18" charset="0"/>
              </a:rPr>
              <a:t>NOT = without</a:t>
            </a:r>
            <a:br>
              <a:rPr lang="en-US" sz="2400" dirty="0">
                <a:solidFill>
                  <a:prstClr val="black"/>
                </a:solidFill>
                <a:latin typeface="Lucida Fax" panose="02060602050505020204" pitchFamily="18" charset="0"/>
              </a:rPr>
            </a:br>
            <a:r>
              <a:rPr lang="en-US" sz="2400" dirty="0">
                <a:solidFill>
                  <a:prstClr val="black"/>
                </a:solidFill>
                <a:latin typeface="Lucida Fax" panose="02060602050505020204" pitchFamily="18" charset="0"/>
              </a:rPr>
              <a:t>exclude terms and narrow search </a:t>
            </a:r>
          </a:p>
        </p:txBody>
      </p:sp>
    </p:spTree>
    <p:extLst>
      <p:ext uri="{BB962C8B-B14F-4D97-AF65-F5344CB8AC3E}">
        <p14:creationId xmlns:p14="http://schemas.microsoft.com/office/powerpoint/2010/main" val="162997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5" y="350838"/>
            <a:ext cx="10515600" cy="1325563"/>
          </a:xfrm>
        </p:spPr>
        <p:txBody>
          <a:bodyPr>
            <a:normAutofit/>
          </a:bodyPr>
          <a:lstStyle/>
          <a:p>
            <a:pPr algn="ctr"/>
            <a:r>
              <a:rPr lang="en-US" sz="3600" b="1" dirty="0">
                <a:latin typeface="Lucida Fax" panose="02060602050505020204" pitchFamily="18" charset="0"/>
              </a:rPr>
              <a:t>Boolean Operators</a:t>
            </a:r>
          </a:p>
        </p:txBody>
      </p:sp>
      <p:sp>
        <p:nvSpPr>
          <p:cNvPr id="3" name="Rectangle 2"/>
          <p:cNvSpPr/>
          <p:nvPr/>
        </p:nvSpPr>
        <p:spPr>
          <a:xfrm>
            <a:off x="1828800" y="1676401"/>
            <a:ext cx="8382000" cy="4031873"/>
          </a:xfrm>
          <a:prstGeom prst="rect">
            <a:avLst/>
          </a:prstGeom>
        </p:spPr>
        <p:txBody>
          <a:bodyPr wrap="square">
            <a:spAutoFit/>
          </a:bodyPr>
          <a:lstStyle/>
          <a:p>
            <a:pPr marL="457200" indent="-457200">
              <a:buFont typeface="Wingdings" panose="05000000000000000000" pitchFamily="2" charset="2"/>
              <a:buChar char="ü"/>
            </a:pPr>
            <a:r>
              <a:rPr lang="en-US" sz="3200" dirty="0">
                <a:latin typeface="Lucida Fax" panose="02060602050505020204" pitchFamily="18" charset="0"/>
              </a:rPr>
              <a:t>Always use  </a:t>
            </a:r>
            <a:r>
              <a:rPr lang="en-US" sz="3200" b="1" dirty="0">
                <a:latin typeface="Lucida Fax" panose="02060602050505020204" pitchFamily="18" charset="0"/>
              </a:rPr>
              <a:t>CAPITAL LETTERS </a:t>
            </a:r>
            <a:r>
              <a:rPr lang="en-US" sz="3200" dirty="0">
                <a:latin typeface="Lucida Fax" panose="02060602050505020204" pitchFamily="18" charset="0"/>
              </a:rPr>
              <a:t>for Boolean operators to make sure the database recognizes them</a:t>
            </a:r>
          </a:p>
          <a:p>
            <a:pPr marL="457200" indent="-457200">
              <a:buFont typeface="Wingdings" panose="05000000000000000000" pitchFamily="2" charset="2"/>
              <a:buChar char="ü"/>
            </a:pPr>
            <a:endParaRPr lang="en-US" sz="3200" dirty="0">
              <a:latin typeface="Lucida Fax" panose="02060602050505020204" pitchFamily="18" charset="0"/>
            </a:endParaRPr>
          </a:p>
          <a:p>
            <a:pPr marL="457200" indent="-457200">
              <a:buFont typeface="Wingdings" panose="05000000000000000000" pitchFamily="2" charset="2"/>
              <a:buChar char="ü"/>
            </a:pPr>
            <a:r>
              <a:rPr lang="en-US" sz="3200" dirty="0">
                <a:latin typeface="Lucida Fax" panose="02060602050505020204" pitchFamily="18" charset="0"/>
              </a:rPr>
              <a:t>Many databases allow you to use Boolean operators to combine not only keywords but entire searches</a:t>
            </a:r>
          </a:p>
          <a:p>
            <a:pPr marL="457200" indent="-457200">
              <a:buFont typeface="Wingdings" panose="05000000000000000000" pitchFamily="2" charset="2"/>
              <a:buChar char="ü"/>
            </a:pPr>
            <a:endParaRPr lang="en-US" sz="3200" dirty="0"/>
          </a:p>
        </p:txBody>
      </p:sp>
    </p:spTree>
    <p:extLst>
      <p:ext uri="{BB962C8B-B14F-4D97-AF65-F5344CB8AC3E}">
        <p14:creationId xmlns:p14="http://schemas.microsoft.com/office/powerpoint/2010/main" val="187910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8108" y="152400"/>
            <a:ext cx="8229600" cy="868362"/>
          </a:xfrm>
        </p:spPr>
        <p:txBody>
          <a:bodyPr>
            <a:noAutofit/>
          </a:bodyPr>
          <a:lstStyle/>
          <a:p>
            <a:r>
              <a:rPr lang="en-US" sz="4000" b="1" dirty="0">
                <a:latin typeface="Lucida Fax" panose="02060602050505020204" pitchFamily="18" charset="0"/>
              </a:rPr>
              <a:t>Other Tools</a:t>
            </a:r>
          </a:p>
        </p:txBody>
      </p:sp>
      <p:graphicFrame>
        <p:nvGraphicFramePr>
          <p:cNvPr id="2" name="Table 1"/>
          <p:cNvGraphicFramePr>
            <a:graphicFrameLocks noGrp="1"/>
          </p:cNvGraphicFramePr>
          <p:nvPr>
            <p:extLst>
              <p:ext uri="{D42A27DB-BD31-4B8C-83A1-F6EECF244321}">
                <p14:modId xmlns:p14="http://schemas.microsoft.com/office/powerpoint/2010/main" val="3340691566"/>
              </p:ext>
            </p:extLst>
          </p:nvPr>
        </p:nvGraphicFramePr>
        <p:xfrm>
          <a:off x="968991" y="959846"/>
          <a:ext cx="10249470" cy="5181648"/>
        </p:xfrm>
        <a:graphic>
          <a:graphicData uri="http://schemas.openxmlformats.org/drawingml/2006/table">
            <a:tbl>
              <a:tblPr firstRow="1" bandRow="1">
                <a:tableStyleId>{69C7853C-536D-4A76-A0AE-DD22124D55A5}</a:tableStyleId>
              </a:tblPr>
              <a:tblGrid>
                <a:gridCol w="3416490">
                  <a:extLst>
                    <a:ext uri="{9D8B030D-6E8A-4147-A177-3AD203B41FA5}">
                      <a16:colId xmlns:a16="http://schemas.microsoft.com/office/drawing/2014/main" val="4292665655"/>
                    </a:ext>
                  </a:extLst>
                </a:gridCol>
                <a:gridCol w="2476955">
                  <a:extLst>
                    <a:ext uri="{9D8B030D-6E8A-4147-A177-3AD203B41FA5}">
                      <a16:colId xmlns:a16="http://schemas.microsoft.com/office/drawing/2014/main" val="3958094085"/>
                    </a:ext>
                  </a:extLst>
                </a:gridCol>
                <a:gridCol w="4356025">
                  <a:extLst>
                    <a:ext uri="{9D8B030D-6E8A-4147-A177-3AD203B41FA5}">
                      <a16:colId xmlns:a16="http://schemas.microsoft.com/office/drawing/2014/main" val="3194822875"/>
                    </a:ext>
                  </a:extLst>
                </a:gridCol>
              </a:tblGrid>
              <a:tr h="490440">
                <a:tc>
                  <a:txBody>
                    <a:bodyPr/>
                    <a:lstStyle/>
                    <a:p>
                      <a:r>
                        <a:rPr lang="en-US" dirty="0" smtClean="0">
                          <a:latin typeface="+mn-lt"/>
                        </a:rPr>
                        <a:t>Concept</a:t>
                      </a:r>
                      <a:endParaRPr lang="en-US" dirty="0">
                        <a:latin typeface="+mn-lt"/>
                      </a:endParaRPr>
                    </a:p>
                  </a:txBody>
                  <a:tcPr/>
                </a:tc>
                <a:tc>
                  <a:txBody>
                    <a:bodyPr/>
                    <a:lstStyle/>
                    <a:p>
                      <a:r>
                        <a:rPr lang="en-US" dirty="0" smtClean="0">
                          <a:latin typeface="+mn-lt"/>
                        </a:rPr>
                        <a:t>Use</a:t>
                      </a:r>
                      <a:endParaRPr lang="en-US" dirty="0">
                        <a:latin typeface="+mn-lt"/>
                      </a:endParaRPr>
                    </a:p>
                  </a:txBody>
                  <a:tcPr/>
                </a:tc>
                <a:tc>
                  <a:txBody>
                    <a:bodyPr/>
                    <a:lstStyle/>
                    <a:p>
                      <a:r>
                        <a:rPr lang="en-US" dirty="0" smtClean="0">
                          <a:latin typeface="+mn-lt"/>
                        </a:rPr>
                        <a:t>Finds</a:t>
                      </a:r>
                      <a:endParaRPr lang="en-US" dirty="0">
                        <a:latin typeface="+mn-lt"/>
                      </a:endParaRPr>
                    </a:p>
                  </a:txBody>
                  <a:tcPr/>
                </a:tc>
                <a:extLst>
                  <a:ext uri="{0D108BD9-81ED-4DB2-BD59-A6C34878D82A}">
                    <a16:rowId xmlns:a16="http://schemas.microsoft.com/office/drawing/2014/main" val="3505745080"/>
                  </a:ext>
                </a:extLst>
              </a:tr>
              <a:tr h="834551">
                <a:tc>
                  <a:txBody>
                    <a:bodyPr/>
                    <a:lstStyle/>
                    <a:p>
                      <a:r>
                        <a:rPr lang="en-US" sz="1800" b="0" dirty="0" smtClean="0">
                          <a:latin typeface="+mn-lt"/>
                        </a:rPr>
                        <a:t>truncation</a:t>
                      </a:r>
                      <a:endParaRPr lang="en-US" b="0" dirty="0">
                        <a:latin typeface="+mn-lt"/>
                      </a:endParaRPr>
                    </a:p>
                  </a:txBody>
                  <a:tcPr/>
                </a:tc>
                <a:tc>
                  <a:txBody>
                    <a:bodyPr/>
                    <a:lstStyle/>
                    <a:p>
                      <a:r>
                        <a:rPr lang="en-US" dirty="0" err="1" smtClean="0">
                          <a:latin typeface="+mn-lt"/>
                        </a:rPr>
                        <a:t>therap</a:t>
                      </a:r>
                      <a:r>
                        <a:rPr lang="en-US" dirty="0" smtClean="0">
                          <a:latin typeface="+mn-lt"/>
                        </a:rPr>
                        <a:t>*</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therapy, therapies, therapeutic, therapist,</a:t>
                      </a:r>
                      <a:r>
                        <a:rPr lang="en-US" sz="1800" baseline="0" dirty="0" smtClean="0">
                          <a:latin typeface="+mn-lt"/>
                        </a:rPr>
                        <a:t> therapists </a:t>
                      </a:r>
                      <a:endParaRPr lang="en-US" sz="1800" dirty="0" smtClean="0">
                        <a:latin typeface="+mn-lt"/>
                      </a:endParaRPr>
                    </a:p>
                  </a:txBody>
                  <a:tcPr/>
                </a:tc>
                <a:extLst>
                  <a:ext uri="{0D108BD9-81ED-4DB2-BD59-A6C34878D82A}">
                    <a16:rowId xmlns:a16="http://schemas.microsoft.com/office/drawing/2014/main" val="4050285417"/>
                  </a:ext>
                </a:extLst>
              </a:tr>
              <a:tr h="398439">
                <a:tc>
                  <a:txBody>
                    <a:bodyPr/>
                    <a:lstStyle/>
                    <a:p>
                      <a:r>
                        <a:rPr lang="en-US" dirty="0" smtClean="0">
                          <a:latin typeface="+mn-lt"/>
                        </a:rPr>
                        <a:t>phrase searching</a:t>
                      </a:r>
                      <a:endParaRPr lang="en-US" dirty="0">
                        <a:latin typeface="+mn-lt"/>
                      </a:endParaRPr>
                    </a:p>
                  </a:txBody>
                  <a:tcPr/>
                </a:tc>
                <a:tc gridSpan="2">
                  <a:txBody>
                    <a:bodyPr/>
                    <a:lstStyle/>
                    <a:p>
                      <a:r>
                        <a:rPr lang="en-US" dirty="0" smtClean="0">
                          <a:latin typeface="+mn-lt"/>
                        </a:rPr>
                        <a:t>“traumatic brain injury”</a:t>
                      </a:r>
                      <a:endParaRPr lang="en-US" dirty="0">
                        <a:latin typeface="+mn-lt"/>
                      </a:endParaRPr>
                    </a:p>
                  </a:txBody>
                  <a:tcPr/>
                </a:tc>
                <a:tc hMerge="1">
                  <a:txBody>
                    <a:bodyPr/>
                    <a:lstStyle/>
                    <a:p>
                      <a:endParaRPr lang="en-US" dirty="0"/>
                    </a:p>
                  </a:txBody>
                  <a:tcPr/>
                </a:tc>
                <a:extLst>
                  <a:ext uri="{0D108BD9-81ED-4DB2-BD59-A6C34878D82A}">
                    <a16:rowId xmlns:a16="http://schemas.microsoft.com/office/drawing/2014/main" val="3215507872"/>
                  </a:ext>
                </a:extLst>
              </a:tr>
              <a:tr h="866681">
                <a:tc>
                  <a:txBody>
                    <a:bodyPr/>
                    <a:lstStyle/>
                    <a:p>
                      <a:r>
                        <a:rPr lang="en-US" dirty="0" smtClean="0">
                          <a:latin typeface="+mn-lt"/>
                        </a:rPr>
                        <a:t>wild card</a:t>
                      </a:r>
                      <a:endParaRPr lang="en-US" dirty="0">
                        <a:latin typeface="+mn-lt"/>
                      </a:endParaRPr>
                    </a:p>
                  </a:txBody>
                  <a:tcPr/>
                </a:tc>
                <a:tc>
                  <a:txBody>
                    <a:bodyPr/>
                    <a:lstStyle/>
                    <a:p>
                      <a:r>
                        <a:rPr lang="en-US" sz="1800" dirty="0" err="1" smtClean="0">
                          <a:latin typeface="+mn-lt"/>
                        </a:rPr>
                        <a:t>wom</a:t>
                      </a:r>
                      <a:r>
                        <a:rPr lang="en-US" sz="1800" b="0" dirty="0" err="1" smtClean="0">
                          <a:latin typeface="+mn-lt"/>
                        </a:rPr>
                        <a:t>?</a:t>
                      </a:r>
                      <a:r>
                        <a:rPr lang="en-US" sz="1800" dirty="0" err="1" smtClean="0">
                          <a:latin typeface="+mn-lt"/>
                        </a:rPr>
                        <a:t>n</a:t>
                      </a:r>
                      <a:endParaRPr lang="en-US" sz="1800" dirty="0" smtClean="0">
                        <a:latin typeface="+mn-lt"/>
                      </a:endParaRPr>
                    </a:p>
                    <a:p>
                      <a:r>
                        <a:rPr lang="en-US" sz="1800" dirty="0" err="1" smtClean="0">
                          <a:latin typeface="+mn-lt"/>
                        </a:rPr>
                        <a:t>orthop#dic</a:t>
                      </a:r>
                      <a:endParaRPr lang="en-US" sz="1800" dirty="0" smtClean="0">
                        <a:latin typeface="+mn-lt"/>
                      </a:endParaRPr>
                    </a:p>
                  </a:txBody>
                  <a:tcPr/>
                </a:tc>
                <a:tc>
                  <a:txBody>
                    <a:bodyPr/>
                    <a:lstStyle/>
                    <a:p>
                      <a:r>
                        <a:rPr lang="en-US" sz="1800" dirty="0" smtClean="0">
                          <a:latin typeface="+mn-lt"/>
                        </a:rPr>
                        <a:t>woman, women</a:t>
                      </a:r>
                    </a:p>
                    <a:p>
                      <a:r>
                        <a:rPr lang="en-US" sz="1800" dirty="0" smtClean="0">
                          <a:latin typeface="+mn-lt"/>
                        </a:rPr>
                        <a:t>orthopedic</a:t>
                      </a:r>
                      <a:r>
                        <a:rPr lang="en-US" sz="1800" baseline="0" dirty="0" smtClean="0">
                          <a:latin typeface="+mn-lt"/>
                        </a:rPr>
                        <a:t>, </a:t>
                      </a:r>
                      <a:r>
                        <a:rPr lang="en-US" sz="1800" baseline="0" dirty="0" err="1" smtClean="0">
                          <a:latin typeface="+mn-lt"/>
                        </a:rPr>
                        <a:t>orthopeadic</a:t>
                      </a:r>
                      <a:endParaRPr lang="en-US" dirty="0">
                        <a:latin typeface="+mn-lt"/>
                      </a:endParaRPr>
                    </a:p>
                  </a:txBody>
                  <a:tcPr/>
                </a:tc>
                <a:extLst>
                  <a:ext uri="{0D108BD9-81ED-4DB2-BD59-A6C34878D82A}">
                    <a16:rowId xmlns:a16="http://schemas.microsoft.com/office/drawing/2014/main" val="1514419964"/>
                  </a:ext>
                </a:extLst>
              </a:tr>
              <a:tr h="456208">
                <a:tc>
                  <a:txBody>
                    <a:bodyPr/>
                    <a:lstStyle/>
                    <a:p>
                      <a:r>
                        <a:rPr lang="en-US" dirty="0" smtClean="0">
                          <a:latin typeface="+mn-lt"/>
                        </a:rPr>
                        <a:t>proximity</a:t>
                      </a:r>
                      <a:endParaRPr lang="en-US" dirty="0">
                        <a:latin typeface="+mn-l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screen</a:t>
                      </a:r>
                      <a:r>
                        <a:rPr lang="en-US" sz="2000" dirty="0" smtClean="0">
                          <a:latin typeface="+mn-lt"/>
                        </a:rPr>
                        <a:t>*</a:t>
                      </a:r>
                      <a:r>
                        <a:rPr lang="en-US" sz="1800" dirty="0" smtClean="0">
                          <a:latin typeface="+mn-lt"/>
                        </a:rPr>
                        <a:t> n5 cancer</a:t>
                      </a:r>
                    </a:p>
                  </a:txBody>
                  <a:tcPr/>
                </a:tc>
                <a:tc hMerge="1">
                  <a:txBody>
                    <a:bodyPr/>
                    <a:lstStyle/>
                    <a:p>
                      <a:endParaRPr lang="en-US" dirty="0"/>
                    </a:p>
                  </a:txBody>
                  <a:tcPr/>
                </a:tc>
                <a:extLst>
                  <a:ext uri="{0D108BD9-81ED-4DB2-BD59-A6C34878D82A}">
                    <a16:rowId xmlns:a16="http://schemas.microsoft.com/office/drawing/2014/main" val="1756711127"/>
                  </a:ext>
                </a:extLst>
              </a:tr>
              <a:tr h="854648">
                <a:tc>
                  <a:txBody>
                    <a:bodyPr/>
                    <a:lstStyle/>
                    <a:p>
                      <a:r>
                        <a:rPr lang="en-US" dirty="0" smtClean="0">
                          <a:latin typeface="+mn-lt"/>
                        </a:rPr>
                        <a:t>parentheses</a:t>
                      </a:r>
                      <a:endParaRPr lang="en-US" dirty="0">
                        <a:latin typeface="+mn-lt"/>
                      </a:endParaRPr>
                    </a:p>
                  </a:txBody>
                  <a:tcPr/>
                </a:tc>
                <a:tc gridSpan="2">
                  <a:txBody>
                    <a:bodyPr/>
                    <a:lstStyle/>
                    <a:p>
                      <a:pPr>
                        <a:lnSpc>
                          <a:spcPct val="100000"/>
                        </a:lnSpc>
                      </a:pPr>
                      <a:r>
                        <a:rPr lang="en-US" sz="1800" dirty="0" smtClean="0">
                          <a:latin typeface="+mn-lt"/>
                        </a:rPr>
                        <a:t>(“traumatic brain injury” </a:t>
                      </a:r>
                      <a:r>
                        <a:rPr lang="en-US" sz="1800" b="1" dirty="0" smtClean="0">
                          <a:solidFill>
                            <a:schemeClr val="tx1"/>
                          </a:solidFill>
                          <a:latin typeface="+mn-lt"/>
                        </a:rPr>
                        <a:t>OR</a:t>
                      </a:r>
                      <a:r>
                        <a:rPr lang="en-US" sz="1800" b="1" dirty="0" smtClean="0">
                          <a:latin typeface="+mn-lt"/>
                        </a:rPr>
                        <a:t> </a:t>
                      </a:r>
                      <a:r>
                        <a:rPr lang="en-US" sz="1800" b="0" dirty="0" smtClean="0">
                          <a:latin typeface="+mn-lt"/>
                        </a:rPr>
                        <a:t> </a:t>
                      </a:r>
                      <a:r>
                        <a:rPr lang="en-US" sz="1800" b="0" dirty="0" err="1" smtClean="0">
                          <a:latin typeface="+mn-lt"/>
                        </a:rPr>
                        <a:t>tbi</a:t>
                      </a:r>
                      <a:r>
                        <a:rPr lang="en-US" sz="1800" b="0" dirty="0" smtClean="0">
                          <a:latin typeface="+mn-lt"/>
                        </a:rPr>
                        <a:t> </a:t>
                      </a:r>
                      <a:r>
                        <a:rPr lang="en-US" sz="1800" b="1" dirty="0" smtClean="0">
                          <a:solidFill>
                            <a:schemeClr val="tx1"/>
                          </a:solidFill>
                          <a:latin typeface="+mn-lt"/>
                        </a:rPr>
                        <a:t>OR</a:t>
                      </a:r>
                      <a:r>
                        <a:rPr lang="en-US" sz="1800" dirty="0" smtClean="0">
                          <a:latin typeface="+mn-lt"/>
                        </a:rPr>
                        <a:t> concussion)</a:t>
                      </a:r>
                      <a:r>
                        <a:rPr lang="en-US" sz="1800" baseline="0" dirty="0" smtClean="0">
                          <a:latin typeface="+mn-lt"/>
                        </a:rPr>
                        <a:t> </a:t>
                      </a:r>
                      <a:r>
                        <a:rPr lang="en-US" sz="1800" b="1" dirty="0" smtClean="0">
                          <a:solidFill>
                            <a:schemeClr val="tx1"/>
                          </a:solidFill>
                          <a:latin typeface="+mn-lt"/>
                        </a:rPr>
                        <a:t>AND</a:t>
                      </a:r>
                      <a:r>
                        <a:rPr lang="en-US" sz="1800" dirty="0" smtClean="0">
                          <a:solidFill>
                            <a:schemeClr val="tx1"/>
                          </a:solidFill>
                          <a:latin typeface="+mn-lt"/>
                        </a:rPr>
                        <a:t> </a:t>
                      </a:r>
                      <a:r>
                        <a:rPr lang="en-US" sz="1800" dirty="0" smtClean="0">
                          <a:solidFill>
                            <a:schemeClr val="tx1"/>
                          </a:solidFill>
                          <a:latin typeface="+mn-lt"/>
                        </a:rPr>
                        <a:t>sleep</a:t>
                      </a:r>
                      <a:endParaRPr lang="en-US" sz="1800" dirty="0" smtClean="0">
                        <a:solidFill>
                          <a:schemeClr val="tx1"/>
                        </a:solidFill>
                        <a:latin typeface="+mn-lt"/>
                      </a:endParaRPr>
                    </a:p>
                  </a:txBody>
                  <a:tcPr/>
                </a:tc>
                <a:tc hMerge="1">
                  <a:txBody>
                    <a:bodyPr/>
                    <a:lstStyle/>
                    <a:p>
                      <a:endParaRPr lang="en-US"/>
                    </a:p>
                  </a:txBody>
                  <a:tcPr/>
                </a:tc>
                <a:extLst>
                  <a:ext uri="{0D108BD9-81ED-4DB2-BD59-A6C34878D82A}">
                    <a16:rowId xmlns:a16="http://schemas.microsoft.com/office/drawing/2014/main" val="524881562"/>
                  </a:ext>
                </a:extLst>
              </a:tr>
              <a:tr h="1280681">
                <a:tc>
                  <a:txBody>
                    <a:bodyPr/>
                    <a:lstStyle/>
                    <a:p>
                      <a:r>
                        <a:rPr lang="en-US" dirty="0" smtClean="0">
                          <a:latin typeface="+mn-lt"/>
                        </a:rPr>
                        <a:t>Limits</a:t>
                      </a:r>
                      <a:endParaRPr lang="en-US" dirty="0">
                        <a:latin typeface="+mn-lt"/>
                      </a:endParaRPr>
                    </a:p>
                  </a:txBody>
                  <a:tcPr/>
                </a:tc>
                <a:tc gridSpan="2">
                  <a:txBody>
                    <a:bodyPr/>
                    <a:lstStyle/>
                    <a:p>
                      <a:pPr>
                        <a:lnSpc>
                          <a:spcPct val="100000"/>
                        </a:lnSpc>
                      </a:pPr>
                      <a:r>
                        <a:rPr lang="en-US" sz="1800" dirty="0" smtClean="0">
                          <a:solidFill>
                            <a:schemeClr val="tx1"/>
                          </a:solidFill>
                          <a:latin typeface="+mn-lt"/>
                        </a:rPr>
                        <a:t>Age, gender, dates of publication, type</a:t>
                      </a:r>
                      <a:r>
                        <a:rPr lang="en-US" sz="1800" baseline="0" dirty="0" smtClean="0">
                          <a:solidFill>
                            <a:schemeClr val="tx1"/>
                          </a:solidFill>
                          <a:latin typeface="+mn-lt"/>
                        </a:rPr>
                        <a:t> of information source,</a:t>
                      </a:r>
                      <a:r>
                        <a:rPr lang="en-US" sz="1800" dirty="0" smtClean="0">
                          <a:solidFill>
                            <a:schemeClr val="tx1"/>
                          </a:solidFill>
                          <a:latin typeface="+mn-lt"/>
                        </a:rPr>
                        <a:t> full text available</a:t>
                      </a:r>
                      <a:r>
                        <a:rPr lang="en-US" sz="1800" baseline="0" dirty="0" smtClean="0">
                          <a:solidFill>
                            <a:schemeClr val="tx1"/>
                          </a:solidFill>
                          <a:latin typeface="+mn-lt"/>
                        </a:rPr>
                        <a:t> + more</a:t>
                      </a:r>
                      <a:br>
                        <a:rPr lang="en-US" sz="1800" baseline="0" dirty="0" smtClean="0">
                          <a:solidFill>
                            <a:schemeClr val="tx1"/>
                          </a:solidFill>
                          <a:latin typeface="+mn-lt"/>
                        </a:rPr>
                      </a:br>
                      <a:r>
                        <a:rPr lang="en-US" sz="1800" baseline="0" dirty="0" smtClean="0">
                          <a:solidFill>
                            <a:schemeClr val="tx1"/>
                          </a:solidFill>
                          <a:latin typeface="+mn-lt"/>
                        </a:rPr>
                        <a:t>- sometimes indicated by search terms or can use available </a:t>
                      </a:r>
                      <a:r>
                        <a:rPr lang="en-US" sz="1800" b="1" baseline="0" dirty="0" smtClean="0">
                          <a:solidFill>
                            <a:schemeClr val="tx1"/>
                          </a:solidFill>
                          <a:latin typeface="+mn-lt"/>
                        </a:rPr>
                        <a:t>database filters</a:t>
                      </a:r>
                      <a:endParaRPr lang="en-US" sz="1800" b="1" dirty="0" smtClean="0">
                        <a:solidFill>
                          <a:schemeClr val="tx1"/>
                        </a:solidFill>
                        <a:latin typeface="+mn-lt"/>
                      </a:endParaRPr>
                    </a:p>
                  </a:txBody>
                  <a:tcPr/>
                </a:tc>
                <a:tc hMerge="1">
                  <a:txBody>
                    <a:bodyPr/>
                    <a:lstStyle/>
                    <a:p>
                      <a:endParaRPr lang="en-US"/>
                    </a:p>
                  </a:txBody>
                  <a:tcPr/>
                </a:tc>
                <a:extLst>
                  <a:ext uri="{0D108BD9-81ED-4DB2-BD59-A6C34878D82A}">
                    <a16:rowId xmlns:a16="http://schemas.microsoft.com/office/drawing/2014/main" val="478560603"/>
                  </a:ext>
                </a:extLst>
              </a:tr>
            </a:tbl>
          </a:graphicData>
        </a:graphic>
      </p:graphicFrame>
      <p:sp>
        <p:nvSpPr>
          <p:cNvPr id="5" name="TextBox 4"/>
          <p:cNvSpPr txBox="1"/>
          <p:nvPr/>
        </p:nvSpPr>
        <p:spPr>
          <a:xfrm>
            <a:off x="1869831" y="6324600"/>
            <a:ext cx="8229600" cy="369332"/>
          </a:xfrm>
          <a:prstGeom prst="rect">
            <a:avLst/>
          </a:prstGeom>
          <a:noFill/>
        </p:spPr>
        <p:txBody>
          <a:bodyPr wrap="square" rtlCol="0">
            <a:spAutoFit/>
          </a:bodyPr>
          <a:lstStyle/>
          <a:p>
            <a:r>
              <a:rPr lang="en-US" b="1" dirty="0">
                <a:solidFill>
                  <a:prstClr val="black"/>
                </a:solidFill>
                <a:latin typeface="Lucida Fax" panose="02060602050505020204" pitchFamily="18" charset="0"/>
              </a:rPr>
              <a:t>NOTE</a:t>
            </a:r>
            <a:r>
              <a:rPr lang="en-US" dirty="0">
                <a:solidFill>
                  <a:prstClr val="black"/>
                </a:solidFill>
                <a:latin typeface="Lucida Fax" panose="02060602050505020204" pitchFamily="18" charset="0"/>
              </a:rPr>
              <a:t>: Techniques and symbols can vary from database to database</a:t>
            </a:r>
          </a:p>
        </p:txBody>
      </p:sp>
    </p:spTree>
    <p:extLst>
      <p:ext uri="{BB962C8B-B14F-4D97-AF65-F5344CB8AC3E}">
        <p14:creationId xmlns:p14="http://schemas.microsoft.com/office/powerpoint/2010/main" val="347585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
        <p:nvSpPr>
          <p:cNvPr id="3" name="TextBox 2"/>
          <p:cNvSpPr txBox="1"/>
          <p:nvPr/>
        </p:nvSpPr>
        <p:spPr>
          <a:xfrm>
            <a:off x="4706911" y="2987425"/>
            <a:ext cx="2413417" cy="1292662"/>
          </a:xfrm>
          <a:prstGeom prst="rect">
            <a:avLst/>
          </a:prstGeom>
          <a:noFill/>
        </p:spPr>
        <p:txBody>
          <a:bodyPr wrap="square" rtlCol="0">
            <a:spAutoFit/>
          </a:bodyPr>
          <a:lstStyle/>
          <a:p>
            <a:pPr algn="ctr"/>
            <a:r>
              <a:rPr lang="en-US" sz="6000" b="1" dirty="0" smtClean="0">
                <a:solidFill>
                  <a:schemeClr val="accent5">
                    <a:lumMod val="50000"/>
                  </a:schemeClr>
                </a:solidFill>
                <a:latin typeface="Arial Narrow" panose="020B0606020202030204" pitchFamily="34" charset="0"/>
              </a:rPr>
              <a:t>EBP</a:t>
            </a:r>
            <a:br>
              <a:rPr lang="en-US" sz="6000" b="1" dirty="0" smtClean="0">
                <a:solidFill>
                  <a:schemeClr val="accent5">
                    <a:lumMod val="50000"/>
                  </a:schemeClr>
                </a:solidFill>
                <a:latin typeface="Arial Narrow" panose="020B0606020202030204" pitchFamily="34" charset="0"/>
              </a:rPr>
            </a:br>
            <a:r>
              <a:rPr lang="en-US" b="1" dirty="0" smtClean="0">
                <a:solidFill>
                  <a:schemeClr val="accent5">
                    <a:lumMod val="50000"/>
                  </a:schemeClr>
                </a:solidFill>
                <a:latin typeface="Arial Narrow" panose="020B0606020202030204" pitchFamily="34" charset="0"/>
              </a:rPr>
              <a:t>evidence-based practice</a:t>
            </a:r>
            <a:endParaRPr lang="en-US" b="1" dirty="0">
              <a:solidFill>
                <a:schemeClr val="accent5">
                  <a:lumMod val="50000"/>
                </a:schemeClr>
              </a:solidFill>
              <a:latin typeface="Arial Narrow" panose="020B0606020202030204" pitchFamily="34" charset="0"/>
            </a:endParaRPr>
          </a:p>
        </p:txBody>
      </p:sp>
    </p:spTree>
    <p:extLst>
      <p:ext uri="{BB962C8B-B14F-4D97-AF65-F5344CB8AC3E}">
        <p14:creationId xmlns:p14="http://schemas.microsoft.com/office/powerpoint/2010/main" val="2685886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Fax" panose="02060602050505020204" pitchFamily="18" charset="0"/>
              </a:rPr>
              <a:t>Databases</a:t>
            </a:r>
            <a:endParaRPr lang="en-US" b="1" dirty="0">
              <a:latin typeface="Lucida Fax" panose="02060602050505020204" pitchFamily="18" charset="0"/>
            </a:endParaRPr>
          </a:p>
        </p:txBody>
      </p:sp>
      <p:sp>
        <p:nvSpPr>
          <p:cNvPr id="3" name="Content Placeholder 2"/>
          <p:cNvSpPr>
            <a:spLocks noGrp="1"/>
          </p:cNvSpPr>
          <p:nvPr>
            <p:ph idx="1"/>
          </p:nvPr>
        </p:nvSpPr>
        <p:spPr>
          <a:xfrm>
            <a:off x="1320800" y="1524000"/>
            <a:ext cx="5334000" cy="4953000"/>
          </a:xfrm>
        </p:spPr>
        <p:txBody>
          <a:bodyPr>
            <a:normAutofit fontScale="47500" lnSpcReduction="20000"/>
          </a:bodyPr>
          <a:lstStyle/>
          <a:p>
            <a:pPr>
              <a:lnSpc>
                <a:spcPct val="150000"/>
              </a:lnSpc>
            </a:pPr>
            <a:r>
              <a:rPr lang="en-US" sz="4400" dirty="0"/>
              <a:t>Explore more than one</a:t>
            </a:r>
          </a:p>
          <a:p>
            <a:pPr>
              <a:lnSpc>
                <a:spcPct val="150000"/>
              </a:lnSpc>
            </a:pPr>
            <a:r>
              <a:rPr lang="en-US" sz="4400" dirty="0"/>
              <a:t>Use advanced search features</a:t>
            </a:r>
          </a:p>
          <a:p>
            <a:pPr>
              <a:lnSpc>
                <a:spcPct val="150000"/>
              </a:lnSpc>
            </a:pPr>
            <a:r>
              <a:rPr lang="en-US" sz="4400" dirty="0"/>
              <a:t>Try a variety of keyword terms &amp; combinations</a:t>
            </a:r>
          </a:p>
          <a:p>
            <a:pPr>
              <a:lnSpc>
                <a:spcPct val="150000"/>
              </a:lnSpc>
            </a:pPr>
            <a:r>
              <a:rPr lang="en-US" sz="4400" dirty="0"/>
              <a:t>Use limits to narrow search</a:t>
            </a:r>
          </a:p>
          <a:p>
            <a:pPr>
              <a:lnSpc>
                <a:spcPct val="170000"/>
              </a:lnSpc>
            </a:pPr>
            <a:r>
              <a:rPr lang="en-US" sz="4400" dirty="0"/>
              <a:t>Create a free account so you can:</a:t>
            </a:r>
          </a:p>
          <a:p>
            <a:pPr marL="460375" lvl="4" indent="0">
              <a:lnSpc>
                <a:spcPct val="170000"/>
              </a:lnSpc>
              <a:buNone/>
            </a:pPr>
            <a:r>
              <a:rPr lang="en-US" sz="4400" dirty="0"/>
              <a:t>- Save search records into folders</a:t>
            </a:r>
          </a:p>
          <a:p>
            <a:pPr marL="460375" lvl="4" indent="0">
              <a:lnSpc>
                <a:spcPct val="170000"/>
              </a:lnSpc>
              <a:buNone/>
            </a:pPr>
            <a:r>
              <a:rPr lang="en-US" sz="4400" dirty="0"/>
              <a:t>- Save your search history</a:t>
            </a:r>
          </a:p>
          <a:p>
            <a:pPr marL="460375" lvl="4" indent="0">
              <a:lnSpc>
                <a:spcPct val="170000"/>
              </a:lnSpc>
              <a:buNone/>
            </a:pPr>
            <a:r>
              <a:rPr lang="en-US" sz="4400" dirty="0"/>
              <a:t>- Set-up search alerts</a:t>
            </a:r>
          </a:p>
          <a:p>
            <a:pPr>
              <a:lnSpc>
                <a:spcPct val="150000"/>
              </a:lnSpc>
            </a:pPr>
            <a:endParaRPr lang="en-US"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662" y="590641"/>
            <a:ext cx="2438400" cy="93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001" y="1581240"/>
            <a:ext cx="2438400" cy="79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1640" y="2495640"/>
            <a:ext cx="1973507" cy="76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6347" y="5147862"/>
            <a:ext cx="1821291" cy="77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a:stretch>
            <a:fillRect/>
          </a:stretch>
        </p:blipFill>
        <p:spPr>
          <a:xfrm>
            <a:off x="7903856" y="3674551"/>
            <a:ext cx="1946275" cy="1138637"/>
          </a:xfrm>
          <a:prstGeom prst="rect">
            <a:avLst/>
          </a:prstGeom>
        </p:spPr>
      </p:pic>
    </p:spTree>
    <p:extLst>
      <p:ext uri="{BB962C8B-B14F-4D97-AF65-F5344CB8AC3E}">
        <p14:creationId xmlns:p14="http://schemas.microsoft.com/office/powerpoint/2010/main" val="3087471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050" y="270108"/>
            <a:ext cx="10372299" cy="1020762"/>
          </a:xfrm>
        </p:spPr>
        <p:txBody>
          <a:bodyPr anchor="ctr">
            <a:normAutofit fontScale="90000"/>
          </a:bodyPr>
          <a:lstStyle/>
          <a:p>
            <a:r>
              <a:rPr lang="en-US" b="1" dirty="0" smtClean="0"/>
              <a:t/>
            </a:r>
            <a:br>
              <a:rPr lang="en-US" b="1" dirty="0" smtClean="0"/>
            </a:br>
            <a:r>
              <a:rPr lang="en-US" sz="4000" b="1" dirty="0">
                <a:latin typeface="Lucida Fax" panose="02060602050505020204" pitchFamily="18" charset="0"/>
              </a:rPr>
              <a:t>Refining your search </a:t>
            </a:r>
            <a:r>
              <a:rPr lang="en-US" sz="4000" b="1" dirty="0" smtClean="0">
                <a:latin typeface="Lucida Fax" panose="02060602050505020204" pitchFamily="18" charset="0"/>
              </a:rPr>
              <a:t>by limiting </a:t>
            </a:r>
            <a:r>
              <a:rPr lang="en-US" sz="4000" b="1" dirty="0">
                <a:latin typeface="Lucida Fax" panose="02060602050505020204" pitchFamily="18" charset="0"/>
              </a:rPr>
              <a:t>scope</a:t>
            </a:r>
            <a:r>
              <a:rPr lang="en-US" sz="3100" dirty="0">
                <a:latin typeface="Lucida Fax" panose="02060602050505020204" pitchFamily="18" charset="0"/>
              </a:rPr>
              <a:t/>
            </a:r>
            <a:br>
              <a:rPr lang="en-US" sz="3100" dirty="0">
                <a:latin typeface="Lucida Fax" panose="02060602050505020204" pitchFamily="18" charset="0"/>
              </a:rPr>
            </a:br>
            <a:endParaRPr lang="en-US" sz="3100" dirty="0">
              <a:latin typeface="Lucida Fax" panose="02060602050505020204" pitchFamily="18" charset="0"/>
            </a:endParaRPr>
          </a:p>
        </p:txBody>
      </p:sp>
      <p:sp>
        <p:nvSpPr>
          <p:cNvPr id="3" name="Text Placeholder 2"/>
          <p:cNvSpPr>
            <a:spLocks noGrp="1"/>
          </p:cNvSpPr>
          <p:nvPr>
            <p:ph sz="quarter" idx="1"/>
          </p:nvPr>
        </p:nvSpPr>
        <p:spPr>
          <a:xfrm>
            <a:off x="986050" y="1546274"/>
            <a:ext cx="7025186" cy="4267672"/>
          </a:xfrm>
        </p:spPr>
        <p:txBody>
          <a:bodyPr>
            <a:noAutofit/>
          </a:bodyPr>
          <a:lstStyle/>
          <a:p>
            <a:pPr>
              <a:lnSpc>
                <a:spcPct val="150000"/>
              </a:lnSpc>
            </a:pPr>
            <a:r>
              <a:rPr lang="en-US" dirty="0">
                <a:latin typeface="Lucida Fax" panose="02060602050505020204" pitchFamily="18" charset="0"/>
              </a:rPr>
              <a:t> Study design</a:t>
            </a:r>
          </a:p>
          <a:p>
            <a:pPr>
              <a:lnSpc>
                <a:spcPct val="150000"/>
              </a:lnSpc>
            </a:pPr>
            <a:r>
              <a:rPr lang="en-US" dirty="0">
                <a:latin typeface="Lucida Fax" panose="02060602050505020204" pitchFamily="18" charset="0"/>
              </a:rPr>
              <a:t> Publication date </a:t>
            </a:r>
          </a:p>
          <a:p>
            <a:pPr>
              <a:lnSpc>
                <a:spcPct val="150000"/>
              </a:lnSpc>
            </a:pPr>
            <a:r>
              <a:rPr lang="en-US" dirty="0">
                <a:latin typeface="Lucida Fax" panose="02060602050505020204" pitchFamily="18" charset="0"/>
              </a:rPr>
              <a:t> Language</a:t>
            </a:r>
          </a:p>
          <a:p>
            <a:pPr>
              <a:lnSpc>
                <a:spcPct val="150000"/>
              </a:lnSpc>
            </a:pPr>
            <a:r>
              <a:rPr lang="en-US" dirty="0" smtClean="0">
                <a:latin typeface="Lucida Fax" panose="02060602050505020204" pitchFamily="18" charset="0"/>
              </a:rPr>
              <a:t> Age </a:t>
            </a:r>
            <a:r>
              <a:rPr lang="en-US" dirty="0">
                <a:latin typeface="Lucida Fax" panose="02060602050505020204" pitchFamily="18" charset="0"/>
              </a:rPr>
              <a:t>groups</a:t>
            </a:r>
          </a:p>
          <a:p>
            <a:pPr>
              <a:lnSpc>
                <a:spcPct val="150000"/>
              </a:lnSpc>
            </a:pPr>
            <a:r>
              <a:rPr lang="en-US" dirty="0" smtClean="0">
                <a:latin typeface="Lucida Fax" panose="02060602050505020204" pitchFamily="18" charset="0"/>
              </a:rPr>
              <a:t> Full-text</a:t>
            </a:r>
            <a:endParaRPr lang="en-US" dirty="0">
              <a:latin typeface="Lucida Fax" panose="02060602050505020204" pitchFamily="18" charset="0"/>
            </a:endParaRPr>
          </a:p>
          <a:p>
            <a:pPr marL="342900" indent="-342900"/>
            <a:endParaRPr lang="en-US" dirty="0">
              <a:latin typeface="Lucida Fax" panose="02060602050505020204" pitchFamily="18"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554338" y="1546274"/>
            <a:ext cx="3657600"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860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480" y="1684325"/>
            <a:ext cx="4661836" cy="3542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43100" y="381000"/>
            <a:ext cx="8534400" cy="762000"/>
          </a:xfrm>
        </p:spPr>
        <p:txBody>
          <a:bodyPr anchor="ctr" anchorCtr="0">
            <a:normAutofit/>
          </a:bodyPr>
          <a:lstStyle/>
          <a:p>
            <a:r>
              <a:rPr lang="en-US" sz="3600" b="1" dirty="0">
                <a:latin typeface="Lucida Fax" panose="02060602050505020204" pitchFamily="18" charset="0"/>
              </a:rPr>
              <a:t>ADJUST YOUR SEARCH STRATEGY</a:t>
            </a:r>
            <a:endParaRPr lang="en-US" sz="3600" dirty="0">
              <a:latin typeface="Lucida Fax" panose="02060602050505020204" pitchFamily="18" charset="0"/>
            </a:endParaRPr>
          </a:p>
        </p:txBody>
      </p:sp>
      <p:sp>
        <p:nvSpPr>
          <p:cNvPr id="3" name="TextBox 2"/>
          <p:cNvSpPr txBox="1"/>
          <p:nvPr/>
        </p:nvSpPr>
        <p:spPr>
          <a:xfrm>
            <a:off x="1935480" y="1371600"/>
            <a:ext cx="3810000" cy="5016758"/>
          </a:xfrm>
          <a:prstGeom prst="rect">
            <a:avLst/>
          </a:prstGeom>
          <a:noFill/>
        </p:spPr>
        <p:txBody>
          <a:bodyPr wrap="square" rtlCol="0">
            <a:spAutoFit/>
          </a:bodyPr>
          <a:lstStyle/>
          <a:p>
            <a:r>
              <a:rPr lang="en-US" sz="3600" dirty="0">
                <a:latin typeface="Lucida Fax" panose="02060602050505020204" pitchFamily="18" charset="0"/>
              </a:rPr>
              <a:t>Change your:  </a:t>
            </a:r>
            <a:br>
              <a:rPr lang="en-US" sz="3600" dirty="0">
                <a:latin typeface="Lucida Fax" panose="02060602050505020204" pitchFamily="18" charset="0"/>
              </a:rPr>
            </a:br>
            <a:endParaRPr lang="en-US" sz="1200" dirty="0">
              <a:latin typeface="Lucida Fax" panose="02060602050505020204" pitchFamily="18" charset="0"/>
            </a:endParaRPr>
          </a:p>
          <a:p>
            <a:pPr marL="295275" indent="-282575">
              <a:buFont typeface="Arial" panose="020B0604020202020204" pitchFamily="34" charset="0"/>
              <a:buChar char="•"/>
            </a:pPr>
            <a:r>
              <a:rPr lang="en-US" sz="3600" dirty="0">
                <a:solidFill>
                  <a:srgbClr val="660033"/>
                </a:solidFill>
                <a:latin typeface="Lucida Fax" panose="02060602050505020204" pitchFamily="18" charset="0"/>
              </a:rPr>
              <a:t>search terms</a:t>
            </a:r>
          </a:p>
          <a:p>
            <a:pPr marL="295275" indent="-282575">
              <a:buFont typeface="Arial" panose="020B0604020202020204" pitchFamily="34" charset="0"/>
              <a:buChar char="•"/>
            </a:pPr>
            <a:r>
              <a:rPr lang="en-US" sz="3600" dirty="0">
                <a:solidFill>
                  <a:srgbClr val="660033"/>
                </a:solidFill>
                <a:latin typeface="Lucida Fax" panose="02060602050505020204" pitchFamily="18" charset="0"/>
              </a:rPr>
              <a:t>database</a:t>
            </a:r>
          </a:p>
          <a:p>
            <a:pPr marL="295275" indent="-282575">
              <a:buFont typeface="Arial" panose="020B0604020202020204" pitchFamily="34" charset="0"/>
              <a:buChar char="•"/>
            </a:pPr>
            <a:r>
              <a:rPr lang="en-US" sz="3600" dirty="0">
                <a:solidFill>
                  <a:srgbClr val="660033"/>
                </a:solidFill>
                <a:latin typeface="Lucida Fax" panose="02060602050505020204" pitchFamily="18" charset="0"/>
              </a:rPr>
              <a:t>combinations</a:t>
            </a:r>
          </a:p>
          <a:p>
            <a:pPr marL="295275" indent="-282575">
              <a:buFont typeface="Arial" panose="020B0604020202020204" pitchFamily="34" charset="0"/>
              <a:buChar char="•"/>
            </a:pPr>
            <a:r>
              <a:rPr lang="en-US" sz="3600" dirty="0">
                <a:solidFill>
                  <a:srgbClr val="660033"/>
                </a:solidFill>
                <a:latin typeface="Lucida Fax" panose="02060602050505020204" pitchFamily="18" charset="0"/>
              </a:rPr>
              <a:t>limits</a:t>
            </a:r>
          </a:p>
          <a:p>
            <a:pPr marL="295275" indent="-282575">
              <a:buFont typeface="Arial" panose="020B0604020202020204" pitchFamily="34" charset="0"/>
              <a:buChar char="•"/>
            </a:pPr>
            <a:r>
              <a:rPr lang="en-US" sz="3600" dirty="0">
                <a:solidFill>
                  <a:srgbClr val="660033"/>
                </a:solidFill>
                <a:latin typeface="Lucida Fax" panose="02060602050505020204" pitchFamily="18" charset="0"/>
              </a:rPr>
              <a:t>narrow</a:t>
            </a:r>
          </a:p>
          <a:p>
            <a:pPr marL="295275" indent="-282575">
              <a:buFont typeface="Arial" panose="020B0604020202020204" pitchFamily="34" charset="0"/>
              <a:buChar char="•"/>
            </a:pPr>
            <a:r>
              <a:rPr lang="en-US" sz="3600" dirty="0">
                <a:solidFill>
                  <a:srgbClr val="660033"/>
                </a:solidFill>
                <a:latin typeface="Lucida Fax" panose="02060602050505020204" pitchFamily="18" charset="0"/>
              </a:rPr>
              <a:t>expand</a:t>
            </a:r>
          </a:p>
          <a:p>
            <a:pPr marL="12700"/>
            <a:endParaRPr lang="en-US" sz="2000" dirty="0">
              <a:latin typeface="Lucida Fax" panose="02060602050505020204" pitchFamily="18" charset="0"/>
            </a:endParaRPr>
          </a:p>
          <a:p>
            <a:pPr marL="12700"/>
            <a:r>
              <a:rPr lang="en-US" sz="3600" dirty="0">
                <a:latin typeface="Lucida Fax" panose="02060602050505020204" pitchFamily="18" charset="0"/>
              </a:rPr>
              <a:t>Be flexible!</a:t>
            </a:r>
          </a:p>
        </p:txBody>
      </p:sp>
    </p:spTree>
    <p:extLst>
      <p:ext uri="{BB962C8B-B14F-4D97-AF65-F5344CB8AC3E}">
        <p14:creationId xmlns:p14="http://schemas.microsoft.com/office/powerpoint/2010/main" val="468531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990000"/>
                </a:solidFill>
                <a:latin typeface="Lucida Fax" panose="02060602050505020204" pitchFamily="18" charset="0"/>
              </a:rPr>
              <a:t>Tip!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836" y="2520287"/>
            <a:ext cx="5400548" cy="36053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14800" y="1400433"/>
            <a:ext cx="4282440" cy="646331"/>
          </a:xfrm>
          <a:prstGeom prst="rect">
            <a:avLst/>
          </a:prstGeom>
          <a:noFill/>
        </p:spPr>
        <p:txBody>
          <a:bodyPr wrap="square" rtlCol="0">
            <a:spAutoFit/>
          </a:bodyPr>
          <a:lstStyle/>
          <a:p>
            <a:r>
              <a:rPr lang="en-US" sz="3600" dirty="0">
                <a:latin typeface="Lucida Fax" panose="02060602050505020204" pitchFamily="18" charset="0"/>
              </a:rPr>
              <a:t>Use a seed article</a:t>
            </a:r>
          </a:p>
        </p:txBody>
      </p:sp>
    </p:spTree>
    <p:extLst>
      <p:ext uri="{BB962C8B-B14F-4D97-AF65-F5344CB8AC3E}">
        <p14:creationId xmlns:p14="http://schemas.microsoft.com/office/powerpoint/2010/main" val="2222584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Lucida Fax" panose="02060602050505020204" pitchFamily="18" charset="0"/>
              </a:rPr>
              <a:t>Use a Seed Article</a:t>
            </a:r>
          </a:p>
        </p:txBody>
      </p:sp>
      <p:sp>
        <p:nvSpPr>
          <p:cNvPr id="3" name="Content Placeholder 2"/>
          <p:cNvSpPr>
            <a:spLocks noGrp="1"/>
          </p:cNvSpPr>
          <p:nvPr>
            <p:ph idx="1"/>
          </p:nvPr>
        </p:nvSpPr>
        <p:spPr>
          <a:xfrm>
            <a:off x="3210406" y="1269242"/>
            <a:ext cx="7000394" cy="5055358"/>
          </a:xfrm>
        </p:spPr>
        <p:txBody>
          <a:bodyPr>
            <a:normAutofit lnSpcReduction="10000"/>
          </a:bodyPr>
          <a:lstStyle/>
          <a:p>
            <a:pPr marL="0" indent="0">
              <a:buNone/>
            </a:pPr>
            <a:endParaRPr lang="en-US" dirty="0" smtClean="0"/>
          </a:p>
          <a:p>
            <a:pPr marL="0" indent="0">
              <a:buNone/>
            </a:pPr>
            <a:r>
              <a:rPr lang="en-US" dirty="0" smtClean="0"/>
              <a:t>Look BACK at </a:t>
            </a:r>
            <a:r>
              <a:rPr lang="en-US" u="sng" dirty="0" smtClean="0"/>
              <a:t>references</a:t>
            </a:r>
            <a:r>
              <a:rPr lang="en-US" dirty="0" smtClean="0"/>
              <a:t> in an article</a:t>
            </a:r>
            <a:br>
              <a:rPr lang="en-US" dirty="0" smtClean="0"/>
            </a:br>
            <a:r>
              <a:rPr lang="en-US" i="1" dirty="0" smtClean="0"/>
              <a:t>bibliography</a:t>
            </a:r>
            <a:r>
              <a:rPr lang="en-US" i="1" dirty="0"/>
              <a:t> </a:t>
            </a:r>
            <a:r>
              <a:rPr lang="en-US" i="1" dirty="0" smtClean="0"/>
              <a:t>- works cited - reference list</a:t>
            </a:r>
          </a:p>
          <a:p>
            <a:pPr marL="0" indent="0">
              <a:buNone/>
            </a:pPr>
            <a:endParaRPr lang="en-US" dirty="0" smtClean="0"/>
          </a:p>
          <a:p>
            <a:pPr marL="0" indent="0">
              <a:buNone/>
            </a:pPr>
            <a:r>
              <a:rPr lang="en-US" dirty="0" smtClean="0"/>
              <a:t>Look FORWARD at </a:t>
            </a:r>
            <a:r>
              <a:rPr lang="en-US" u="sng" dirty="0" smtClean="0"/>
              <a:t>who cites </a:t>
            </a:r>
            <a:r>
              <a:rPr lang="en-US" dirty="0" smtClean="0"/>
              <a:t>the article</a:t>
            </a:r>
          </a:p>
          <a:p>
            <a:pPr marL="0" indent="0">
              <a:buNone/>
            </a:pPr>
            <a:endParaRPr lang="en-US" dirty="0" smtClean="0"/>
          </a:p>
          <a:p>
            <a:pPr marL="0" indent="0">
              <a:buNone/>
            </a:pPr>
            <a:r>
              <a:rPr lang="en-US" dirty="0" smtClean="0"/>
              <a:t>Find Similar or Related articles</a:t>
            </a:r>
          </a:p>
          <a:p>
            <a:pPr marL="0" indent="0">
              <a:buNone/>
            </a:pPr>
            <a:endParaRPr lang="en-US" dirty="0"/>
          </a:p>
          <a:p>
            <a:pPr marL="0" indent="0">
              <a:buNone/>
            </a:pPr>
            <a:r>
              <a:rPr lang="en-US" dirty="0" smtClean="0"/>
              <a:t>Look at the subject headings and keywords assigned to an article</a:t>
            </a:r>
            <a:br>
              <a:rPr lang="en-US" dirty="0" smtClean="0"/>
            </a:b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1200" y="3796921"/>
            <a:ext cx="947524"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884" y="3022448"/>
            <a:ext cx="629065" cy="62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1581" y="1622346"/>
            <a:ext cx="766762" cy="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9947" y="4960961"/>
            <a:ext cx="595444" cy="66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599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645920" y="216353"/>
            <a:ext cx="8920480" cy="6185527"/>
          </a:xfrm>
          <a:prstGeom prst="rect">
            <a:avLst/>
          </a:prstGeom>
        </p:spPr>
      </p:pic>
    </p:spTree>
    <p:extLst>
      <p:ext uri="{BB962C8B-B14F-4D97-AF65-F5344CB8AC3E}">
        <p14:creationId xmlns:p14="http://schemas.microsoft.com/office/powerpoint/2010/main" val="272789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
        <p:nvSpPr>
          <p:cNvPr id="4" name="Right Arrow 3"/>
          <p:cNvSpPr/>
          <p:nvPr/>
        </p:nvSpPr>
        <p:spPr>
          <a:xfrm>
            <a:off x="3333788" y="3094015"/>
            <a:ext cx="1413164" cy="1155778"/>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23418" y="2703180"/>
            <a:ext cx="1899950" cy="1938992"/>
          </a:xfrm>
          <a:prstGeom prst="rect">
            <a:avLst/>
          </a:prstGeom>
          <a:solidFill>
            <a:schemeClr val="accent1">
              <a:lumMod val="60000"/>
              <a:lumOff val="40000"/>
            </a:schemeClr>
          </a:solidFill>
        </p:spPr>
        <p:txBody>
          <a:bodyPr wrap="square" rtlCol="0">
            <a:spAutoFit/>
          </a:bodyPr>
          <a:lstStyle/>
          <a:p>
            <a:endParaRPr lang="en-US" sz="1200" dirty="0" smtClean="0"/>
          </a:p>
          <a:p>
            <a:r>
              <a:rPr lang="en-US" sz="3200" b="1" dirty="0" smtClean="0">
                <a:latin typeface="Arial Narrow" panose="020B0606020202030204" pitchFamily="34" charset="0"/>
              </a:rPr>
              <a:t>  Best</a:t>
            </a:r>
            <a:br>
              <a:rPr lang="en-US" sz="3200" b="1" dirty="0" smtClean="0">
                <a:latin typeface="Arial Narrow" panose="020B0606020202030204" pitchFamily="34" charset="0"/>
              </a:rPr>
            </a:br>
            <a:r>
              <a:rPr lang="en-US" sz="3200" b="1" dirty="0" smtClean="0">
                <a:latin typeface="Arial Narrow" panose="020B0606020202030204" pitchFamily="34" charset="0"/>
              </a:rPr>
              <a:t>  Research</a:t>
            </a:r>
            <a:br>
              <a:rPr lang="en-US" sz="3200" b="1" dirty="0" smtClean="0">
                <a:latin typeface="Arial Narrow" panose="020B0606020202030204" pitchFamily="34" charset="0"/>
              </a:rPr>
            </a:br>
            <a:r>
              <a:rPr lang="en-US" sz="3200" b="1" dirty="0" smtClean="0">
                <a:latin typeface="Arial Narrow" panose="020B0606020202030204" pitchFamily="34" charset="0"/>
              </a:rPr>
              <a:t>  Evidence</a:t>
            </a:r>
          </a:p>
          <a:p>
            <a:endParaRPr lang="en-US" sz="1200" dirty="0"/>
          </a:p>
        </p:txBody>
      </p:sp>
      <p:sp>
        <p:nvSpPr>
          <p:cNvPr id="14" name="TextBox 13"/>
          <p:cNvSpPr txBox="1"/>
          <p:nvPr/>
        </p:nvSpPr>
        <p:spPr>
          <a:xfrm>
            <a:off x="4706911" y="2987425"/>
            <a:ext cx="2413417" cy="1292662"/>
          </a:xfrm>
          <a:prstGeom prst="rect">
            <a:avLst/>
          </a:prstGeom>
          <a:noFill/>
        </p:spPr>
        <p:txBody>
          <a:bodyPr wrap="square" rtlCol="0">
            <a:spAutoFit/>
          </a:bodyPr>
          <a:lstStyle/>
          <a:p>
            <a:pPr algn="ctr"/>
            <a:r>
              <a:rPr lang="en-US" sz="6000" b="1" dirty="0" smtClean="0">
                <a:solidFill>
                  <a:schemeClr val="accent5">
                    <a:lumMod val="50000"/>
                  </a:schemeClr>
                </a:solidFill>
                <a:latin typeface="Arial Narrow" panose="020B0606020202030204" pitchFamily="34" charset="0"/>
              </a:rPr>
              <a:t>EBP</a:t>
            </a:r>
            <a:br>
              <a:rPr lang="en-US" sz="6000" b="1" dirty="0" smtClean="0">
                <a:solidFill>
                  <a:schemeClr val="accent5">
                    <a:lumMod val="50000"/>
                  </a:schemeClr>
                </a:solidFill>
                <a:latin typeface="Arial Narrow" panose="020B0606020202030204" pitchFamily="34" charset="0"/>
              </a:rPr>
            </a:br>
            <a:r>
              <a:rPr lang="en-US" b="1" dirty="0" smtClean="0">
                <a:solidFill>
                  <a:schemeClr val="accent5">
                    <a:lumMod val="50000"/>
                  </a:schemeClr>
                </a:solidFill>
                <a:latin typeface="Arial Narrow" panose="020B0606020202030204" pitchFamily="34" charset="0"/>
              </a:rPr>
              <a:t>evidence-based practice</a:t>
            </a:r>
            <a:endParaRPr lang="en-US" b="1" dirty="0">
              <a:solidFill>
                <a:schemeClr val="accent5">
                  <a:lumMod val="50000"/>
                </a:schemeClr>
              </a:solidFill>
              <a:latin typeface="Arial Narrow" panose="020B0606020202030204" pitchFamily="34" charset="0"/>
            </a:endParaRPr>
          </a:p>
        </p:txBody>
      </p:sp>
    </p:spTree>
    <p:extLst>
      <p:ext uri="{BB962C8B-B14F-4D97-AF65-F5344CB8AC3E}">
        <p14:creationId xmlns:p14="http://schemas.microsoft.com/office/powerpoint/2010/main" val="108466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5400000">
            <a:off x="5107520" y="1525397"/>
            <a:ext cx="1413164" cy="1155778"/>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
        <p:nvSpPr>
          <p:cNvPr id="4" name="Right Arrow 3"/>
          <p:cNvSpPr/>
          <p:nvPr/>
        </p:nvSpPr>
        <p:spPr>
          <a:xfrm>
            <a:off x="3333788" y="3094015"/>
            <a:ext cx="1413164" cy="1155778"/>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87527" y="637284"/>
            <a:ext cx="2034111" cy="1446550"/>
          </a:xfrm>
          <a:prstGeom prst="rect">
            <a:avLst/>
          </a:prstGeom>
          <a:solidFill>
            <a:schemeClr val="accent3">
              <a:lumMod val="40000"/>
              <a:lumOff val="60000"/>
            </a:schemeClr>
          </a:solidFill>
        </p:spPr>
        <p:txBody>
          <a:bodyPr wrap="square" rtlCol="0">
            <a:spAutoFit/>
          </a:bodyPr>
          <a:lstStyle/>
          <a:p>
            <a:r>
              <a:rPr lang="en-US" sz="1200" b="1" dirty="0" smtClean="0">
                <a:latin typeface="Arial Narrow" panose="020B0606020202030204" pitchFamily="34" charset="0"/>
              </a:rPr>
              <a:t/>
            </a:r>
            <a:br>
              <a:rPr lang="en-US" sz="1200" b="1" dirty="0" smtClean="0">
                <a:latin typeface="Arial Narrow" panose="020B0606020202030204" pitchFamily="34" charset="0"/>
              </a:rPr>
            </a:br>
            <a:r>
              <a:rPr lang="en-US" sz="1200" b="1" dirty="0" smtClean="0">
                <a:latin typeface="Arial Narrow" panose="020B0606020202030204" pitchFamily="34" charset="0"/>
              </a:rPr>
              <a:t>  </a:t>
            </a:r>
            <a:r>
              <a:rPr lang="en-US" sz="3200" b="1" dirty="0" smtClean="0">
                <a:latin typeface="Arial Narrow" panose="020B0606020202030204" pitchFamily="34" charset="0"/>
              </a:rPr>
              <a:t>Clinical </a:t>
            </a:r>
            <a:br>
              <a:rPr lang="en-US" sz="3200" b="1" dirty="0" smtClean="0">
                <a:latin typeface="Arial Narrow" panose="020B0606020202030204" pitchFamily="34" charset="0"/>
              </a:rPr>
            </a:br>
            <a:r>
              <a:rPr lang="en-US" sz="3200" b="1" dirty="0" smtClean="0">
                <a:latin typeface="Arial Narrow" panose="020B0606020202030204" pitchFamily="34" charset="0"/>
              </a:rPr>
              <a:t> Expertise</a:t>
            </a:r>
            <a:br>
              <a:rPr lang="en-US" sz="3200" b="1" dirty="0" smtClean="0">
                <a:latin typeface="Arial Narrow" panose="020B0606020202030204" pitchFamily="34" charset="0"/>
              </a:rPr>
            </a:br>
            <a:endParaRPr lang="en-US" sz="1200" b="1" dirty="0">
              <a:latin typeface="Arial Narrow" panose="020B0606020202030204" pitchFamily="34" charset="0"/>
            </a:endParaRPr>
          </a:p>
        </p:txBody>
      </p:sp>
      <p:sp>
        <p:nvSpPr>
          <p:cNvPr id="10" name="TextBox 9"/>
          <p:cNvSpPr txBox="1"/>
          <p:nvPr/>
        </p:nvSpPr>
        <p:spPr>
          <a:xfrm>
            <a:off x="2023418" y="2703180"/>
            <a:ext cx="1899950" cy="1938992"/>
          </a:xfrm>
          <a:prstGeom prst="rect">
            <a:avLst/>
          </a:prstGeom>
          <a:solidFill>
            <a:schemeClr val="accent1">
              <a:lumMod val="60000"/>
              <a:lumOff val="40000"/>
            </a:schemeClr>
          </a:solidFill>
        </p:spPr>
        <p:txBody>
          <a:bodyPr wrap="square" rtlCol="0">
            <a:spAutoFit/>
          </a:bodyPr>
          <a:lstStyle/>
          <a:p>
            <a:endParaRPr lang="en-US" sz="1200" dirty="0" smtClean="0"/>
          </a:p>
          <a:p>
            <a:r>
              <a:rPr lang="en-US" sz="3200" b="1" dirty="0" smtClean="0">
                <a:latin typeface="Arial Narrow" panose="020B0606020202030204" pitchFamily="34" charset="0"/>
              </a:rPr>
              <a:t>  Best</a:t>
            </a:r>
            <a:br>
              <a:rPr lang="en-US" sz="3200" b="1" dirty="0" smtClean="0">
                <a:latin typeface="Arial Narrow" panose="020B0606020202030204" pitchFamily="34" charset="0"/>
              </a:rPr>
            </a:br>
            <a:r>
              <a:rPr lang="en-US" sz="3200" b="1" dirty="0" smtClean="0">
                <a:latin typeface="Arial Narrow" panose="020B0606020202030204" pitchFamily="34" charset="0"/>
              </a:rPr>
              <a:t>  Research</a:t>
            </a:r>
            <a:br>
              <a:rPr lang="en-US" sz="3200" b="1" dirty="0" smtClean="0">
                <a:latin typeface="Arial Narrow" panose="020B0606020202030204" pitchFamily="34" charset="0"/>
              </a:rPr>
            </a:br>
            <a:r>
              <a:rPr lang="en-US" sz="3200" b="1" dirty="0" smtClean="0">
                <a:latin typeface="Arial Narrow" panose="020B0606020202030204" pitchFamily="34" charset="0"/>
              </a:rPr>
              <a:t>  Evidence</a:t>
            </a:r>
          </a:p>
          <a:p>
            <a:endParaRPr lang="en-US" sz="1200" dirty="0"/>
          </a:p>
        </p:txBody>
      </p:sp>
      <p:sp>
        <p:nvSpPr>
          <p:cNvPr id="13" name="TextBox 12"/>
          <p:cNvSpPr txBox="1"/>
          <p:nvPr/>
        </p:nvSpPr>
        <p:spPr>
          <a:xfrm>
            <a:off x="4706911" y="2987425"/>
            <a:ext cx="2413417" cy="1292662"/>
          </a:xfrm>
          <a:prstGeom prst="rect">
            <a:avLst/>
          </a:prstGeom>
          <a:noFill/>
        </p:spPr>
        <p:txBody>
          <a:bodyPr wrap="square" rtlCol="0">
            <a:spAutoFit/>
          </a:bodyPr>
          <a:lstStyle/>
          <a:p>
            <a:pPr algn="ctr"/>
            <a:r>
              <a:rPr lang="en-US" sz="6000" b="1" dirty="0" smtClean="0">
                <a:solidFill>
                  <a:schemeClr val="accent5">
                    <a:lumMod val="50000"/>
                  </a:schemeClr>
                </a:solidFill>
                <a:latin typeface="Arial Narrow" panose="020B0606020202030204" pitchFamily="34" charset="0"/>
              </a:rPr>
              <a:t>EBP</a:t>
            </a:r>
            <a:br>
              <a:rPr lang="en-US" sz="6000" b="1" dirty="0" smtClean="0">
                <a:solidFill>
                  <a:schemeClr val="accent5">
                    <a:lumMod val="50000"/>
                  </a:schemeClr>
                </a:solidFill>
                <a:latin typeface="Arial Narrow" panose="020B0606020202030204" pitchFamily="34" charset="0"/>
              </a:rPr>
            </a:br>
            <a:r>
              <a:rPr lang="en-US" b="1" dirty="0" smtClean="0">
                <a:solidFill>
                  <a:schemeClr val="accent5">
                    <a:lumMod val="50000"/>
                  </a:schemeClr>
                </a:solidFill>
                <a:latin typeface="Arial Narrow" panose="020B0606020202030204" pitchFamily="34" charset="0"/>
              </a:rPr>
              <a:t>evidence-based practice</a:t>
            </a:r>
            <a:endParaRPr lang="en-US" b="1" dirty="0">
              <a:solidFill>
                <a:schemeClr val="accent5">
                  <a:lumMod val="50000"/>
                </a:schemeClr>
              </a:solidFill>
              <a:latin typeface="Arial Narrow" panose="020B0606020202030204" pitchFamily="34" charset="0"/>
            </a:endParaRPr>
          </a:p>
        </p:txBody>
      </p:sp>
    </p:spTree>
    <p:extLst>
      <p:ext uri="{BB962C8B-B14F-4D97-AF65-F5344CB8AC3E}">
        <p14:creationId xmlns:p14="http://schemas.microsoft.com/office/powerpoint/2010/main" val="179839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5400000">
            <a:off x="5107520" y="1525397"/>
            <a:ext cx="1413164" cy="1155778"/>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
        <p:nvSpPr>
          <p:cNvPr id="4" name="Right Arrow 3"/>
          <p:cNvSpPr/>
          <p:nvPr/>
        </p:nvSpPr>
        <p:spPr>
          <a:xfrm>
            <a:off x="3333788" y="3094015"/>
            <a:ext cx="1413164" cy="1155778"/>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87527" y="637284"/>
            <a:ext cx="2034111" cy="1446550"/>
          </a:xfrm>
          <a:prstGeom prst="rect">
            <a:avLst/>
          </a:prstGeom>
          <a:solidFill>
            <a:schemeClr val="accent3">
              <a:lumMod val="40000"/>
              <a:lumOff val="60000"/>
            </a:schemeClr>
          </a:solidFill>
        </p:spPr>
        <p:txBody>
          <a:bodyPr wrap="square" rtlCol="0">
            <a:spAutoFit/>
          </a:bodyPr>
          <a:lstStyle/>
          <a:p>
            <a:r>
              <a:rPr lang="en-US" sz="1200" b="1" dirty="0" smtClean="0">
                <a:latin typeface="Arial Narrow" panose="020B0606020202030204" pitchFamily="34" charset="0"/>
              </a:rPr>
              <a:t/>
            </a:r>
            <a:br>
              <a:rPr lang="en-US" sz="1200" b="1" dirty="0" smtClean="0">
                <a:latin typeface="Arial Narrow" panose="020B0606020202030204" pitchFamily="34" charset="0"/>
              </a:rPr>
            </a:br>
            <a:r>
              <a:rPr lang="en-US" sz="1200" b="1" dirty="0" smtClean="0">
                <a:latin typeface="Arial Narrow" panose="020B0606020202030204" pitchFamily="34" charset="0"/>
              </a:rPr>
              <a:t>  </a:t>
            </a:r>
            <a:r>
              <a:rPr lang="en-US" sz="3200" b="1" dirty="0" smtClean="0">
                <a:latin typeface="Arial Narrow" panose="020B0606020202030204" pitchFamily="34" charset="0"/>
              </a:rPr>
              <a:t>Clinical </a:t>
            </a:r>
            <a:br>
              <a:rPr lang="en-US" sz="3200" b="1" dirty="0" smtClean="0">
                <a:latin typeface="Arial Narrow" panose="020B0606020202030204" pitchFamily="34" charset="0"/>
              </a:rPr>
            </a:br>
            <a:r>
              <a:rPr lang="en-US" sz="3200" b="1" dirty="0" smtClean="0">
                <a:latin typeface="Arial Narrow" panose="020B0606020202030204" pitchFamily="34" charset="0"/>
              </a:rPr>
              <a:t> Expertise</a:t>
            </a:r>
            <a:br>
              <a:rPr lang="en-US" sz="3200" b="1" dirty="0" smtClean="0">
                <a:latin typeface="Arial Narrow" panose="020B0606020202030204" pitchFamily="34" charset="0"/>
              </a:rPr>
            </a:br>
            <a:endParaRPr lang="en-US" sz="1200" b="1" dirty="0">
              <a:latin typeface="Arial Narrow" panose="020B0606020202030204" pitchFamily="34" charset="0"/>
            </a:endParaRPr>
          </a:p>
        </p:txBody>
      </p:sp>
      <p:sp>
        <p:nvSpPr>
          <p:cNvPr id="10" name="TextBox 9"/>
          <p:cNvSpPr txBox="1"/>
          <p:nvPr/>
        </p:nvSpPr>
        <p:spPr>
          <a:xfrm>
            <a:off x="2023418" y="2703180"/>
            <a:ext cx="1899950" cy="1938992"/>
          </a:xfrm>
          <a:prstGeom prst="rect">
            <a:avLst/>
          </a:prstGeom>
          <a:solidFill>
            <a:schemeClr val="accent1">
              <a:lumMod val="60000"/>
              <a:lumOff val="40000"/>
            </a:schemeClr>
          </a:solidFill>
        </p:spPr>
        <p:txBody>
          <a:bodyPr wrap="square" rtlCol="0">
            <a:spAutoFit/>
          </a:bodyPr>
          <a:lstStyle/>
          <a:p>
            <a:endParaRPr lang="en-US" sz="1200" dirty="0" smtClean="0"/>
          </a:p>
          <a:p>
            <a:r>
              <a:rPr lang="en-US" sz="3200" b="1" dirty="0" smtClean="0">
                <a:latin typeface="Arial Narrow" panose="020B0606020202030204" pitchFamily="34" charset="0"/>
              </a:rPr>
              <a:t>  Best</a:t>
            </a:r>
            <a:br>
              <a:rPr lang="en-US" sz="3200" b="1" dirty="0" smtClean="0">
                <a:latin typeface="Arial Narrow" panose="020B0606020202030204" pitchFamily="34" charset="0"/>
              </a:rPr>
            </a:br>
            <a:r>
              <a:rPr lang="en-US" sz="3200" b="1" dirty="0" smtClean="0">
                <a:latin typeface="Arial Narrow" panose="020B0606020202030204" pitchFamily="34" charset="0"/>
              </a:rPr>
              <a:t>  Research</a:t>
            </a:r>
            <a:br>
              <a:rPr lang="en-US" sz="3200" b="1" dirty="0" smtClean="0">
                <a:latin typeface="Arial Narrow" panose="020B0606020202030204" pitchFamily="34" charset="0"/>
              </a:rPr>
            </a:br>
            <a:r>
              <a:rPr lang="en-US" sz="3200" b="1" dirty="0" smtClean="0">
                <a:latin typeface="Arial Narrow" panose="020B0606020202030204" pitchFamily="34" charset="0"/>
              </a:rPr>
              <a:t>  Evidence</a:t>
            </a:r>
          </a:p>
          <a:p>
            <a:endParaRPr lang="en-US" sz="1200" dirty="0"/>
          </a:p>
        </p:txBody>
      </p:sp>
      <p:sp>
        <p:nvSpPr>
          <p:cNvPr id="13" name="TextBox 12"/>
          <p:cNvSpPr txBox="1"/>
          <p:nvPr/>
        </p:nvSpPr>
        <p:spPr>
          <a:xfrm>
            <a:off x="4706911" y="2987425"/>
            <a:ext cx="2413417" cy="1292662"/>
          </a:xfrm>
          <a:prstGeom prst="rect">
            <a:avLst/>
          </a:prstGeom>
          <a:noFill/>
        </p:spPr>
        <p:txBody>
          <a:bodyPr wrap="square" rtlCol="0">
            <a:spAutoFit/>
          </a:bodyPr>
          <a:lstStyle/>
          <a:p>
            <a:pPr algn="ctr"/>
            <a:r>
              <a:rPr lang="en-US" sz="6000" b="1" dirty="0" smtClean="0">
                <a:solidFill>
                  <a:schemeClr val="accent5">
                    <a:lumMod val="50000"/>
                  </a:schemeClr>
                </a:solidFill>
                <a:latin typeface="Arial Narrow" panose="020B0606020202030204" pitchFamily="34" charset="0"/>
              </a:rPr>
              <a:t>EBP</a:t>
            </a:r>
            <a:br>
              <a:rPr lang="en-US" sz="6000" b="1" dirty="0" smtClean="0">
                <a:solidFill>
                  <a:schemeClr val="accent5">
                    <a:lumMod val="50000"/>
                  </a:schemeClr>
                </a:solidFill>
                <a:latin typeface="Arial Narrow" panose="020B0606020202030204" pitchFamily="34" charset="0"/>
              </a:rPr>
            </a:br>
            <a:r>
              <a:rPr lang="en-US" b="1" dirty="0" smtClean="0">
                <a:solidFill>
                  <a:schemeClr val="accent5">
                    <a:lumMod val="50000"/>
                  </a:schemeClr>
                </a:solidFill>
                <a:latin typeface="Arial Narrow" panose="020B0606020202030204" pitchFamily="34" charset="0"/>
              </a:rPr>
              <a:t>evidence-based practice</a:t>
            </a:r>
            <a:endParaRPr lang="en-US" b="1" dirty="0">
              <a:solidFill>
                <a:schemeClr val="accent5">
                  <a:lumMod val="50000"/>
                </a:schemeClr>
              </a:solidFill>
              <a:latin typeface="Arial Narrow" panose="020B0606020202030204" pitchFamily="34" charset="0"/>
            </a:endParaRPr>
          </a:p>
        </p:txBody>
      </p:sp>
      <p:sp>
        <p:nvSpPr>
          <p:cNvPr id="8" name="Right Arrow 7"/>
          <p:cNvSpPr/>
          <p:nvPr/>
        </p:nvSpPr>
        <p:spPr>
          <a:xfrm rot="10800000">
            <a:off x="7138131" y="2979287"/>
            <a:ext cx="1413164" cy="1155778"/>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963273" y="2569455"/>
            <a:ext cx="2376476" cy="1938992"/>
          </a:xfrm>
          <a:prstGeom prst="rect">
            <a:avLst/>
          </a:prstGeom>
          <a:solidFill>
            <a:schemeClr val="accent5">
              <a:lumMod val="40000"/>
              <a:lumOff val="60000"/>
            </a:schemeClr>
          </a:solidFill>
        </p:spPr>
        <p:txBody>
          <a:bodyPr wrap="square" rtlCol="0">
            <a:spAutoFit/>
          </a:bodyPr>
          <a:lstStyle/>
          <a:p>
            <a:endParaRPr lang="en-US" sz="1200" dirty="0" smtClean="0"/>
          </a:p>
          <a:p>
            <a:r>
              <a:rPr lang="en-US" sz="3200" b="1" dirty="0" smtClean="0">
                <a:latin typeface="Arial Narrow" panose="020B0606020202030204" pitchFamily="34" charset="0"/>
              </a:rPr>
              <a:t>  Patient </a:t>
            </a:r>
            <a:br>
              <a:rPr lang="en-US" sz="3200" b="1" dirty="0" smtClean="0">
                <a:latin typeface="Arial Narrow" panose="020B0606020202030204" pitchFamily="34" charset="0"/>
              </a:rPr>
            </a:br>
            <a:r>
              <a:rPr lang="en-US" sz="3200" b="1" dirty="0" smtClean="0">
                <a:latin typeface="Arial Narrow" panose="020B0606020202030204" pitchFamily="34" charset="0"/>
              </a:rPr>
              <a:t>  Values &amp; </a:t>
            </a:r>
            <a:br>
              <a:rPr lang="en-US" sz="3200" b="1" dirty="0" smtClean="0">
                <a:latin typeface="Arial Narrow" panose="020B0606020202030204" pitchFamily="34" charset="0"/>
              </a:rPr>
            </a:br>
            <a:r>
              <a:rPr lang="en-US" sz="3200" b="1" dirty="0" smtClean="0">
                <a:latin typeface="Arial Narrow" panose="020B0606020202030204" pitchFamily="34" charset="0"/>
              </a:rPr>
              <a:t>  Preferences</a:t>
            </a:r>
          </a:p>
          <a:p>
            <a:endParaRPr lang="en-US" sz="1200" dirty="0"/>
          </a:p>
        </p:txBody>
      </p:sp>
    </p:spTree>
    <p:extLst>
      <p:ext uri="{BB962C8B-B14F-4D97-AF65-F5344CB8AC3E}">
        <p14:creationId xmlns:p14="http://schemas.microsoft.com/office/powerpoint/2010/main" val="3730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825" y="404404"/>
            <a:ext cx="9375112" cy="707886"/>
          </a:xfrm>
          <a:prstGeom prst="rect">
            <a:avLst/>
          </a:prstGeom>
          <a:noFill/>
        </p:spPr>
        <p:txBody>
          <a:bodyPr wrap="square" rtlCol="0">
            <a:spAutoFit/>
          </a:bodyPr>
          <a:lstStyle/>
          <a:p>
            <a:r>
              <a:rPr lang="en-US" sz="2400" b="1" dirty="0" smtClean="0">
                <a:latin typeface="+mj-lt"/>
              </a:rPr>
              <a:t>A</a:t>
            </a:r>
            <a:r>
              <a:rPr lang="en-US" sz="2000" b="1" dirty="0" smtClean="0">
                <a:latin typeface="+mj-lt"/>
              </a:rPr>
              <a:t>ssess</a:t>
            </a:r>
            <a:r>
              <a:rPr lang="en-US" sz="1600" b="1" dirty="0" smtClean="0">
                <a:latin typeface="+mj-lt"/>
              </a:rPr>
              <a:t> the patient</a:t>
            </a:r>
            <a:endParaRPr lang="en-US" sz="1600" dirty="0">
              <a:latin typeface="+mj-lt"/>
            </a:endParaRPr>
          </a:p>
          <a:p>
            <a:pPr lvl="0"/>
            <a:r>
              <a:rPr lang="en-US" sz="1600" dirty="0" smtClean="0">
                <a:latin typeface="+mj-lt"/>
              </a:rPr>
              <a:t>A clinical problem or question arises from the care of the patient. </a:t>
            </a:r>
            <a:endParaRPr lang="en-US" sz="1600" dirty="0">
              <a:latin typeface="+mj-lt"/>
            </a:endParaRPr>
          </a:p>
        </p:txBody>
      </p:sp>
      <p:sp>
        <p:nvSpPr>
          <p:cNvPr id="8"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Tree>
    <p:extLst>
      <p:ext uri="{BB962C8B-B14F-4D97-AF65-F5344CB8AC3E}">
        <p14:creationId xmlns:p14="http://schemas.microsoft.com/office/powerpoint/2010/main" val="360440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825" y="404404"/>
            <a:ext cx="9375112" cy="1569660"/>
          </a:xfrm>
          <a:prstGeom prst="rect">
            <a:avLst/>
          </a:prstGeom>
          <a:noFill/>
        </p:spPr>
        <p:txBody>
          <a:bodyPr wrap="square" rtlCol="0">
            <a:spAutoFit/>
          </a:bodyPr>
          <a:lstStyle/>
          <a:p>
            <a:r>
              <a:rPr lang="en-US" sz="2400" b="1" dirty="0" smtClean="0">
                <a:latin typeface="+mj-lt"/>
              </a:rPr>
              <a:t>A</a:t>
            </a:r>
            <a:r>
              <a:rPr lang="en-US" sz="2000" b="1" dirty="0" smtClean="0">
                <a:latin typeface="+mj-lt"/>
              </a:rPr>
              <a:t>ssess</a:t>
            </a:r>
            <a:r>
              <a:rPr lang="en-US" sz="1600" b="1" dirty="0" smtClean="0">
                <a:latin typeface="+mj-lt"/>
              </a:rPr>
              <a:t> the patient</a:t>
            </a:r>
            <a:endParaRPr lang="en-US" sz="1600" dirty="0">
              <a:latin typeface="+mj-lt"/>
            </a:endParaRPr>
          </a:p>
          <a:p>
            <a:pPr lvl="0"/>
            <a:r>
              <a:rPr lang="en-US" sz="1600" dirty="0" smtClean="0">
                <a:latin typeface="+mj-lt"/>
              </a:rPr>
              <a:t>A clinical problem or question arises from the care of the patient. </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sk </a:t>
            </a:r>
            <a:r>
              <a:rPr lang="en-US" sz="1600" b="1" dirty="0" smtClean="0">
                <a:latin typeface="+mj-lt"/>
              </a:rPr>
              <a:t>the question</a:t>
            </a:r>
            <a:endParaRPr lang="en-US" sz="1600" dirty="0">
              <a:latin typeface="+mj-lt"/>
            </a:endParaRPr>
          </a:p>
          <a:p>
            <a:pPr lvl="0"/>
            <a:r>
              <a:rPr lang="en-US" sz="1600" dirty="0" smtClean="0">
                <a:latin typeface="+mj-lt"/>
              </a:rPr>
              <a:t>Construct a well built clinical question derived from the case.</a:t>
            </a:r>
            <a:endParaRPr lang="en-US" sz="1600" dirty="0">
              <a:latin typeface="+mj-lt"/>
            </a:endParaRPr>
          </a:p>
        </p:txBody>
      </p:sp>
      <p:sp>
        <p:nvSpPr>
          <p:cNvPr id="8"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Tree>
    <p:extLst>
      <p:ext uri="{BB962C8B-B14F-4D97-AF65-F5344CB8AC3E}">
        <p14:creationId xmlns:p14="http://schemas.microsoft.com/office/powerpoint/2010/main" val="704800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825" y="404404"/>
            <a:ext cx="9375112" cy="2431435"/>
          </a:xfrm>
          <a:prstGeom prst="rect">
            <a:avLst/>
          </a:prstGeom>
          <a:noFill/>
        </p:spPr>
        <p:txBody>
          <a:bodyPr wrap="square" rtlCol="0">
            <a:spAutoFit/>
          </a:bodyPr>
          <a:lstStyle/>
          <a:p>
            <a:r>
              <a:rPr lang="en-US" sz="2400" b="1" dirty="0" smtClean="0">
                <a:latin typeface="+mj-lt"/>
              </a:rPr>
              <a:t>A</a:t>
            </a:r>
            <a:r>
              <a:rPr lang="en-US" sz="2000" b="1" dirty="0" smtClean="0">
                <a:latin typeface="+mj-lt"/>
              </a:rPr>
              <a:t>ssess</a:t>
            </a:r>
            <a:r>
              <a:rPr lang="en-US" sz="1600" b="1" dirty="0" smtClean="0">
                <a:latin typeface="+mj-lt"/>
              </a:rPr>
              <a:t> the patient</a:t>
            </a:r>
            <a:endParaRPr lang="en-US" sz="1600" dirty="0">
              <a:latin typeface="+mj-lt"/>
            </a:endParaRPr>
          </a:p>
          <a:p>
            <a:pPr lvl="0"/>
            <a:r>
              <a:rPr lang="en-US" sz="1600" dirty="0" smtClean="0">
                <a:latin typeface="+mj-lt"/>
              </a:rPr>
              <a:t>A clinical problem or question arises from the care of the patient. </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sk </a:t>
            </a:r>
            <a:r>
              <a:rPr lang="en-US" sz="1600" b="1" dirty="0" smtClean="0">
                <a:latin typeface="+mj-lt"/>
              </a:rPr>
              <a:t>the question</a:t>
            </a:r>
            <a:endParaRPr lang="en-US" sz="1600" dirty="0">
              <a:latin typeface="+mj-lt"/>
            </a:endParaRPr>
          </a:p>
          <a:p>
            <a:pPr lvl="0"/>
            <a:r>
              <a:rPr lang="en-US" sz="1600" dirty="0" smtClean="0">
                <a:latin typeface="+mj-lt"/>
              </a:rPr>
              <a:t>Construct a well built clinical question derived from the case.</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cquire</a:t>
            </a:r>
            <a:r>
              <a:rPr lang="en-US" sz="1600" b="1" dirty="0" smtClean="0">
                <a:latin typeface="+mj-lt"/>
              </a:rPr>
              <a:t> the evidence</a:t>
            </a:r>
            <a:endParaRPr lang="en-US" sz="1600" dirty="0">
              <a:latin typeface="+mj-lt"/>
            </a:endParaRPr>
          </a:p>
          <a:p>
            <a:pPr lvl="0"/>
            <a:r>
              <a:rPr lang="en-US" sz="1600" dirty="0" smtClean="0">
                <a:latin typeface="+mj-lt"/>
              </a:rPr>
              <a:t>Select appropriate resources and conduct a search </a:t>
            </a:r>
            <a:r>
              <a:rPr lang="en-US" sz="1600" dirty="0">
                <a:latin typeface="+mj-lt"/>
              </a:rPr>
              <a:t>to </a:t>
            </a:r>
            <a:r>
              <a:rPr lang="en-US" sz="1600" dirty="0" smtClean="0">
                <a:latin typeface="+mj-lt"/>
              </a:rPr>
              <a:t>gather</a:t>
            </a:r>
            <a:r>
              <a:rPr lang="en-US" sz="1600" dirty="0">
                <a:latin typeface="+mj-lt"/>
              </a:rPr>
              <a:t> the best evidence to answer the question. </a:t>
            </a:r>
          </a:p>
        </p:txBody>
      </p:sp>
      <p:sp>
        <p:nvSpPr>
          <p:cNvPr id="8"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Tree>
    <p:extLst>
      <p:ext uri="{BB962C8B-B14F-4D97-AF65-F5344CB8AC3E}">
        <p14:creationId xmlns:p14="http://schemas.microsoft.com/office/powerpoint/2010/main" val="999118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825" y="404404"/>
            <a:ext cx="9375112" cy="3539430"/>
          </a:xfrm>
          <a:prstGeom prst="rect">
            <a:avLst/>
          </a:prstGeom>
          <a:noFill/>
        </p:spPr>
        <p:txBody>
          <a:bodyPr wrap="square" rtlCol="0">
            <a:spAutoFit/>
          </a:bodyPr>
          <a:lstStyle/>
          <a:p>
            <a:r>
              <a:rPr lang="en-US" sz="2400" b="1" dirty="0" smtClean="0">
                <a:latin typeface="+mj-lt"/>
              </a:rPr>
              <a:t>A</a:t>
            </a:r>
            <a:r>
              <a:rPr lang="en-US" sz="2000" b="1" dirty="0" smtClean="0">
                <a:latin typeface="+mj-lt"/>
              </a:rPr>
              <a:t>ssess</a:t>
            </a:r>
            <a:r>
              <a:rPr lang="en-US" sz="1600" b="1" dirty="0" smtClean="0">
                <a:latin typeface="+mj-lt"/>
              </a:rPr>
              <a:t> the patient</a:t>
            </a:r>
            <a:endParaRPr lang="en-US" sz="1600" dirty="0">
              <a:latin typeface="+mj-lt"/>
            </a:endParaRPr>
          </a:p>
          <a:p>
            <a:pPr lvl="0"/>
            <a:r>
              <a:rPr lang="en-US" sz="1600" dirty="0" smtClean="0">
                <a:latin typeface="+mj-lt"/>
              </a:rPr>
              <a:t>A clinical problem or question arises from the care of the patient. </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sk </a:t>
            </a:r>
            <a:r>
              <a:rPr lang="en-US" sz="1600" b="1" dirty="0" smtClean="0">
                <a:latin typeface="+mj-lt"/>
              </a:rPr>
              <a:t>the question</a:t>
            </a:r>
            <a:endParaRPr lang="en-US" sz="1600" dirty="0">
              <a:latin typeface="+mj-lt"/>
            </a:endParaRPr>
          </a:p>
          <a:p>
            <a:pPr lvl="0"/>
            <a:r>
              <a:rPr lang="en-US" sz="1600" dirty="0" smtClean="0">
                <a:latin typeface="+mj-lt"/>
              </a:rPr>
              <a:t>Construct a well built clinical question derived from the case.</a:t>
            </a:r>
            <a:endParaRPr lang="en-US" sz="1600" dirty="0">
              <a:latin typeface="+mj-lt"/>
            </a:endParaRPr>
          </a:p>
          <a:p>
            <a:endParaRPr lang="en-US" sz="1600" b="1" dirty="0" smtClean="0">
              <a:latin typeface="+mj-lt"/>
            </a:endParaRPr>
          </a:p>
          <a:p>
            <a:r>
              <a:rPr lang="en-US" sz="2400" b="1" dirty="0" smtClean="0">
                <a:latin typeface="+mj-lt"/>
              </a:rPr>
              <a:t>A</a:t>
            </a:r>
            <a:r>
              <a:rPr lang="en-US" sz="2000" b="1" dirty="0" smtClean="0">
                <a:latin typeface="+mj-lt"/>
              </a:rPr>
              <a:t>cquire</a:t>
            </a:r>
            <a:r>
              <a:rPr lang="en-US" sz="1600" b="1" dirty="0" smtClean="0">
                <a:latin typeface="+mj-lt"/>
              </a:rPr>
              <a:t> the evidence</a:t>
            </a:r>
            <a:endParaRPr lang="en-US" sz="1600" dirty="0">
              <a:latin typeface="+mj-lt"/>
            </a:endParaRPr>
          </a:p>
          <a:p>
            <a:pPr lvl="0"/>
            <a:r>
              <a:rPr lang="en-US" sz="1600" dirty="0" smtClean="0">
                <a:latin typeface="+mj-lt"/>
              </a:rPr>
              <a:t>Select appropriate resources and conduct a search </a:t>
            </a:r>
            <a:r>
              <a:rPr lang="en-US" sz="1600" dirty="0">
                <a:latin typeface="+mj-lt"/>
              </a:rPr>
              <a:t>to </a:t>
            </a:r>
            <a:r>
              <a:rPr lang="en-US" sz="1600" dirty="0" smtClean="0">
                <a:latin typeface="+mj-lt"/>
              </a:rPr>
              <a:t>gather</a:t>
            </a:r>
            <a:r>
              <a:rPr lang="en-US" sz="1600" dirty="0">
                <a:latin typeface="+mj-lt"/>
              </a:rPr>
              <a:t> the best evidence to answer the question. </a:t>
            </a:r>
          </a:p>
          <a:p>
            <a:endParaRPr lang="en-US" sz="1600" b="1" dirty="0" smtClean="0">
              <a:latin typeface="+mj-lt"/>
            </a:endParaRPr>
          </a:p>
          <a:p>
            <a:r>
              <a:rPr lang="en-US" sz="2400" b="1" dirty="0" smtClean="0">
                <a:latin typeface="+mj-lt"/>
              </a:rPr>
              <a:t>A</a:t>
            </a:r>
            <a:r>
              <a:rPr lang="en-US" sz="2000" b="1" dirty="0" smtClean="0">
                <a:latin typeface="+mj-lt"/>
              </a:rPr>
              <a:t>ppraise</a:t>
            </a:r>
            <a:r>
              <a:rPr lang="en-US" sz="1600" b="1" dirty="0" smtClean="0">
                <a:latin typeface="+mj-lt"/>
              </a:rPr>
              <a:t> the evidence</a:t>
            </a:r>
            <a:endParaRPr lang="en-US" sz="1600" dirty="0">
              <a:latin typeface="+mj-lt"/>
            </a:endParaRPr>
          </a:p>
          <a:p>
            <a:r>
              <a:rPr lang="en-US" sz="1600" dirty="0" smtClean="0">
                <a:latin typeface="+mj-lt"/>
              </a:rPr>
              <a:t>Critically </a:t>
            </a:r>
            <a:r>
              <a:rPr lang="en-US" sz="1600" dirty="0">
                <a:latin typeface="+mj-lt"/>
              </a:rPr>
              <a:t>evaluate the evidence for </a:t>
            </a:r>
            <a:r>
              <a:rPr lang="en-US" sz="1600" dirty="0" smtClean="0">
                <a:latin typeface="+mj-lt"/>
              </a:rPr>
              <a:t>validity (closeness to the truth</a:t>
            </a:r>
            <a:r>
              <a:rPr lang="en-US" sz="1600" dirty="0">
                <a:latin typeface="+mj-lt"/>
              </a:rPr>
              <a:t>), applicability </a:t>
            </a:r>
            <a:r>
              <a:rPr lang="en-US" sz="1600" dirty="0" smtClean="0">
                <a:latin typeface="+mj-lt"/>
              </a:rPr>
              <a:t>(usefulness in clinical practice), and impact.</a:t>
            </a:r>
          </a:p>
        </p:txBody>
      </p:sp>
      <p:sp>
        <p:nvSpPr>
          <p:cNvPr id="8" name="Title 1"/>
          <p:cNvSpPr txBox="1">
            <a:spLocks/>
          </p:cNvSpPr>
          <p:nvPr/>
        </p:nvSpPr>
        <p:spPr>
          <a:xfrm>
            <a:off x="293913" y="6313714"/>
            <a:ext cx="10809515" cy="751114"/>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E</a:t>
            </a:r>
            <a:r>
              <a:rPr lang="en-US" sz="3200" dirty="0" smtClean="0"/>
              <a:t>vidence </a:t>
            </a:r>
            <a:r>
              <a:rPr lang="en-US" sz="4000" dirty="0" smtClean="0"/>
              <a:t>B</a:t>
            </a:r>
            <a:r>
              <a:rPr lang="en-US" sz="3200" dirty="0" smtClean="0"/>
              <a:t>ased </a:t>
            </a:r>
            <a:r>
              <a:rPr lang="en-US" sz="4000" dirty="0" smtClean="0"/>
              <a:t>P</a:t>
            </a:r>
            <a:r>
              <a:rPr lang="en-US" sz="3200" dirty="0" smtClean="0"/>
              <a:t>ractice</a:t>
            </a:r>
            <a:endParaRPr lang="en-US" sz="3200" dirty="0"/>
          </a:p>
        </p:txBody>
      </p:sp>
    </p:spTree>
    <p:extLst>
      <p:ext uri="{BB962C8B-B14F-4D97-AF65-F5344CB8AC3E}">
        <p14:creationId xmlns:p14="http://schemas.microsoft.com/office/powerpoint/2010/main" val="3808243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3817</TotalTime>
  <Words>4385</Words>
  <Application>Microsoft Office PowerPoint</Application>
  <PresentationFormat>Widescreen</PresentationFormat>
  <Paragraphs>418</Paragraphs>
  <Slides>25</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ＭＳ Ｐゴシック</vt:lpstr>
      <vt:lpstr>Arial</vt:lpstr>
      <vt:lpstr>Arial Narrow</vt:lpstr>
      <vt:lpstr>Calibri</vt:lpstr>
      <vt:lpstr>Calibri Light</vt:lpstr>
      <vt:lpstr>Cambria Math</vt:lpstr>
      <vt:lpstr>Lucida Fax</vt:lpstr>
      <vt:lpstr>Times</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Asking the Question</vt:lpstr>
      <vt:lpstr>Determining Search Terms</vt:lpstr>
      <vt:lpstr>Executing Your Search</vt:lpstr>
      <vt:lpstr>Boolean Operators</vt:lpstr>
      <vt:lpstr>Boolean Operators</vt:lpstr>
      <vt:lpstr>Other Tools</vt:lpstr>
      <vt:lpstr>Databases</vt:lpstr>
      <vt:lpstr> Refining your search by limiting scope </vt:lpstr>
      <vt:lpstr>ADJUST YOUR SEARCH STRATEGY</vt:lpstr>
      <vt:lpstr>Tip!</vt:lpstr>
      <vt:lpstr>Use a Seed Article</vt:lpstr>
      <vt:lpstr>PowerPoint Presentation</vt:lpstr>
    </vt:vector>
  </TitlesOfParts>
  <Company>Clarkson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Answers to Clinical Questions</dc:title>
  <dc:creator>Mary K. Cabral - mcabral</dc:creator>
  <cp:lastModifiedBy>Mary K. Cabral - mcabral</cp:lastModifiedBy>
  <cp:revision>68</cp:revision>
  <dcterms:created xsi:type="dcterms:W3CDTF">2018-10-10T19:36:42Z</dcterms:created>
  <dcterms:modified xsi:type="dcterms:W3CDTF">2020-09-22T20:24:47Z</dcterms:modified>
</cp:coreProperties>
</file>