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69"/>
  </p:notesMasterIdLst>
  <p:sldIdLst>
    <p:sldId id="256" r:id="rId2"/>
    <p:sldId id="337" r:id="rId3"/>
    <p:sldId id="257" r:id="rId4"/>
    <p:sldId id="267" r:id="rId5"/>
    <p:sldId id="264" r:id="rId6"/>
    <p:sldId id="340" r:id="rId7"/>
    <p:sldId id="268" r:id="rId8"/>
    <p:sldId id="305" r:id="rId9"/>
    <p:sldId id="307" r:id="rId10"/>
    <p:sldId id="309" r:id="rId11"/>
    <p:sldId id="310" r:id="rId12"/>
    <p:sldId id="311" r:id="rId13"/>
    <p:sldId id="338" r:id="rId14"/>
    <p:sldId id="312" r:id="rId15"/>
    <p:sldId id="327" r:id="rId16"/>
    <p:sldId id="308" r:id="rId17"/>
    <p:sldId id="326" r:id="rId18"/>
    <p:sldId id="320" r:id="rId19"/>
    <p:sldId id="258" r:id="rId20"/>
    <p:sldId id="269" r:id="rId21"/>
    <p:sldId id="339" r:id="rId22"/>
    <p:sldId id="319" r:id="rId23"/>
    <p:sldId id="321" r:id="rId24"/>
    <p:sldId id="317" r:id="rId25"/>
    <p:sldId id="316" r:id="rId26"/>
    <p:sldId id="318" r:id="rId27"/>
    <p:sldId id="342" r:id="rId28"/>
    <p:sldId id="322" r:id="rId29"/>
    <p:sldId id="324" r:id="rId30"/>
    <p:sldId id="303" r:id="rId31"/>
    <p:sldId id="325" r:id="rId32"/>
    <p:sldId id="314" r:id="rId33"/>
    <p:sldId id="335" r:id="rId34"/>
    <p:sldId id="304" r:id="rId35"/>
    <p:sldId id="270" r:id="rId36"/>
    <p:sldId id="292" r:id="rId37"/>
    <p:sldId id="341" r:id="rId38"/>
    <p:sldId id="336" r:id="rId39"/>
    <p:sldId id="334" r:id="rId40"/>
    <p:sldId id="271" r:id="rId41"/>
    <p:sldId id="343" r:id="rId42"/>
    <p:sldId id="344" r:id="rId43"/>
    <p:sldId id="345" r:id="rId44"/>
    <p:sldId id="346" r:id="rId45"/>
    <p:sldId id="259" r:id="rId46"/>
    <p:sldId id="260" r:id="rId47"/>
    <p:sldId id="261" r:id="rId48"/>
    <p:sldId id="301" r:id="rId49"/>
    <p:sldId id="296" r:id="rId50"/>
    <p:sldId id="349" r:id="rId51"/>
    <p:sldId id="272" r:id="rId52"/>
    <p:sldId id="273" r:id="rId53"/>
    <p:sldId id="274" r:id="rId54"/>
    <p:sldId id="275" r:id="rId55"/>
    <p:sldId id="298" r:id="rId56"/>
    <p:sldId id="289" r:id="rId57"/>
    <p:sldId id="290" r:id="rId58"/>
    <p:sldId id="291" r:id="rId59"/>
    <p:sldId id="293" r:id="rId60"/>
    <p:sldId id="350" r:id="rId61"/>
    <p:sldId id="299" r:id="rId62"/>
    <p:sldId id="278" r:id="rId63"/>
    <p:sldId id="279" r:id="rId64"/>
    <p:sldId id="297" r:id="rId65"/>
    <p:sldId id="280" r:id="rId66"/>
    <p:sldId id="300" r:id="rId67"/>
    <p:sldId id="31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6" autoAdjust="0"/>
    <p:restoredTop sz="86016" autoAdjust="0"/>
  </p:normalViewPr>
  <p:slideViewPr>
    <p:cSldViewPr snapToGrid="0">
      <p:cViewPr varScale="1">
        <p:scale>
          <a:sx n="98" d="100"/>
          <a:sy n="98" d="100"/>
        </p:scale>
        <p:origin x="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13F52-5AB5-4284-B54F-BC7413E8BBED}"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7C7DF-E20F-4C9F-9F2D-D9F43F9EC6CB}" type="slidenum">
              <a:rPr lang="en-US" smtClean="0"/>
              <a:t>‹#›</a:t>
            </a:fld>
            <a:endParaRPr lang="en-US"/>
          </a:p>
        </p:txBody>
      </p:sp>
    </p:spTree>
    <p:extLst>
      <p:ext uri="{BB962C8B-B14F-4D97-AF65-F5344CB8AC3E}">
        <p14:creationId xmlns:p14="http://schemas.microsoft.com/office/powerpoint/2010/main" val="29907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1200" b="1" dirty="0"/>
              <a:t>Abstract: Find a connection to your research question</a:t>
            </a:r>
          </a:p>
          <a:p>
            <a:pPr marL="457200" indent="-457200">
              <a:buFont typeface="+mj-lt"/>
              <a:buAutoNum type="arabicPeriod"/>
            </a:pPr>
            <a:r>
              <a:rPr lang="en-US" sz="1200" b="1" dirty="0"/>
              <a:t>Discussion: Are the results useful? Do you agree with the author’s logic? </a:t>
            </a:r>
          </a:p>
          <a:p>
            <a:pPr marL="457200" indent="-457200">
              <a:buFont typeface="+mj-lt"/>
              <a:buAutoNum type="arabicPeriod"/>
            </a:pPr>
            <a:r>
              <a:rPr lang="en-US" sz="1200" b="1" dirty="0"/>
              <a:t>Introduction: Do you understand the background information? </a:t>
            </a:r>
          </a:p>
          <a:p>
            <a:pPr marL="457200" indent="-457200">
              <a:buFont typeface="+mj-lt"/>
              <a:buAutoNum type="arabicPeriod"/>
            </a:pPr>
            <a:r>
              <a:rPr lang="en-US" sz="1200" b="1" dirty="0"/>
              <a:t>Literature Review: Do you need to look up any additional information? </a:t>
            </a:r>
          </a:p>
          <a:p>
            <a:pPr marL="457200" indent="-457200">
              <a:buFont typeface="+mj-lt"/>
              <a:buAutoNum type="arabicPeriod"/>
            </a:pPr>
            <a:r>
              <a:rPr lang="en-US" sz="1200" b="1" dirty="0"/>
              <a:t>Results: Do you understand the data? </a:t>
            </a:r>
          </a:p>
          <a:p>
            <a:pPr marL="457200" indent="-457200">
              <a:buFont typeface="+mj-lt"/>
              <a:buAutoNum type="arabicPeriod"/>
            </a:pPr>
            <a:r>
              <a:rPr lang="en-US" sz="1200" b="1" dirty="0"/>
              <a:t>Methods: Do you understand how the experiment was conducted? </a:t>
            </a:r>
          </a:p>
          <a:p>
            <a:endParaRPr lang="en-US" dirty="0"/>
          </a:p>
        </p:txBody>
      </p:sp>
      <p:sp>
        <p:nvSpPr>
          <p:cNvPr id="4" name="Slide Number Placeholder 3"/>
          <p:cNvSpPr>
            <a:spLocks noGrp="1"/>
          </p:cNvSpPr>
          <p:nvPr>
            <p:ph type="sldNum" sz="quarter" idx="5"/>
          </p:nvPr>
        </p:nvSpPr>
        <p:spPr/>
        <p:txBody>
          <a:bodyPr/>
          <a:lstStyle/>
          <a:p>
            <a:fld id="{7847C7DF-E20F-4C9F-9F2D-D9F43F9EC6CB}" type="slidenum">
              <a:rPr lang="en-US" smtClean="0"/>
              <a:t>47</a:t>
            </a:fld>
            <a:endParaRPr lang="en-US"/>
          </a:p>
        </p:txBody>
      </p:sp>
    </p:spTree>
    <p:extLst>
      <p:ext uri="{BB962C8B-B14F-4D97-AF65-F5344CB8AC3E}">
        <p14:creationId xmlns:p14="http://schemas.microsoft.com/office/powerpoint/2010/main" val="333621434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448B07-2C06-4CF2-8E91-F7385E71E2CB}" type="datetimeFigureOut">
              <a:rPr lang="en-US" dirty="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069D4-B020-4602-B87C-B094679675DF}" type="datetimeFigureOut">
              <a:rPr lang="en-US" dirty="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C11EA-3D59-4DFE-9385-0A032B3191AF}" type="datetimeFigureOut">
              <a:rPr lang="en-US" dirty="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4936D4-0671-4B70-A95D-BFBC9A35DA5B}" type="datetimeFigureOut">
              <a:rPr lang="en-US" dirty="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9/8/2020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CECD2C-79BD-4B90-B3FA-E3B19B3FF97B}" type="datetimeFigureOut">
              <a:rPr lang="en-US" dirty="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E9FDB6-7A26-4DBB-9BB0-088C0534314D}" type="datetimeFigureOut">
              <a:rPr lang="en-US" dirty="0"/>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E7C72F-E0F0-449A-A903-6D7865ED3EFA}" type="datetimeFigureOut">
              <a:rPr lang="en-US" dirty="0"/>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9/8/2020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9/8/2020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D460A6F-F31A-4CA3-B222-0B3C224FF998}" type="datetimeFigureOut">
              <a:rPr lang="en-US" dirty="0"/>
              <a:t>9/8/2020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9/8/2020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graduate@clarkson.edu" TargetMode="External"/><Relationship Id="rId2" Type="http://schemas.openxmlformats.org/officeDocument/2006/relationships/hyperlink" Target="https://www.clarkson.edu/graduate-admissions/current-students/completion-informatio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ezproxy.clarkson.edu/login?url=https://search.proquest.com/?accountid=37646&amp;selectids=10000008,1007161,1006481,10000255,1007106,10000025,1007200" TargetMode="External"/><Relationship Id="rId3" Type="http://schemas.microsoft.com/office/2007/relationships/hdphoto" Target="../media/hdphoto2.wdp"/><Relationship Id="rId7" Type="http://schemas.openxmlformats.org/officeDocument/2006/relationships/hyperlink" Target="https://ezproxy.clarkson.edu/login?url=http://webofknowledge.com/?DestApp=WOS&amp;editions=SCI%20SSCI%20AHCI%20BSCI%20BHCI%20ISTP%20ISSHP%20"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ezproxy.clarkson.edu/login?url=http://www.jstor.org/" TargetMode="External"/><Relationship Id="rId5" Type="http://schemas.openxmlformats.org/officeDocument/2006/relationships/hyperlink" Target="https://scholar.google.com/" TargetMode="External"/><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hyperlink" Target="http://web.b.ebscohost.com/ehost/search/basic?vid=1&amp;sid=148da135-d26f-4224-b82d-a82b950c1042%40pdc-v-sessmgr06"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cholar.google.com/citations?view_op=top_venues" TargetMode="External"/><Relationship Id="rId7" Type="http://schemas.openxmlformats.org/officeDocument/2006/relationships/image" Target="../media/image22.png"/><Relationship Id="rId2" Type="http://schemas.openxmlformats.org/officeDocument/2006/relationships/hyperlink" Target="http://www.eigenfactor.org/" TargetMode="External"/><Relationship Id="rId1" Type="http://schemas.openxmlformats.org/officeDocument/2006/relationships/slideLayout" Target="../slideLayouts/slideLayout2.xml"/><Relationship Id="rId6" Type="http://schemas.openxmlformats.org/officeDocument/2006/relationships/hyperlink" Target="https://harzing.com/resources/journal-quality-list" TargetMode="External"/><Relationship Id="rId5" Type="http://schemas.openxmlformats.org/officeDocument/2006/relationships/hyperlink" Target="https://ezproxy.clarkson.edu/login?url=https://jcr.clarivate.com/JCRLandingPageAction.action?wsid=7CXO88KAaOiHC8McuWS&amp;Init=Yes&amp;SrcApp=IC2LS&amp;SID=J4-L9fpHF4cifiHIKnQXihKR7zqjI2Cjbym-18x2d3XaoTwRQQloILyGpmx2Fh9wgx3Dx3DkPUKzzwHZMG7YDeywoFbOwx3Dx3D-03Ff2gF3hTJGBPDScD1wSwx3Dx3D-cLUx2FoETAVeN3rTSMreq46gx3Dx3D" TargetMode="External"/><Relationship Id="rId4" Type="http://schemas.openxmlformats.org/officeDocument/2006/relationships/hyperlink" Target="https://www.scimagojr.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onthinktanks.org/open-think-tank-directory/" TargetMode="External"/><Relationship Id="rId3" Type="http://schemas.openxmlformats.org/officeDocument/2006/relationships/hyperlink" Target="https://arxiv.org/" TargetMode="External"/><Relationship Id="rId7" Type="http://schemas.openxmlformats.org/officeDocument/2006/relationships/hyperlink" Target="https://www.loc.gov/rr/news/fedgov.html" TargetMode="External"/><Relationship Id="rId2" Type="http://schemas.openxmlformats.org/officeDocument/2006/relationships/hyperlink" Target="https://ezproxy.clarkson.edu/login?url=http://webofknowledge.com/?DestApp=WOS&amp;editions=SCI%20SSCI%20AHCI%20BSCI%20BHCI%20ISTP%20ISSHP%20" TargetMode="External"/><Relationship Id="rId1" Type="http://schemas.openxmlformats.org/officeDocument/2006/relationships/slideLayout" Target="../slideLayouts/slideLayout2.xml"/><Relationship Id="rId6" Type="http://schemas.openxmlformats.org/officeDocument/2006/relationships/hyperlink" Target="https://www.usa.gov/" TargetMode="External"/><Relationship Id="rId5" Type="http://schemas.openxmlformats.org/officeDocument/2006/relationships/hyperlink" Target="https://www.ssrn.com/index.cfm/en/" TargetMode="External"/><Relationship Id="rId4" Type="http://schemas.openxmlformats.org/officeDocument/2006/relationships/hyperlink" Target="https://www.issuelab.org/" TargetMode="External"/><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libguides.library.clarkson.edu/il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askalibrarian@clarkson.edu" TargetMode="External"/><Relationship Id="rId2" Type="http://schemas.openxmlformats.org/officeDocument/2006/relationships/hyperlink" Target="mailto:aldashnaw@clarkson.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559" y="1432223"/>
            <a:ext cx="10818055" cy="3035808"/>
          </a:xfrm>
        </p:spPr>
        <p:txBody>
          <a:bodyPr/>
          <a:lstStyle/>
          <a:p>
            <a:r>
              <a:rPr lang="en-US" sz="4800" dirty="0"/>
              <a:t>Graduate Workshop: </a:t>
            </a:r>
            <a:r>
              <a:rPr lang="en-US" sz="6000" dirty="0"/>
              <a:t>Dissertation Literature Review Workshop</a:t>
            </a:r>
            <a:br>
              <a:rPr lang="en-US" sz="6000" dirty="0"/>
            </a:br>
            <a:endParaRPr lang="en-US" sz="5400" dirty="0"/>
          </a:p>
        </p:txBody>
      </p:sp>
      <p:sp>
        <p:nvSpPr>
          <p:cNvPr id="3" name="Subtitle 2"/>
          <p:cNvSpPr>
            <a:spLocks noGrp="1"/>
          </p:cNvSpPr>
          <p:nvPr>
            <p:ph type="subTitle" idx="1"/>
          </p:nvPr>
        </p:nvSpPr>
        <p:spPr/>
        <p:txBody>
          <a:bodyPr/>
          <a:lstStyle/>
          <a:p>
            <a:r>
              <a:rPr lang="en-US" dirty="0"/>
              <a:t>Amber Dashnaw</a:t>
            </a:r>
          </a:p>
          <a:p>
            <a:r>
              <a:rPr lang="en-US" dirty="0"/>
              <a:t>Fall 2020</a:t>
            </a:r>
          </a:p>
        </p:txBody>
      </p:sp>
    </p:spTree>
    <p:extLst>
      <p:ext uri="{BB962C8B-B14F-4D97-AF65-F5344CB8AC3E}">
        <p14:creationId xmlns:p14="http://schemas.microsoft.com/office/powerpoint/2010/main" val="93679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Keywords</a:t>
            </a:r>
          </a:p>
        </p:txBody>
      </p:sp>
      <p:sp>
        <p:nvSpPr>
          <p:cNvPr id="3" name="Content Placeholder 2"/>
          <p:cNvSpPr>
            <a:spLocks noGrp="1"/>
          </p:cNvSpPr>
          <p:nvPr>
            <p:ph idx="1"/>
          </p:nvPr>
        </p:nvSpPr>
        <p:spPr>
          <a:xfrm>
            <a:off x="881589" y="2178424"/>
            <a:ext cx="10826317" cy="3267635"/>
          </a:xfrm>
        </p:spPr>
        <p:txBody>
          <a:bodyPr>
            <a:noAutofit/>
          </a:bodyPr>
          <a:lstStyle/>
          <a:p>
            <a:r>
              <a:rPr lang="en-US" sz="3200" b="1" i="1" dirty="0"/>
              <a:t>Topic: </a:t>
            </a:r>
          </a:p>
          <a:p>
            <a:pPr marL="0" indent="0">
              <a:buNone/>
            </a:pPr>
            <a:r>
              <a:rPr lang="en-US" sz="5400" b="1" i="1" dirty="0"/>
              <a:t>	</a:t>
            </a:r>
            <a:r>
              <a:rPr lang="en-US" sz="4000" dirty="0"/>
              <a:t>What is the </a:t>
            </a:r>
            <a:r>
              <a:rPr lang="en-US" sz="5400" dirty="0"/>
              <a:t>relationship between customer loyalty and customer satisfaction? </a:t>
            </a:r>
          </a:p>
        </p:txBody>
      </p:sp>
    </p:spTree>
    <p:extLst>
      <p:ext uri="{BB962C8B-B14F-4D97-AF65-F5344CB8AC3E}">
        <p14:creationId xmlns:p14="http://schemas.microsoft.com/office/powerpoint/2010/main" val="281867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Keywords</a:t>
            </a:r>
          </a:p>
        </p:txBody>
      </p:sp>
      <p:sp>
        <p:nvSpPr>
          <p:cNvPr id="6" name="Content Placeholder 2"/>
          <p:cNvSpPr txBox="1">
            <a:spLocks/>
          </p:cNvSpPr>
          <p:nvPr/>
        </p:nvSpPr>
        <p:spPr>
          <a:xfrm>
            <a:off x="716450" y="2093976"/>
            <a:ext cx="10973525" cy="3920803"/>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200" b="1" i="1" dirty="0"/>
              <a:t>Topic: </a:t>
            </a:r>
          </a:p>
          <a:p>
            <a:pPr marL="0" indent="0">
              <a:buNone/>
            </a:pPr>
            <a:r>
              <a:rPr lang="en-US" sz="5400" b="1" i="1" dirty="0"/>
              <a:t>	</a:t>
            </a:r>
            <a:r>
              <a:rPr lang="en-US" sz="4400" strike="sngStrike" dirty="0"/>
              <a:t>What is the </a:t>
            </a:r>
            <a:r>
              <a:rPr lang="en-US" sz="5400" dirty="0">
                <a:solidFill>
                  <a:schemeClr val="accent1">
                    <a:lumMod val="50000"/>
                  </a:schemeClr>
                </a:solidFill>
              </a:rPr>
              <a:t>relationship </a:t>
            </a:r>
            <a:r>
              <a:rPr lang="en-US" sz="5400" strike="sngStrike" dirty="0"/>
              <a:t>between </a:t>
            </a:r>
            <a:r>
              <a:rPr lang="en-US" sz="5400" u="sng" dirty="0">
                <a:solidFill>
                  <a:srgbClr val="FF0000"/>
                </a:solidFill>
              </a:rPr>
              <a:t>customer loyalty</a:t>
            </a:r>
            <a:r>
              <a:rPr lang="en-US" sz="5400" dirty="0"/>
              <a:t> </a:t>
            </a:r>
            <a:r>
              <a:rPr lang="en-US" sz="5400" strike="sngStrike" dirty="0"/>
              <a:t>and</a:t>
            </a:r>
            <a:r>
              <a:rPr lang="en-US" sz="5400" dirty="0"/>
              <a:t> </a:t>
            </a:r>
            <a:r>
              <a:rPr lang="en-US" sz="5400" u="sng" dirty="0">
                <a:solidFill>
                  <a:srgbClr val="FF0000"/>
                </a:solidFill>
              </a:rPr>
              <a:t>customer satisfaction</a:t>
            </a:r>
            <a:r>
              <a:rPr lang="en-US" sz="5400" dirty="0"/>
              <a:t>?</a:t>
            </a:r>
          </a:p>
        </p:txBody>
      </p:sp>
    </p:spTree>
    <p:extLst>
      <p:ext uri="{BB962C8B-B14F-4D97-AF65-F5344CB8AC3E}">
        <p14:creationId xmlns:p14="http://schemas.microsoft.com/office/powerpoint/2010/main" val="1381735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Keywords</a:t>
            </a:r>
          </a:p>
        </p:txBody>
      </p:sp>
      <p:sp>
        <p:nvSpPr>
          <p:cNvPr id="3" name="Content Placeholder 2"/>
          <p:cNvSpPr>
            <a:spLocks noGrp="1"/>
          </p:cNvSpPr>
          <p:nvPr>
            <p:ph idx="1"/>
          </p:nvPr>
        </p:nvSpPr>
        <p:spPr/>
        <p:txBody>
          <a:bodyPr numCol="2">
            <a:normAutofit/>
          </a:bodyPr>
          <a:lstStyle/>
          <a:p>
            <a:r>
              <a:rPr lang="en-US" sz="3600" dirty="0"/>
              <a:t>Customer</a:t>
            </a:r>
          </a:p>
          <a:p>
            <a:pPr lvl="1"/>
            <a:r>
              <a:rPr lang="en-US" sz="3400" dirty="0"/>
              <a:t>Patron</a:t>
            </a:r>
          </a:p>
          <a:p>
            <a:pPr lvl="1"/>
            <a:r>
              <a:rPr lang="en-US" sz="3400" dirty="0"/>
              <a:t>Client</a:t>
            </a:r>
          </a:p>
          <a:p>
            <a:pPr lvl="1"/>
            <a:endParaRPr lang="en-US" sz="3600" dirty="0"/>
          </a:p>
          <a:p>
            <a:r>
              <a:rPr lang="en-US" sz="3600" dirty="0"/>
              <a:t>Satisfaction</a:t>
            </a:r>
          </a:p>
          <a:p>
            <a:pPr lvl="1"/>
            <a:endParaRPr lang="en-US" sz="3200" dirty="0"/>
          </a:p>
          <a:p>
            <a:pPr lvl="1"/>
            <a:endParaRPr lang="en-US" sz="3200" dirty="0"/>
          </a:p>
          <a:p>
            <a:r>
              <a:rPr lang="en-US" sz="3600" dirty="0"/>
              <a:t>Loyalty</a:t>
            </a:r>
          </a:p>
          <a:p>
            <a:pPr marL="274320" lvl="1" indent="0">
              <a:buNone/>
            </a:pPr>
            <a:endParaRPr lang="en-US" sz="3200" dirty="0"/>
          </a:p>
          <a:p>
            <a:r>
              <a:rPr lang="en-US" sz="3600" dirty="0"/>
              <a:t>Relationship</a:t>
            </a:r>
            <a:endParaRPr lang="en-US" dirty="0"/>
          </a:p>
          <a:p>
            <a:endParaRPr lang="en-US" dirty="0"/>
          </a:p>
        </p:txBody>
      </p:sp>
      <p:pic>
        <p:nvPicPr>
          <p:cNvPr id="4" name="Picture 3"/>
          <p:cNvPicPr>
            <a:picLocks noChangeAspect="1"/>
          </p:cNvPicPr>
          <p:nvPr/>
        </p:nvPicPr>
        <p:blipFill>
          <a:blip r:embed="rId2"/>
          <a:stretch>
            <a:fillRect/>
          </a:stretch>
        </p:blipFill>
        <p:spPr>
          <a:xfrm>
            <a:off x="7490298" y="4248241"/>
            <a:ext cx="3492619" cy="2324774"/>
          </a:xfrm>
          <a:prstGeom prst="roundRect">
            <a:avLst/>
          </a:prstGeom>
        </p:spPr>
      </p:pic>
    </p:spTree>
    <p:extLst>
      <p:ext uri="{BB962C8B-B14F-4D97-AF65-F5344CB8AC3E}">
        <p14:creationId xmlns:p14="http://schemas.microsoft.com/office/powerpoint/2010/main" val="2531859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 Mapping</a:t>
            </a:r>
          </a:p>
        </p:txBody>
      </p:sp>
      <p:sp>
        <p:nvSpPr>
          <p:cNvPr id="3" name="Content Placeholder 2"/>
          <p:cNvSpPr>
            <a:spLocks noGrp="1"/>
          </p:cNvSpPr>
          <p:nvPr>
            <p:ph idx="1"/>
          </p:nvPr>
        </p:nvSpPr>
        <p:spPr/>
        <p:txBody>
          <a:bodyPr>
            <a:normAutofit/>
          </a:bodyPr>
          <a:lstStyle/>
          <a:p>
            <a:r>
              <a:rPr lang="en-US" sz="3200" dirty="0"/>
              <a:t>A visual note-taking/ brainstorming tool that allows you to see the relationship between concepts surrounding your topic</a:t>
            </a:r>
          </a:p>
        </p:txBody>
      </p:sp>
      <p:pic>
        <p:nvPicPr>
          <p:cNvPr id="4" name="Picture 3"/>
          <p:cNvPicPr>
            <a:picLocks noChangeAspect="1"/>
          </p:cNvPicPr>
          <p:nvPr/>
        </p:nvPicPr>
        <p:blipFill>
          <a:blip r:embed="rId2"/>
          <a:stretch>
            <a:fillRect/>
          </a:stretch>
        </p:blipFill>
        <p:spPr>
          <a:xfrm>
            <a:off x="4406629" y="3765194"/>
            <a:ext cx="6498077" cy="2434438"/>
          </a:xfrm>
          <a:prstGeom prst="rect">
            <a:avLst/>
          </a:prstGeom>
        </p:spPr>
      </p:pic>
    </p:spTree>
    <p:extLst>
      <p:ext uri="{BB962C8B-B14F-4D97-AF65-F5344CB8AC3E}">
        <p14:creationId xmlns:p14="http://schemas.microsoft.com/office/powerpoint/2010/main" val="287299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Effective Searches</a:t>
            </a:r>
          </a:p>
        </p:txBody>
      </p:sp>
      <p:sp>
        <p:nvSpPr>
          <p:cNvPr id="3" name="Content Placeholder 2"/>
          <p:cNvSpPr>
            <a:spLocks noGrp="1"/>
          </p:cNvSpPr>
          <p:nvPr>
            <p:ph idx="1"/>
          </p:nvPr>
        </p:nvSpPr>
        <p:spPr>
          <a:xfrm>
            <a:off x="1069848" y="1828800"/>
            <a:ext cx="10058400" cy="4736592"/>
          </a:xfrm>
        </p:spPr>
        <p:txBody>
          <a:bodyPr>
            <a:normAutofit fontScale="92500" lnSpcReduction="10000"/>
          </a:bodyPr>
          <a:lstStyle/>
          <a:p>
            <a:pPr marL="0" indent="0">
              <a:buNone/>
            </a:pPr>
            <a:r>
              <a:rPr lang="en-US" sz="4000" b="1" dirty="0"/>
              <a:t>Boolean Operators</a:t>
            </a:r>
          </a:p>
          <a:p>
            <a:pPr marL="0" indent="0">
              <a:buNone/>
            </a:pPr>
            <a:endParaRPr lang="en-US" sz="1000" dirty="0"/>
          </a:p>
          <a:p>
            <a:r>
              <a:rPr lang="en-US" sz="3200" dirty="0"/>
              <a:t>AND</a:t>
            </a:r>
          </a:p>
          <a:p>
            <a:pPr lvl="1"/>
            <a:r>
              <a:rPr lang="en-US" sz="2800" dirty="0"/>
              <a:t>Combines search terms</a:t>
            </a:r>
          </a:p>
          <a:p>
            <a:pPr lvl="2"/>
            <a:r>
              <a:rPr lang="en-US" sz="2400" dirty="0">
                <a:solidFill>
                  <a:srgbClr val="FF0000"/>
                </a:solidFill>
              </a:rPr>
              <a:t>loyalty AND customer</a:t>
            </a:r>
            <a:endParaRPr lang="en-US" sz="2400" dirty="0"/>
          </a:p>
          <a:p>
            <a:r>
              <a:rPr lang="en-US" sz="3200" dirty="0"/>
              <a:t>OR</a:t>
            </a:r>
          </a:p>
          <a:p>
            <a:pPr lvl="1"/>
            <a:r>
              <a:rPr lang="en-US" sz="2800" dirty="0"/>
              <a:t>Searches for resources with either term</a:t>
            </a:r>
          </a:p>
          <a:p>
            <a:pPr lvl="2"/>
            <a:r>
              <a:rPr lang="en-US" sz="2400" dirty="0"/>
              <a:t>customer AND </a:t>
            </a:r>
            <a:r>
              <a:rPr lang="en-US" sz="2400" dirty="0">
                <a:solidFill>
                  <a:srgbClr val="FF0000"/>
                </a:solidFill>
              </a:rPr>
              <a:t>(loyalty OR satisfaction)</a:t>
            </a:r>
          </a:p>
          <a:p>
            <a:r>
              <a:rPr lang="en-US" sz="3200" dirty="0"/>
              <a:t>NOT</a:t>
            </a:r>
          </a:p>
          <a:p>
            <a:pPr lvl="1"/>
            <a:r>
              <a:rPr lang="en-US" sz="2800" dirty="0"/>
              <a:t>Eliminates search terms if needed</a:t>
            </a:r>
          </a:p>
          <a:p>
            <a:pPr lvl="2"/>
            <a:r>
              <a:rPr lang="en-US" sz="2400" dirty="0"/>
              <a:t>customer AND (loyalty OR satisfaction) </a:t>
            </a:r>
            <a:r>
              <a:rPr lang="en-US" sz="2400">
                <a:solidFill>
                  <a:srgbClr val="FF0000"/>
                </a:solidFill>
              </a:rPr>
              <a:t>NOT stand-up comedy</a:t>
            </a:r>
            <a:endParaRPr lang="en-US" sz="2400" dirty="0">
              <a:solidFill>
                <a:srgbClr val="FF0000"/>
              </a:solidFill>
            </a:endParaRPr>
          </a:p>
        </p:txBody>
      </p:sp>
      <p:pic>
        <p:nvPicPr>
          <p:cNvPr id="4" name="Picture 3"/>
          <p:cNvPicPr>
            <a:picLocks noChangeAspect="1"/>
          </p:cNvPicPr>
          <p:nvPr/>
        </p:nvPicPr>
        <p:blipFill>
          <a:blip r:embed="rId2"/>
          <a:stretch>
            <a:fillRect/>
          </a:stretch>
        </p:blipFill>
        <p:spPr>
          <a:xfrm>
            <a:off x="5778230" y="2517258"/>
            <a:ext cx="6021743" cy="1455806"/>
          </a:xfrm>
          <a:prstGeom prst="rect">
            <a:avLst/>
          </a:prstGeom>
        </p:spPr>
      </p:pic>
    </p:spTree>
    <p:extLst>
      <p:ext uri="{BB962C8B-B14F-4D97-AF65-F5344CB8AC3E}">
        <p14:creationId xmlns:p14="http://schemas.microsoft.com/office/powerpoint/2010/main" val="1496574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 Fields</a:t>
            </a:r>
          </a:p>
        </p:txBody>
      </p:sp>
      <p:sp>
        <p:nvSpPr>
          <p:cNvPr id="3" name="Content Placeholder 2"/>
          <p:cNvSpPr>
            <a:spLocks noGrp="1"/>
          </p:cNvSpPr>
          <p:nvPr>
            <p:ph idx="1"/>
          </p:nvPr>
        </p:nvSpPr>
        <p:spPr/>
        <p:txBody>
          <a:bodyPr>
            <a:normAutofit lnSpcReduction="10000"/>
          </a:bodyPr>
          <a:lstStyle/>
          <a:p>
            <a:r>
              <a:rPr lang="en-US" dirty="0"/>
              <a:t>Records are comprised of fields containing specific pieces of bibliographic information</a:t>
            </a:r>
          </a:p>
          <a:p>
            <a:endParaRPr lang="en-US" dirty="0"/>
          </a:p>
          <a:p>
            <a:r>
              <a:rPr lang="en-US" dirty="0"/>
              <a:t>Common Fields Include: </a:t>
            </a:r>
          </a:p>
          <a:p>
            <a:pPr lvl="2"/>
            <a:r>
              <a:rPr lang="en-US" dirty="0"/>
              <a:t>Author</a:t>
            </a:r>
          </a:p>
          <a:p>
            <a:pPr lvl="2"/>
            <a:r>
              <a:rPr lang="en-US" dirty="0"/>
              <a:t>Title</a:t>
            </a:r>
          </a:p>
          <a:p>
            <a:pPr lvl="2"/>
            <a:r>
              <a:rPr lang="en-US" dirty="0"/>
              <a:t>Journal Title</a:t>
            </a:r>
          </a:p>
          <a:p>
            <a:pPr lvl="2"/>
            <a:r>
              <a:rPr lang="en-US" dirty="0"/>
              <a:t>Abstract</a:t>
            </a:r>
          </a:p>
          <a:p>
            <a:pPr lvl="2"/>
            <a:r>
              <a:rPr lang="en-US" dirty="0"/>
              <a:t>Publisher</a:t>
            </a:r>
          </a:p>
          <a:p>
            <a:pPr lvl="2"/>
            <a:r>
              <a:rPr lang="en-US" dirty="0"/>
              <a:t>Date/year of publication</a:t>
            </a:r>
          </a:p>
          <a:p>
            <a:pPr lvl="2"/>
            <a:r>
              <a:rPr lang="en-US" dirty="0"/>
              <a:t>Subject</a:t>
            </a:r>
          </a:p>
          <a:p>
            <a:pPr lvl="2"/>
            <a:endParaRPr lang="en-US" dirty="0"/>
          </a:p>
          <a:p>
            <a:r>
              <a:rPr lang="en-US" dirty="0"/>
              <a:t>Don’t select a field? Keywords will automatically be searched</a:t>
            </a:r>
          </a:p>
          <a:p>
            <a:pPr lvl="1"/>
            <a:r>
              <a:rPr lang="en-US" dirty="0"/>
              <a:t>Keywords: all words in the record</a:t>
            </a:r>
          </a:p>
        </p:txBody>
      </p:sp>
      <p:pic>
        <p:nvPicPr>
          <p:cNvPr id="5" name="Picture 4"/>
          <p:cNvPicPr>
            <a:picLocks noChangeAspect="1"/>
          </p:cNvPicPr>
          <p:nvPr/>
        </p:nvPicPr>
        <p:blipFill>
          <a:blip r:embed="rId2"/>
          <a:stretch>
            <a:fillRect/>
          </a:stretch>
        </p:blipFill>
        <p:spPr>
          <a:xfrm>
            <a:off x="5118572" y="2675107"/>
            <a:ext cx="4027509" cy="2715030"/>
          </a:xfrm>
          <a:prstGeom prst="rect">
            <a:avLst/>
          </a:prstGeom>
        </p:spPr>
      </p:pic>
    </p:spTree>
    <p:extLst>
      <p:ext uri="{BB962C8B-B14F-4D97-AF65-F5344CB8AC3E}">
        <p14:creationId xmlns:p14="http://schemas.microsoft.com/office/powerpoint/2010/main" val="18485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Keyword vs. Subject Heading</a:t>
            </a:r>
          </a:p>
        </p:txBody>
      </p:sp>
      <p:sp>
        <p:nvSpPr>
          <p:cNvPr id="4" name="Content Placeholder 3"/>
          <p:cNvSpPr>
            <a:spLocks noGrp="1"/>
          </p:cNvSpPr>
          <p:nvPr>
            <p:ph sz="half" idx="1"/>
          </p:nvPr>
        </p:nvSpPr>
        <p:spPr/>
        <p:txBody>
          <a:bodyPr>
            <a:normAutofit/>
          </a:bodyPr>
          <a:lstStyle/>
          <a:p>
            <a:r>
              <a:rPr lang="en-US" sz="3200" dirty="0"/>
              <a:t>Initial Search Strategy</a:t>
            </a:r>
          </a:p>
          <a:p>
            <a:r>
              <a:rPr lang="en-US" sz="3200" dirty="0"/>
              <a:t>Must identify synonymous terms</a:t>
            </a:r>
          </a:p>
          <a:p>
            <a:r>
              <a:rPr lang="en-US" sz="3200" dirty="0"/>
              <a:t>More likely to have irrelevant results</a:t>
            </a:r>
          </a:p>
        </p:txBody>
      </p:sp>
      <p:sp>
        <p:nvSpPr>
          <p:cNvPr id="5" name="Content Placeholder 4"/>
          <p:cNvSpPr>
            <a:spLocks noGrp="1"/>
          </p:cNvSpPr>
          <p:nvPr>
            <p:ph sz="half" idx="2"/>
          </p:nvPr>
        </p:nvSpPr>
        <p:spPr>
          <a:xfrm>
            <a:off x="5824728" y="2194560"/>
            <a:ext cx="6021421" cy="3977640"/>
          </a:xfrm>
        </p:spPr>
        <p:txBody>
          <a:bodyPr>
            <a:noAutofit/>
          </a:bodyPr>
          <a:lstStyle/>
          <a:p>
            <a:r>
              <a:rPr lang="en-US" sz="3200" dirty="0"/>
              <a:t>Controlled vocabulary</a:t>
            </a:r>
          </a:p>
          <a:p>
            <a:r>
              <a:rPr lang="en-US" sz="3200" dirty="0"/>
              <a:t>Standardized words or phrases used to categorize literature</a:t>
            </a:r>
          </a:p>
          <a:p>
            <a:r>
              <a:rPr lang="en-US" sz="3200" dirty="0"/>
              <a:t>Relevant results much more likely</a:t>
            </a:r>
          </a:p>
          <a:p>
            <a:r>
              <a:rPr lang="en-US" sz="3200" dirty="0"/>
              <a:t>Subject headings inconsistent across databases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89" y="4873557"/>
            <a:ext cx="2743199" cy="1828799"/>
          </a:xfrm>
          <a:prstGeom prst="roundRect">
            <a:avLst/>
          </a:prstGeom>
        </p:spPr>
      </p:pic>
    </p:spTree>
    <p:extLst>
      <p:ext uri="{BB962C8B-B14F-4D97-AF65-F5344CB8AC3E}">
        <p14:creationId xmlns:p14="http://schemas.microsoft.com/office/powerpoint/2010/main" val="331429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How to Find Subject Headings</a:t>
            </a:r>
          </a:p>
        </p:txBody>
      </p:sp>
      <p:sp>
        <p:nvSpPr>
          <p:cNvPr id="5" name="Content Placeholder 4"/>
          <p:cNvSpPr>
            <a:spLocks noGrp="1"/>
          </p:cNvSpPr>
          <p:nvPr>
            <p:ph idx="1"/>
          </p:nvPr>
        </p:nvSpPr>
        <p:spPr>
          <a:xfrm>
            <a:off x="1069848" y="2121408"/>
            <a:ext cx="10058400" cy="4050792"/>
          </a:xfrm>
        </p:spPr>
        <p:txBody>
          <a:bodyPr/>
          <a:lstStyle/>
          <a:p>
            <a:r>
              <a:rPr lang="en-US" dirty="0"/>
              <a:t>Look to see if the database has an online thesaurus to browse for subjects that match your topic</a:t>
            </a:r>
          </a:p>
          <a:p>
            <a:endParaRPr lang="en-US" dirty="0"/>
          </a:p>
          <a:p>
            <a:pPr marL="457200" indent="-457200">
              <a:buFont typeface="+mj-lt"/>
              <a:buAutoNum type="arabicPeriod"/>
            </a:pPr>
            <a:r>
              <a:rPr lang="en-US" dirty="0"/>
              <a:t>Start with a keyword search, using words/phrases that describe your topic.</a:t>
            </a:r>
          </a:p>
          <a:p>
            <a:pPr marL="457200" indent="-457200">
              <a:buFont typeface="+mj-lt"/>
              <a:buAutoNum type="arabicPeriod"/>
            </a:pPr>
            <a:r>
              <a:rPr lang="en-US" dirty="0"/>
              <a:t>Browse the results; choose 2 or 3 that are relevant.</a:t>
            </a:r>
          </a:p>
          <a:p>
            <a:pPr marL="457200" indent="-457200">
              <a:buFont typeface="+mj-lt"/>
              <a:buAutoNum type="arabicPeriod"/>
            </a:pPr>
            <a:r>
              <a:rPr lang="en-US" dirty="0"/>
              <a:t>Look at the Subject or Descriptor field and note the terms used (write them down).</a:t>
            </a:r>
          </a:p>
          <a:p>
            <a:pPr marL="457200" indent="-457200">
              <a:buFont typeface="+mj-lt"/>
              <a:buAutoNum type="arabicPeriod"/>
            </a:pPr>
            <a:r>
              <a:rPr lang="en-US" dirty="0"/>
              <a:t>Redo your search using those terms.</a:t>
            </a:r>
          </a:p>
          <a:p>
            <a:pPr marL="457200" indent="-457200">
              <a:buFont typeface="+mj-lt"/>
              <a:buAutoNum type="arabicPeriod"/>
            </a:pPr>
            <a:r>
              <a:rPr lang="en-US" dirty="0"/>
              <a:t>Your results will be more precise than your initial keyword search.</a:t>
            </a:r>
          </a:p>
          <a:p>
            <a:endParaRPr lang="en-US" dirty="0"/>
          </a:p>
        </p:txBody>
      </p:sp>
      <p:pic>
        <p:nvPicPr>
          <p:cNvPr id="6" name="Picture 5"/>
          <p:cNvPicPr>
            <a:picLocks noChangeAspect="1"/>
          </p:cNvPicPr>
          <p:nvPr/>
        </p:nvPicPr>
        <p:blipFill>
          <a:blip r:embed="rId2"/>
          <a:stretch>
            <a:fillRect/>
          </a:stretch>
        </p:blipFill>
        <p:spPr>
          <a:xfrm>
            <a:off x="9144000" y="4605813"/>
            <a:ext cx="2879389" cy="1566387"/>
          </a:xfrm>
          <a:prstGeom prst="roundRect">
            <a:avLst/>
          </a:prstGeom>
        </p:spPr>
      </p:pic>
    </p:spTree>
    <p:extLst>
      <p:ext uri="{BB962C8B-B14F-4D97-AF65-F5344CB8AC3E}">
        <p14:creationId xmlns:p14="http://schemas.microsoft.com/office/powerpoint/2010/main" val="1887567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Additional Search Tips</a:t>
            </a:r>
            <a:br>
              <a:rPr lang="en-US" dirty="0"/>
            </a:br>
            <a:r>
              <a:rPr lang="en-US" sz="1400" dirty="0"/>
              <a:t>Most (Not All) Databases have Similar Search Functions</a:t>
            </a:r>
            <a:endParaRPr lang="en-US" dirty="0"/>
          </a:p>
        </p:txBody>
      </p:sp>
      <p:sp>
        <p:nvSpPr>
          <p:cNvPr id="6" name="Content Placeholder 5"/>
          <p:cNvSpPr>
            <a:spLocks noGrp="1"/>
          </p:cNvSpPr>
          <p:nvPr>
            <p:ph idx="1"/>
          </p:nvPr>
        </p:nvSpPr>
        <p:spPr>
          <a:xfrm>
            <a:off x="1069848" y="2121407"/>
            <a:ext cx="10058400" cy="4366941"/>
          </a:xfrm>
        </p:spPr>
        <p:txBody>
          <a:bodyPr>
            <a:normAutofit/>
          </a:bodyPr>
          <a:lstStyle/>
          <a:p>
            <a:r>
              <a:rPr lang="en-US" sz="2800" dirty="0"/>
              <a:t>Quotation marks searches the database for those words together as a term; for example,</a:t>
            </a:r>
            <a:r>
              <a:rPr lang="en-US" sz="2800" b="1" dirty="0"/>
              <a:t> "social identity"</a:t>
            </a:r>
            <a:r>
              <a:rPr lang="en-US" sz="2800" dirty="0"/>
              <a:t>.</a:t>
            </a:r>
          </a:p>
          <a:p>
            <a:pPr marL="0" indent="0">
              <a:buNone/>
            </a:pPr>
            <a:endParaRPr lang="en-US" sz="1100" dirty="0"/>
          </a:p>
          <a:p>
            <a:r>
              <a:rPr lang="en-US" sz="2800" dirty="0"/>
              <a:t>An asterisk (*) searches the database for that word plus any variants of the root word. </a:t>
            </a:r>
            <a:r>
              <a:rPr lang="en-US" sz="2800" b="1" dirty="0"/>
              <a:t>work* </a:t>
            </a:r>
            <a:r>
              <a:rPr lang="en-US" sz="2800" dirty="0"/>
              <a:t>will provide results that include</a:t>
            </a:r>
            <a:r>
              <a:rPr lang="en-US" sz="2800" b="1" dirty="0"/>
              <a:t> work OR worker OR workplace, OR worksite</a:t>
            </a:r>
            <a:r>
              <a:rPr lang="en-US" sz="2800" dirty="0"/>
              <a:t>. </a:t>
            </a:r>
          </a:p>
          <a:p>
            <a:endParaRPr lang="en-US" sz="1100" dirty="0"/>
          </a:p>
          <a:p>
            <a:r>
              <a:rPr lang="en-US" sz="2800" dirty="0"/>
              <a:t>You can also use this for the beginning of the term; </a:t>
            </a:r>
            <a:r>
              <a:rPr lang="en-US" sz="2800" b="1" dirty="0"/>
              <a:t>*camp</a:t>
            </a:r>
            <a:r>
              <a:rPr lang="en-US" sz="2800" dirty="0"/>
              <a:t> will search for </a:t>
            </a:r>
            <a:r>
              <a:rPr lang="en-US" sz="2800" b="1" dirty="0"/>
              <a:t>camp OR encampment</a:t>
            </a:r>
            <a:r>
              <a:rPr lang="en-US" sz="2800" dirty="0"/>
              <a:t>. </a:t>
            </a:r>
          </a:p>
          <a:p>
            <a:endParaRPr lang="en-US" dirty="0"/>
          </a:p>
          <a:p>
            <a:endParaRPr lang="en-US" dirty="0"/>
          </a:p>
          <a:p>
            <a:endParaRPr lang="en-US" dirty="0"/>
          </a:p>
        </p:txBody>
      </p:sp>
    </p:spTree>
    <p:extLst>
      <p:ext uri="{BB962C8B-B14F-4D97-AF65-F5344CB8AC3E}">
        <p14:creationId xmlns:p14="http://schemas.microsoft.com/office/powerpoint/2010/main" val="206622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Identify Sources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22551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Workshop: </a:t>
            </a:r>
          </a:p>
        </p:txBody>
      </p:sp>
      <p:sp>
        <p:nvSpPr>
          <p:cNvPr id="3" name="Content Placeholder 2"/>
          <p:cNvSpPr>
            <a:spLocks noGrp="1"/>
          </p:cNvSpPr>
          <p:nvPr>
            <p:ph idx="1"/>
          </p:nvPr>
        </p:nvSpPr>
        <p:spPr/>
        <p:txBody>
          <a:bodyPr/>
          <a:lstStyle/>
          <a:p>
            <a:r>
              <a:rPr lang="en-US" sz="3200" dirty="0"/>
              <a:t>Will discuss the </a:t>
            </a:r>
            <a:r>
              <a:rPr lang="en-US" sz="3200" b="1" dirty="0"/>
              <a:t>LITERATURE REVIEW</a:t>
            </a:r>
            <a:r>
              <a:rPr lang="en-US" sz="3200" dirty="0"/>
              <a:t> portion of your dissertation </a:t>
            </a:r>
            <a:r>
              <a:rPr lang="en-US" sz="3200" u="sng" dirty="0"/>
              <a:t>ONLY</a:t>
            </a:r>
          </a:p>
          <a:p>
            <a:r>
              <a:rPr lang="en-US" sz="3200" u="sng" dirty="0">
                <a:solidFill>
                  <a:srgbClr val="FF0000"/>
                </a:solidFill>
              </a:rPr>
              <a:t>IS NOT</a:t>
            </a:r>
            <a:r>
              <a:rPr lang="en-US" sz="3200" dirty="0"/>
              <a:t> a comprehensive guide to preparing and/or submitting your dissertation</a:t>
            </a:r>
          </a:p>
          <a:p>
            <a:endParaRPr lang="en-US" dirty="0"/>
          </a:p>
          <a:p>
            <a:pPr marL="548640" lvl="2" indent="0">
              <a:buNone/>
            </a:pPr>
            <a:r>
              <a:rPr lang="en-US" sz="3200" dirty="0">
                <a:hlinkClick r:id="rId2"/>
              </a:rPr>
              <a:t>Clarkson University Completion Requirements</a:t>
            </a:r>
            <a:endParaRPr lang="en-US" sz="3200" dirty="0"/>
          </a:p>
          <a:p>
            <a:pPr marL="548640" lvl="2" indent="0">
              <a:buNone/>
            </a:pPr>
            <a:endParaRPr lang="en-US" sz="3200" dirty="0"/>
          </a:p>
          <a:p>
            <a:pPr marL="548640" lvl="2" indent="0">
              <a:buNone/>
            </a:pPr>
            <a:r>
              <a:rPr lang="en-US" sz="3200" dirty="0"/>
              <a:t>Contact: </a:t>
            </a:r>
            <a:r>
              <a:rPr lang="en-US" sz="3200" dirty="0">
                <a:hlinkClick r:id="rId3"/>
              </a:rPr>
              <a:t>graduate@clarkson.edu</a:t>
            </a:r>
            <a:r>
              <a:rPr lang="en-US" sz="3200" dirty="0"/>
              <a:t> </a:t>
            </a:r>
          </a:p>
        </p:txBody>
      </p:sp>
    </p:spTree>
    <p:extLst>
      <p:ext uri="{BB962C8B-B14F-4D97-AF65-F5344CB8AC3E}">
        <p14:creationId xmlns:p14="http://schemas.microsoft.com/office/powerpoint/2010/main" val="118332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Types of Information Resources to Include</a:t>
            </a:r>
          </a:p>
        </p:txBody>
      </p:sp>
      <p:sp>
        <p:nvSpPr>
          <p:cNvPr id="5" name="Content Placeholder 4"/>
          <p:cNvSpPr>
            <a:spLocks noGrp="1"/>
          </p:cNvSpPr>
          <p:nvPr>
            <p:ph idx="1"/>
          </p:nvPr>
        </p:nvSpPr>
        <p:spPr/>
        <p:txBody>
          <a:bodyPr numCol="2">
            <a:noAutofit/>
          </a:bodyPr>
          <a:lstStyle/>
          <a:p>
            <a:r>
              <a:rPr lang="en-US" sz="3200" dirty="0"/>
              <a:t>Books</a:t>
            </a:r>
          </a:p>
          <a:p>
            <a:r>
              <a:rPr lang="en-US" sz="3200" dirty="0"/>
              <a:t>Journal Articles</a:t>
            </a:r>
          </a:p>
          <a:p>
            <a:r>
              <a:rPr lang="en-US" sz="3200" dirty="0"/>
              <a:t>Government Publications</a:t>
            </a:r>
          </a:p>
          <a:p>
            <a:r>
              <a:rPr lang="en-US" sz="3200" dirty="0"/>
              <a:t>Conference Papers</a:t>
            </a:r>
          </a:p>
          <a:p>
            <a:r>
              <a:rPr lang="en-US" sz="3200" dirty="0"/>
              <a:t>Images</a:t>
            </a:r>
          </a:p>
          <a:p>
            <a:r>
              <a:rPr lang="en-US" sz="3200" dirty="0"/>
              <a:t>Laws &amp; Statutes</a:t>
            </a:r>
          </a:p>
          <a:p>
            <a:r>
              <a:rPr lang="en-US" sz="3200" dirty="0"/>
              <a:t>Newspaper Articles</a:t>
            </a:r>
          </a:p>
          <a:p>
            <a:r>
              <a:rPr lang="en-US" sz="3200" dirty="0"/>
              <a:t>Standards</a:t>
            </a:r>
          </a:p>
          <a:p>
            <a:r>
              <a:rPr lang="en-US" sz="3200" dirty="0"/>
              <a:t>Statistics </a:t>
            </a:r>
          </a:p>
          <a:p>
            <a:r>
              <a:rPr lang="en-US" sz="3200" dirty="0"/>
              <a:t>Theses &amp; Dissertations</a:t>
            </a:r>
          </a:p>
        </p:txBody>
      </p:sp>
    </p:spTree>
    <p:extLst>
      <p:ext uri="{BB962C8B-B14F-4D97-AF65-F5344CB8AC3E}">
        <p14:creationId xmlns:p14="http://schemas.microsoft.com/office/powerpoint/2010/main" val="1433745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Resources</a:t>
            </a:r>
          </a:p>
        </p:txBody>
      </p:sp>
      <p:sp>
        <p:nvSpPr>
          <p:cNvPr id="3" name="Content Placeholder 2"/>
          <p:cNvSpPr>
            <a:spLocks noGrp="1"/>
          </p:cNvSpPr>
          <p:nvPr>
            <p:ph idx="1"/>
          </p:nvPr>
        </p:nvSpPr>
        <p:spPr/>
        <p:txBody>
          <a:bodyPr/>
          <a:lstStyle/>
          <a:p>
            <a:r>
              <a:rPr lang="en-US" sz="2800" dirty="0"/>
              <a:t>Databases</a:t>
            </a:r>
          </a:p>
          <a:p>
            <a:r>
              <a:rPr lang="en-US" sz="2800" dirty="0"/>
              <a:t>Government Websites</a:t>
            </a:r>
          </a:p>
          <a:p>
            <a:r>
              <a:rPr lang="en-US" sz="2800" dirty="0"/>
              <a:t>Reference Materials (dictionaries &amp; encyclopedias) </a:t>
            </a:r>
          </a:p>
          <a:p>
            <a:r>
              <a:rPr lang="en-US" sz="2800" dirty="0"/>
              <a:t>Conference Papers</a:t>
            </a:r>
          </a:p>
          <a:p>
            <a:r>
              <a:rPr lang="en-US" sz="2800" dirty="0"/>
              <a:t>Dissertations &amp; Theses</a:t>
            </a:r>
          </a:p>
          <a:p>
            <a:r>
              <a:rPr lang="en-US" sz="2800" dirty="0"/>
              <a:t>General Internet </a:t>
            </a:r>
          </a:p>
          <a:p>
            <a:endParaRPr lang="en-US" dirty="0"/>
          </a:p>
        </p:txBody>
      </p:sp>
    </p:spTree>
    <p:extLst>
      <p:ext uri="{BB962C8B-B14F-4D97-AF65-F5344CB8AC3E}">
        <p14:creationId xmlns:p14="http://schemas.microsoft.com/office/powerpoint/2010/main" val="676705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4B2CE7-FD25-42E3-AB52-73B889FDA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EA8393-144C-4FCF-9A6C-1102F988A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C31E2E-65FD-40B6-B604-C096F5B75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97B9141-8535-472D-B922-E499D77F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605CD65F-BF66-4468-B683-A882ED3D2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251A7AF1-716F-4EC1-9804-7539576FB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A5D193CF-DFF5-4D9E-9479-AFEA04631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D399AFD5-A2D3-443B-A1A8-FC933DAEE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6153E0-BF99-4257-A3A3-16595490A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61376" y="1432223"/>
            <a:ext cx="6057144" cy="3357976"/>
          </a:xfrm>
        </p:spPr>
        <p:txBody>
          <a:bodyPr vert="horz" lIns="91440" tIns="45720" rIns="91440" bIns="45720" rtlCol="0" anchor="ctr">
            <a:normAutofit/>
          </a:bodyPr>
          <a:lstStyle/>
          <a:p>
            <a:pPr>
              <a:lnSpc>
                <a:spcPct val="80000"/>
              </a:lnSpc>
            </a:pPr>
            <a:r>
              <a:rPr lang="en-US" sz="6200">
                <a:blipFill dpi="0" rotWithShape="1">
                  <a:blip r:embed="rId4"/>
                  <a:srcRect/>
                  <a:tile tx="6350" ty="-127000" sx="65000" sy="64000" flip="none" algn="tl"/>
                </a:blipFill>
              </a:rPr>
              <a:t>Identify Relevant Disciplinary Databases</a:t>
            </a:r>
          </a:p>
        </p:txBody>
      </p:sp>
      <p:pic>
        <p:nvPicPr>
          <p:cNvPr id="3" name="Picture 2">
            <a:extLst>
              <a:ext uri="{FF2B5EF4-FFF2-40B4-BE49-F238E27FC236}">
                <a16:creationId xmlns:a16="http://schemas.microsoft.com/office/drawing/2014/main" id="{7DCC1D53-F7AB-4E2D-88E0-9CD6F472B87C}"/>
              </a:ext>
            </a:extLst>
          </p:cNvPr>
          <p:cNvPicPr>
            <a:picLocks noChangeAspect="1"/>
          </p:cNvPicPr>
          <p:nvPr/>
        </p:nvPicPr>
        <p:blipFill>
          <a:blip r:embed="rId6"/>
          <a:stretch>
            <a:fillRect/>
          </a:stretch>
        </p:blipFill>
        <p:spPr>
          <a:xfrm>
            <a:off x="1360930" y="1071756"/>
            <a:ext cx="2574351" cy="4789492"/>
          </a:xfrm>
          <a:prstGeom prst="rect">
            <a:avLst/>
          </a:prstGeom>
        </p:spPr>
      </p:pic>
      <p:sp>
        <p:nvSpPr>
          <p:cNvPr id="24" name="Rectangle 23">
            <a:extLst>
              <a:ext uri="{FF2B5EF4-FFF2-40B4-BE49-F238E27FC236}">
                <a16:creationId xmlns:a16="http://schemas.microsoft.com/office/drawing/2014/main" id="{60C16A56-CE6C-404F-A1C2-DDC40BFE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7E5451F-66A4-42A9-944B-F73FAAE440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7" name="Oval 26">
              <a:extLst>
                <a:ext uri="{FF2B5EF4-FFF2-40B4-BE49-F238E27FC236}">
                  <a16:creationId xmlns:a16="http://schemas.microsoft.com/office/drawing/2014/main" id="{453FCA22-5971-4A95-BE0E-ECCFB0EBB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414D598E-CAC2-4C14-A91E-C65E5E3B0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60759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70">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484632"/>
            <a:ext cx="5299586" cy="1609344"/>
          </a:xfrm>
          <a:ln>
            <a:noFill/>
          </a:ln>
        </p:spPr>
        <p:txBody>
          <a:bodyPr>
            <a:normAutofit/>
          </a:bodyPr>
          <a:lstStyle/>
          <a:p>
            <a:r>
              <a:rPr lang="en-US" sz="4000"/>
              <a:t>Multidisciplinary Databases</a:t>
            </a:r>
          </a:p>
        </p:txBody>
      </p:sp>
      <p:pic>
        <p:nvPicPr>
          <p:cNvPr id="4098" name="Picture 2" descr="Background, Triangles, Retro, Geometric"/>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99" y="1996251"/>
            <a:ext cx="5112461" cy="28757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400799" y="2121408"/>
            <a:ext cx="5299585" cy="4050792"/>
          </a:xfrm>
        </p:spPr>
        <p:txBody>
          <a:bodyPr>
            <a:normAutofit/>
          </a:bodyPr>
          <a:lstStyle/>
          <a:p>
            <a:r>
              <a:rPr lang="en-US" sz="1800">
                <a:hlinkClick r:id="rId5"/>
              </a:rPr>
              <a:t>Google Scholar</a:t>
            </a:r>
            <a:endParaRPr lang="en-US" sz="1800"/>
          </a:p>
          <a:p>
            <a:r>
              <a:rPr lang="en-US" sz="1800">
                <a:hlinkClick r:id="rId6"/>
              </a:rPr>
              <a:t>JSTOR</a:t>
            </a:r>
            <a:endParaRPr lang="en-US" sz="1800"/>
          </a:p>
          <a:p>
            <a:r>
              <a:rPr lang="en-US" sz="1800">
                <a:hlinkClick r:id="rId7"/>
              </a:rPr>
              <a:t>Web of Science</a:t>
            </a:r>
            <a:endParaRPr lang="en-US" sz="1800"/>
          </a:p>
          <a:p>
            <a:r>
              <a:rPr lang="en-US" sz="1800">
                <a:hlinkClick r:id="rId8"/>
              </a:rPr>
              <a:t>ProQuest Central</a:t>
            </a:r>
            <a:endParaRPr lang="en-US" sz="1800"/>
          </a:p>
          <a:p>
            <a:r>
              <a:rPr lang="en-US" sz="1800">
                <a:hlinkClick r:id="rId9"/>
              </a:rPr>
              <a:t>EBSCO</a:t>
            </a:r>
            <a:endParaRPr lang="en-US" sz="1800"/>
          </a:p>
        </p:txBody>
      </p:sp>
      <p:grpSp>
        <p:nvGrpSpPr>
          <p:cNvPr id="4103" name="Group 72">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4" name="Oval 73">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05" name="Oval 74">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37426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Overlap of Sources</a:t>
            </a:r>
          </a:p>
        </p:txBody>
      </p:sp>
      <p:sp>
        <p:nvSpPr>
          <p:cNvPr id="3" name="Content Placeholder 2"/>
          <p:cNvSpPr>
            <a:spLocks noGrp="1"/>
          </p:cNvSpPr>
          <p:nvPr>
            <p:ph idx="1"/>
          </p:nvPr>
        </p:nvSpPr>
        <p:spPr/>
        <p:txBody>
          <a:bodyPr>
            <a:normAutofit/>
          </a:bodyPr>
          <a:lstStyle/>
          <a:p>
            <a:r>
              <a:rPr lang="en-US" b="1"/>
              <a:t>Google Scholar</a:t>
            </a:r>
            <a:r>
              <a:rPr lang="en-US"/>
              <a:t> searches across resources from all disciplines/subject areas:</a:t>
            </a:r>
          </a:p>
          <a:p>
            <a:pPr lvl="2"/>
            <a:r>
              <a:rPr lang="en-US"/>
              <a:t>journals publisher websites</a:t>
            </a:r>
          </a:p>
          <a:p>
            <a:pPr lvl="2"/>
            <a:r>
              <a:rPr lang="en-US"/>
              <a:t>professional association websites</a:t>
            </a:r>
          </a:p>
          <a:p>
            <a:pPr lvl="2"/>
            <a:r>
              <a:rPr lang="en-US"/>
              <a:t>university websites</a:t>
            </a:r>
          </a:p>
          <a:p>
            <a:pPr lvl="2"/>
            <a:r>
              <a:rPr lang="en-US"/>
              <a:t>Google Books</a:t>
            </a:r>
          </a:p>
          <a:p>
            <a:r>
              <a:rPr lang="en-US" b="1"/>
              <a:t>Web of Science </a:t>
            </a:r>
            <a:r>
              <a:rPr lang="en-US"/>
              <a:t>searches citations of </a:t>
            </a:r>
            <a:r>
              <a:rPr lang="en-US" b="1"/>
              <a:t>high impact journals</a:t>
            </a:r>
            <a:r>
              <a:rPr lang="en-US"/>
              <a:t> in the field (not every journal in the field, so Web of Science is less comprehensive in regards to discipline). </a:t>
            </a:r>
          </a:p>
          <a:p>
            <a:r>
              <a:rPr lang="en-US" b="1"/>
              <a:t>A Disciplinary Database</a:t>
            </a:r>
            <a:r>
              <a:rPr lang="en-US"/>
              <a:t> searches a defined set of resources, all focused in that field of research, usually this includes: </a:t>
            </a:r>
          </a:p>
          <a:p>
            <a:pPr lvl="2"/>
            <a:r>
              <a:rPr lang="en-US"/>
              <a:t>journals</a:t>
            </a:r>
          </a:p>
          <a:p>
            <a:pPr lvl="2"/>
            <a:r>
              <a:rPr lang="en-US"/>
              <a:t>book chapters</a:t>
            </a:r>
          </a:p>
          <a:p>
            <a:pPr lvl="2"/>
            <a:r>
              <a:rPr lang="en-US"/>
              <a:t>dissertations</a:t>
            </a:r>
          </a:p>
          <a:p>
            <a:endParaRPr lang="en-US" dirty="0"/>
          </a:p>
        </p:txBody>
      </p:sp>
    </p:spTree>
    <p:extLst>
      <p:ext uri="{BB962C8B-B14F-4D97-AF65-F5344CB8AC3E}">
        <p14:creationId xmlns:p14="http://schemas.microsoft.com/office/powerpoint/2010/main" val="4144762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815864" y="1714353"/>
            <a:ext cx="6566367" cy="4924775"/>
          </a:xfrm>
          <a:prstGeom prst="rect">
            <a:avLst/>
          </a:prstGeom>
        </p:spPr>
      </p:pic>
      <p:sp>
        <p:nvSpPr>
          <p:cNvPr id="4" name="Title 3"/>
          <p:cNvSpPr>
            <a:spLocks noGrp="1"/>
          </p:cNvSpPr>
          <p:nvPr>
            <p:ph type="title"/>
          </p:nvPr>
        </p:nvSpPr>
        <p:spPr/>
        <p:txBody>
          <a:bodyPr/>
          <a:lstStyle/>
          <a:p>
            <a:r>
              <a:rPr lang="en-US" dirty="0"/>
              <a:t>Overlap of Sources</a:t>
            </a:r>
          </a:p>
        </p:txBody>
      </p:sp>
    </p:spTree>
    <p:extLst>
      <p:ext uri="{BB962C8B-B14F-4D97-AF65-F5344CB8AC3E}">
        <p14:creationId xmlns:p14="http://schemas.microsoft.com/office/powerpoint/2010/main" val="4002089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 of Scope Difference</a:t>
            </a:r>
          </a:p>
        </p:txBody>
      </p:sp>
      <p:sp>
        <p:nvSpPr>
          <p:cNvPr id="3" name="Content Placeholder 2"/>
          <p:cNvSpPr>
            <a:spLocks noGrp="1"/>
          </p:cNvSpPr>
          <p:nvPr>
            <p:ph idx="1"/>
          </p:nvPr>
        </p:nvSpPr>
        <p:spPr>
          <a:xfrm>
            <a:off x="1177046" y="2121408"/>
            <a:ext cx="9951201" cy="4050792"/>
          </a:xfrm>
        </p:spPr>
        <p:txBody>
          <a:bodyPr>
            <a:normAutofit fontScale="92500" lnSpcReduction="10000"/>
          </a:bodyPr>
          <a:lstStyle/>
          <a:p>
            <a:pPr marL="0" indent="0">
              <a:buNone/>
            </a:pPr>
            <a:r>
              <a:rPr lang="en-US" sz="1900" b="1" dirty="0"/>
              <a:t>Disciplinary Database </a:t>
            </a:r>
          </a:p>
          <a:p>
            <a:pPr marL="0" indent="0">
              <a:buNone/>
            </a:pPr>
            <a:r>
              <a:rPr lang="en-US" dirty="0"/>
              <a:t>A disciplinary database identifies the citing articles within its scope (the journals it indexes). In this example from </a:t>
            </a:r>
            <a:r>
              <a:rPr lang="en-US" dirty="0" err="1"/>
              <a:t>PsycINFO</a:t>
            </a:r>
            <a:r>
              <a:rPr lang="en-US" dirty="0"/>
              <a:t> this article has been cited 223 times since 2001. </a:t>
            </a:r>
          </a:p>
          <a:p>
            <a:pPr marL="0" indent="0">
              <a:buNone/>
            </a:pPr>
            <a:r>
              <a:rPr lang="en-US" b="1" dirty="0"/>
              <a:t>Web of Science</a:t>
            </a:r>
          </a:p>
          <a:p>
            <a:pPr marL="0" indent="0">
              <a:buNone/>
            </a:pPr>
            <a:r>
              <a:rPr lang="en-US" dirty="0"/>
              <a:t>Web of Science found 122 citations to this article in its collection. These citations will be from the other high impact journals that the Web of Science tracks. </a:t>
            </a:r>
          </a:p>
          <a:p>
            <a:endParaRPr lang="en-US" dirty="0"/>
          </a:p>
          <a:p>
            <a:pPr marL="0" indent="0">
              <a:buNone/>
            </a:pPr>
            <a:r>
              <a:rPr lang="en-US" b="1" dirty="0"/>
              <a:t>Google Scholar</a:t>
            </a:r>
          </a:p>
          <a:p>
            <a:pPr marL="0" indent="0">
              <a:buNone/>
            </a:pPr>
            <a:r>
              <a:rPr lang="en-US" dirty="0"/>
              <a:t>Google Scholar's scope is larger, therefore it can identify that an article has been cited more times across a larger body of literature or types of sources (such as books and reports). Due to the unmediated nature of Google Scholar, some of the "cited by" citations might also be duplicates. Google Scholar reports this article has been cited 344 times since 2001. </a:t>
            </a:r>
          </a:p>
          <a:p>
            <a:endParaRPr lang="en-US" dirty="0"/>
          </a:p>
        </p:txBody>
      </p:sp>
      <p:pic>
        <p:nvPicPr>
          <p:cNvPr id="4" name="Picture 3"/>
          <p:cNvPicPr>
            <a:picLocks noChangeAspect="1"/>
          </p:cNvPicPr>
          <p:nvPr/>
        </p:nvPicPr>
        <p:blipFill>
          <a:blip r:embed="rId2"/>
          <a:stretch>
            <a:fillRect/>
          </a:stretch>
        </p:blipFill>
        <p:spPr>
          <a:xfrm>
            <a:off x="4756826" y="1419967"/>
            <a:ext cx="7332933" cy="833845"/>
          </a:xfrm>
          <a:prstGeom prst="rect">
            <a:avLst/>
          </a:prstGeom>
        </p:spPr>
      </p:pic>
      <p:pic>
        <p:nvPicPr>
          <p:cNvPr id="5" name="Picture 4"/>
          <p:cNvPicPr>
            <a:picLocks noChangeAspect="1"/>
          </p:cNvPicPr>
          <p:nvPr/>
        </p:nvPicPr>
        <p:blipFill>
          <a:blip r:embed="rId3"/>
          <a:stretch>
            <a:fillRect/>
          </a:stretch>
        </p:blipFill>
        <p:spPr>
          <a:xfrm>
            <a:off x="4231532" y="4089580"/>
            <a:ext cx="6896716" cy="729663"/>
          </a:xfrm>
          <a:prstGeom prst="rect">
            <a:avLst/>
          </a:prstGeom>
        </p:spPr>
      </p:pic>
      <p:pic>
        <p:nvPicPr>
          <p:cNvPr id="6" name="Picture 5"/>
          <p:cNvPicPr>
            <a:picLocks noChangeAspect="1"/>
          </p:cNvPicPr>
          <p:nvPr/>
        </p:nvPicPr>
        <p:blipFill>
          <a:blip r:embed="rId4"/>
          <a:stretch>
            <a:fillRect/>
          </a:stretch>
        </p:blipFill>
        <p:spPr>
          <a:xfrm>
            <a:off x="4756826" y="5944331"/>
            <a:ext cx="5536254" cy="843084"/>
          </a:xfrm>
          <a:prstGeom prst="rect">
            <a:avLst/>
          </a:prstGeom>
        </p:spPr>
      </p:pic>
    </p:spTree>
    <p:extLst>
      <p:ext uri="{BB962C8B-B14F-4D97-AF65-F5344CB8AC3E}">
        <p14:creationId xmlns:p14="http://schemas.microsoft.com/office/powerpoint/2010/main" val="2195500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your Results</a:t>
            </a:r>
          </a:p>
        </p:txBody>
      </p:sp>
      <p:sp>
        <p:nvSpPr>
          <p:cNvPr id="3" name="Content Placeholder 2"/>
          <p:cNvSpPr>
            <a:spLocks noGrp="1"/>
          </p:cNvSpPr>
          <p:nvPr>
            <p:ph idx="1"/>
          </p:nvPr>
        </p:nvSpPr>
        <p:spPr/>
        <p:txBody>
          <a:bodyPr>
            <a:normAutofit/>
          </a:bodyPr>
          <a:lstStyle/>
          <a:p>
            <a:r>
              <a:rPr lang="en-US" sz="3200" dirty="0"/>
              <a:t>Look at the number of citations as an indicator of quality</a:t>
            </a:r>
          </a:p>
          <a:p>
            <a:r>
              <a:rPr lang="en-US" sz="3200" dirty="0"/>
              <a:t>Make your search string more specific</a:t>
            </a:r>
          </a:p>
          <a:p>
            <a:r>
              <a:rPr lang="en-US" sz="3200" dirty="0"/>
              <a:t>Scan the abstracts</a:t>
            </a:r>
          </a:p>
          <a:p>
            <a:endParaRPr lang="en-US" sz="3200" dirty="0"/>
          </a:p>
          <a:p>
            <a:endParaRPr lang="en-US" sz="3200" dirty="0"/>
          </a:p>
          <a:p>
            <a:pPr marL="0" indent="0" algn="ctr">
              <a:buNone/>
            </a:pPr>
            <a:r>
              <a:rPr lang="en-US" sz="3200" b="1" dirty="0"/>
              <a:t>Don’t be afraid to reject sources!</a:t>
            </a:r>
          </a:p>
        </p:txBody>
      </p:sp>
    </p:spTree>
    <p:extLst>
      <p:ext uri="{BB962C8B-B14F-4D97-AF65-F5344CB8AC3E}">
        <p14:creationId xmlns:p14="http://schemas.microsoft.com/office/powerpoint/2010/main" val="296513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Journal Rankings</a:t>
            </a:r>
          </a:p>
        </p:txBody>
      </p:sp>
      <p:sp>
        <p:nvSpPr>
          <p:cNvPr id="3" name="Content Placeholder 2"/>
          <p:cNvSpPr>
            <a:spLocks noGrp="1"/>
          </p:cNvSpPr>
          <p:nvPr>
            <p:ph idx="1"/>
          </p:nvPr>
        </p:nvSpPr>
        <p:spPr/>
        <p:txBody>
          <a:bodyPr>
            <a:normAutofit fontScale="92500" lnSpcReduction="10000"/>
          </a:bodyPr>
          <a:lstStyle/>
          <a:p>
            <a:pPr marL="0" indent="0">
              <a:buNone/>
            </a:pPr>
            <a:r>
              <a:rPr lang="en-US" sz="3900" b="1" dirty="0"/>
              <a:t>What are the top ranking journals in your field? What journals are best for your topic?</a:t>
            </a:r>
            <a:r>
              <a:rPr lang="en-US" sz="4100" b="1" dirty="0"/>
              <a:t> </a:t>
            </a:r>
            <a:br>
              <a:rPr lang="en-US" sz="4100" b="1" dirty="0"/>
            </a:br>
            <a:endParaRPr lang="en-US" sz="4100" b="1" dirty="0"/>
          </a:p>
          <a:p>
            <a:pPr marL="0" indent="0">
              <a:buNone/>
            </a:pPr>
            <a:r>
              <a:rPr lang="en-US" dirty="0" err="1">
                <a:hlinkClick r:id="rId2"/>
              </a:rPr>
              <a:t>Eigenfactor</a:t>
            </a:r>
            <a:endParaRPr lang="en-US" dirty="0"/>
          </a:p>
          <a:p>
            <a:pPr marL="0" indent="0">
              <a:buNone/>
            </a:pPr>
            <a:r>
              <a:rPr lang="en-US" dirty="0">
                <a:hlinkClick r:id="rId3"/>
              </a:rPr>
              <a:t>Google Scholar Metrics</a:t>
            </a:r>
            <a:endParaRPr lang="en-US" dirty="0"/>
          </a:p>
          <a:p>
            <a:pPr marL="0" indent="0">
              <a:buNone/>
            </a:pPr>
            <a:r>
              <a:rPr lang="en-US" dirty="0" err="1">
                <a:hlinkClick r:id="rId4"/>
              </a:rPr>
              <a:t>SCImago</a:t>
            </a:r>
            <a:r>
              <a:rPr lang="en-US" dirty="0">
                <a:hlinkClick r:id="rId4"/>
              </a:rPr>
              <a:t> Journal and Country Rank</a:t>
            </a:r>
            <a:endParaRPr lang="en-US" dirty="0"/>
          </a:p>
          <a:p>
            <a:pPr marL="0" indent="0">
              <a:buNone/>
            </a:pPr>
            <a:r>
              <a:rPr lang="en-US" dirty="0">
                <a:hlinkClick r:id="rId5"/>
              </a:rPr>
              <a:t>Journal Citation Reports</a:t>
            </a:r>
            <a:endParaRPr lang="en-US" dirty="0"/>
          </a:p>
          <a:p>
            <a:pPr marL="0" indent="0">
              <a:buNone/>
            </a:pPr>
            <a:r>
              <a:rPr lang="en-US" dirty="0">
                <a:hlinkClick r:id="rId6"/>
              </a:rPr>
              <a:t>Journal Quality List</a:t>
            </a:r>
            <a:endParaRPr lang="en-US" dirty="0"/>
          </a:p>
          <a:p>
            <a:pPr marL="0" indent="0">
              <a:buNone/>
            </a:pPr>
            <a:r>
              <a:rPr lang="en-US" dirty="0"/>
              <a:t>Journal Impact Factor </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075" y="3488898"/>
            <a:ext cx="3867813" cy="2973381"/>
          </a:xfrm>
          <a:prstGeom prst="roundRect">
            <a:avLst/>
          </a:prstGeom>
        </p:spPr>
      </p:pic>
    </p:spTree>
    <p:extLst>
      <p:ext uri="{BB962C8B-B14F-4D97-AF65-F5344CB8AC3E}">
        <p14:creationId xmlns:p14="http://schemas.microsoft.com/office/powerpoint/2010/main" val="3608816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Types of Information Resources: </a:t>
            </a:r>
            <a:br>
              <a:rPr lang="en-US" dirty="0"/>
            </a:br>
            <a:r>
              <a:rPr lang="en-US" dirty="0"/>
              <a:t>Grey Literature</a:t>
            </a:r>
          </a:p>
        </p:txBody>
      </p:sp>
      <p:sp>
        <p:nvSpPr>
          <p:cNvPr id="5" name="Content Placeholder 4"/>
          <p:cNvSpPr>
            <a:spLocks noGrp="1"/>
          </p:cNvSpPr>
          <p:nvPr>
            <p:ph idx="1"/>
          </p:nvPr>
        </p:nvSpPr>
        <p:spPr/>
        <p:txBody>
          <a:bodyPr>
            <a:normAutofit/>
          </a:bodyPr>
          <a:lstStyle/>
          <a:p>
            <a:pPr marL="0" indent="0">
              <a:buNone/>
            </a:pPr>
            <a:r>
              <a:rPr lang="en-US" sz="2800" dirty="0"/>
              <a:t>Materials and research produced by organizations outside of the traditional commercial or academic publishing distribution channels</a:t>
            </a:r>
          </a:p>
        </p:txBody>
      </p:sp>
      <p:pic>
        <p:nvPicPr>
          <p:cNvPr id="8194" name="Picture 2" descr="Book, White, Backgrounds, Bl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225" y="3394954"/>
            <a:ext cx="3738931" cy="302675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854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Literature Review?</a:t>
            </a:r>
          </a:p>
        </p:txBody>
      </p:sp>
      <p:sp>
        <p:nvSpPr>
          <p:cNvPr id="3" name="Content Placeholder 2"/>
          <p:cNvSpPr>
            <a:spLocks noGrp="1"/>
          </p:cNvSpPr>
          <p:nvPr>
            <p:ph idx="1"/>
          </p:nvPr>
        </p:nvSpPr>
        <p:spPr/>
        <p:txBody>
          <a:bodyPr/>
          <a:lstStyle/>
          <a:p>
            <a:pPr marL="0" indent="0">
              <a:buNone/>
            </a:pPr>
            <a:r>
              <a:rPr lang="en-US" dirty="0"/>
              <a:t>	</a:t>
            </a:r>
            <a:r>
              <a:rPr lang="en-US" sz="3600" dirty="0"/>
              <a:t>Provides </a:t>
            </a:r>
            <a:r>
              <a:rPr lang="en-US" sz="3600" u="sng" dirty="0"/>
              <a:t>critical assessment </a:t>
            </a:r>
            <a:r>
              <a:rPr lang="en-US" sz="3600" dirty="0"/>
              <a:t>of the sources you have read surrounding your subject area</a:t>
            </a:r>
            <a:br>
              <a:rPr lang="en-US" sz="3600" dirty="0"/>
            </a:br>
            <a:endParaRPr lang="en-US" sz="3600" dirty="0"/>
          </a:p>
          <a:p>
            <a:pPr marL="0" indent="0">
              <a:buNone/>
            </a:pPr>
            <a:r>
              <a:rPr lang="en-US" sz="3600" dirty="0"/>
              <a:t>	Identifies the “gap” in that literature that your research will attempt to address</a:t>
            </a:r>
          </a:p>
        </p:txBody>
      </p:sp>
      <p:pic>
        <p:nvPicPr>
          <p:cNvPr id="1026" name="Picture 2" descr="Books, Pages, Story, Stories,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791" y="4810373"/>
            <a:ext cx="2781917" cy="185461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32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Types of Information Resources: </a:t>
            </a:r>
            <a:br>
              <a:rPr lang="en-US" dirty="0"/>
            </a:br>
            <a:r>
              <a:rPr lang="en-US" dirty="0"/>
              <a:t>Grey Literature</a:t>
            </a:r>
          </a:p>
        </p:txBody>
      </p:sp>
      <p:sp>
        <p:nvSpPr>
          <p:cNvPr id="5" name="Content Placeholder 4"/>
          <p:cNvSpPr>
            <a:spLocks noGrp="1"/>
          </p:cNvSpPr>
          <p:nvPr>
            <p:ph idx="1"/>
          </p:nvPr>
        </p:nvSpPr>
        <p:spPr/>
        <p:txBody>
          <a:bodyPr/>
          <a:lstStyle/>
          <a:p>
            <a:r>
              <a:rPr lang="en-US" dirty="0"/>
              <a:t>Conference Abstracts</a:t>
            </a:r>
          </a:p>
          <a:p>
            <a:r>
              <a:rPr lang="en-US" dirty="0"/>
              <a:t>Dissertations and Theses</a:t>
            </a:r>
          </a:p>
          <a:p>
            <a:r>
              <a:rPr lang="en-US" dirty="0"/>
              <a:t>Reports (progress reports, final reports, annual reports, etc.)</a:t>
            </a:r>
          </a:p>
          <a:p>
            <a:r>
              <a:rPr lang="en-US" dirty="0"/>
              <a:t>Technical Specifications and Standards</a:t>
            </a:r>
          </a:p>
          <a:p>
            <a:r>
              <a:rPr lang="en-US" dirty="0"/>
              <a:t>Newsletters</a:t>
            </a:r>
          </a:p>
          <a:p>
            <a:r>
              <a:rPr lang="en-US" dirty="0"/>
              <a:t>Patents</a:t>
            </a:r>
          </a:p>
          <a:p>
            <a:r>
              <a:rPr lang="en-US" dirty="0"/>
              <a:t>Data</a:t>
            </a:r>
          </a:p>
          <a:p>
            <a:r>
              <a:rPr lang="en-US" dirty="0"/>
              <a:t>Lecture Presentations and Notes</a:t>
            </a:r>
          </a:p>
          <a:p>
            <a:r>
              <a:rPr lang="en-US" dirty="0"/>
              <a:t>Etc.</a:t>
            </a:r>
          </a:p>
          <a:p>
            <a:pPr marL="0" indent="0">
              <a:buNone/>
            </a:pPr>
            <a:endParaRPr lang="en-US" dirty="0"/>
          </a:p>
        </p:txBody>
      </p:sp>
      <p:pic>
        <p:nvPicPr>
          <p:cNvPr id="7170" name="Picture 2" descr="Book, White, Backgrounds, Bl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289" y="3706239"/>
            <a:ext cx="3403786" cy="258901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13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Types of Information Resources: </a:t>
            </a:r>
            <a:br>
              <a:rPr lang="en-US" dirty="0"/>
            </a:br>
            <a:r>
              <a:rPr lang="en-US" dirty="0"/>
              <a:t>Grey Literature</a:t>
            </a:r>
          </a:p>
        </p:txBody>
      </p:sp>
      <p:sp>
        <p:nvSpPr>
          <p:cNvPr id="5" name="Content Placeholder 4"/>
          <p:cNvSpPr>
            <a:spLocks noGrp="1"/>
          </p:cNvSpPr>
          <p:nvPr>
            <p:ph idx="1"/>
          </p:nvPr>
        </p:nvSpPr>
        <p:spPr/>
        <p:txBody>
          <a:bodyPr/>
          <a:lstStyle/>
          <a:p>
            <a:pPr marL="0" indent="0">
              <a:buNone/>
            </a:pPr>
            <a:r>
              <a:rPr lang="en-US" dirty="0"/>
              <a:t>Resources:</a:t>
            </a:r>
          </a:p>
          <a:p>
            <a:pPr lvl="1"/>
            <a:r>
              <a:rPr lang="en-US" dirty="0">
                <a:hlinkClick r:id="rId2"/>
              </a:rPr>
              <a:t>Web of Science</a:t>
            </a:r>
            <a:endParaRPr lang="en-US" dirty="0"/>
          </a:p>
          <a:p>
            <a:pPr lvl="1"/>
            <a:r>
              <a:rPr lang="en-US" dirty="0" err="1">
                <a:hlinkClick r:id="rId3"/>
              </a:rPr>
              <a:t>arXiv</a:t>
            </a:r>
            <a:endParaRPr lang="en-US" dirty="0"/>
          </a:p>
          <a:p>
            <a:pPr lvl="1"/>
            <a:r>
              <a:rPr lang="en-US" dirty="0" err="1">
                <a:hlinkClick r:id="rId4"/>
              </a:rPr>
              <a:t>IssueLab</a:t>
            </a:r>
            <a:endParaRPr lang="en-US" dirty="0"/>
          </a:p>
          <a:p>
            <a:pPr lvl="1"/>
            <a:r>
              <a:rPr lang="en-US" dirty="0">
                <a:hlinkClick r:id="rId5"/>
              </a:rPr>
              <a:t>Social Science Research Network (SSRN)</a:t>
            </a:r>
            <a:endParaRPr lang="en-US" dirty="0"/>
          </a:p>
          <a:p>
            <a:pPr lvl="1"/>
            <a:r>
              <a:rPr lang="en-US" dirty="0">
                <a:hlinkClick r:id="rId6"/>
              </a:rPr>
              <a:t>USA.gov</a:t>
            </a:r>
            <a:endParaRPr lang="en-US" dirty="0"/>
          </a:p>
          <a:p>
            <a:pPr lvl="1"/>
            <a:r>
              <a:rPr lang="en-US" dirty="0">
                <a:hlinkClick r:id="rId7"/>
              </a:rPr>
              <a:t>Directory of Federal Agencies</a:t>
            </a:r>
            <a:endParaRPr lang="en-US" dirty="0"/>
          </a:p>
          <a:p>
            <a:pPr lvl="1"/>
            <a:r>
              <a:rPr lang="en-US" dirty="0">
                <a:hlinkClick r:id="rId8"/>
              </a:rPr>
              <a:t>Think Tank Directory</a:t>
            </a:r>
            <a:endParaRPr lang="en-US" dirty="0"/>
          </a:p>
        </p:txBody>
      </p:sp>
      <p:pic>
        <p:nvPicPr>
          <p:cNvPr id="6146" name="Picture 2" descr="Book, White, Backgrounds, Blank, Textbook, 3D, Macr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8273" y="3370729"/>
            <a:ext cx="3868584" cy="282890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49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Types of Information Resources: </a:t>
            </a:r>
            <a:br>
              <a:rPr lang="en-US" dirty="0"/>
            </a:br>
            <a:r>
              <a:rPr lang="en-US" dirty="0"/>
              <a:t>Literature Review Articles</a:t>
            </a:r>
          </a:p>
        </p:txBody>
      </p:sp>
      <p:sp>
        <p:nvSpPr>
          <p:cNvPr id="5" name="Content Placeholder 4"/>
          <p:cNvSpPr>
            <a:spLocks noGrp="1"/>
          </p:cNvSpPr>
          <p:nvPr>
            <p:ph idx="1"/>
          </p:nvPr>
        </p:nvSpPr>
        <p:spPr/>
        <p:txBody>
          <a:bodyPr/>
          <a:lstStyle/>
          <a:p>
            <a:pPr marL="0" indent="0">
              <a:buNone/>
            </a:pPr>
            <a:r>
              <a:rPr lang="en-US" dirty="0">
                <a:solidFill>
                  <a:srgbClr val="262222"/>
                </a:solidFill>
                <a:latin typeface="Lato" panose="020F0502020204030203" pitchFamily="34" charset="0"/>
              </a:rPr>
              <a:t>add </a:t>
            </a:r>
            <a:r>
              <a:rPr lang="en-US" b="1" dirty="0">
                <a:solidFill>
                  <a:srgbClr val="262222"/>
                </a:solidFill>
                <a:latin typeface="Lato" panose="020F0502020204030203" pitchFamily="34" charset="0"/>
              </a:rPr>
              <a:t>"Literature Review" OR "Review of the Literature"</a:t>
            </a:r>
            <a:r>
              <a:rPr lang="en-US" dirty="0">
                <a:solidFill>
                  <a:srgbClr val="262222"/>
                </a:solidFill>
                <a:latin typeface="Lato" panose="020F0502020204030203" pitchFamily="34" charset="0"/>
              </a:rPr>
              <a:t> as a </a:t>
            </a:r>
            <a:r>
              <a:rPr lang="en-US" b="1" dirty="0">
                <a:solidFill>
                  <a:srgbClr val="262222"/>
                </a:solidFill>
                <a:latin typeface="Lato" panose="020F0502020204030203" pitchFamily="34" charset="0"/>
              </a:rPr>
              <a:t>title</a:t>
            </a:r>
            <a:r>
              <a:rPr lang="en-US" dirty="0">
                <a:solidFill>
                  <a:srgbClr val="262222"/>
                </a:solidFill>
                <a:latin typeface="Lato" panose="020F0502020204030203" pitchFamily="34" charset="0"/>
              </a:rPr>
              <a:t> field search in the database. </a:t>
            </a:r>
          </a:p>
          <a:p>
            <a:endParaRPr lang="en-US" dirty="0">
              <a:solidFill>
                <a:srgbClr val="262222"/>
              </a:solidFill>
              <a:latin typeface="Lato" panose="020F0502020204030203" pitchFamily="34" charset="0"/>
            </a:endParaRPr>
          </a:p>
          <a:p>
            <a:endParaRPr lang="en-US" dirty="0">
              <a:solidFill>
                <a:srgbClr val="262222"/>
              </a:solidFill>
              <a:latin typeface="Lato" panose="020F0502020204030203" pitchFamily="34" charset="0"/>
            </a:endParaRPr>
          </a:p>
          <a:p>
            <a:pPr marL="0" indent="0">
              <a:buNone/>
            </a:pPr>
            <a:endParaRPr lang="en-US" dirty="0"/>
          </a:p>
          <a:p>
            <a:pPr marL="0" indent="0">
              <a:buNone/>
            </a:pPr>
            <a:endParaRPr lang="en-US" dirty="0"/>
          </a:p>
          <a:p>
            <a:pPr marL="0" indent="0">
              <a:buNone/>
            </a:pPr>
            <a:r>
              <a:rPr lang="en-US" dirty="0"/>
              <a:t>Or, if available, select the research methodology limit for "literature review". </a:t>
            </a:r>
          </a:p>
          <a:p>
            <a:pPr marL="0" indent="0">
              <a:buNone/>
            </a:pPr>
            <a:endParaRPr lang="en-US" dirty="0"/>
          </a:p>
          <a:p>
            <a:pPr marL="0" indent="0">
              <a:buNone/>
            </a:pPr>
            <a:endParaRPr lang="en-US" dirty="0"/>
          </a:p>
        </p:txBody>
      </p:sp>
      <p:pic>
        <p:nvPicPr>
          <p:cNvPr id="2" name="Picture 1"/>
          <p:cNvPicPr>
            <a:picLocks noChangeAspect="1"/>
          </p:cNvPicPr>
          <p:nvPr/>
        </p:nvPicPr>
        <p:blipFill>
          <a:blip r:embed="rId2"/>
          <a:stretch>
            <a:fillRect/>
          </a:stretch>
        </p:blipFill>
        <p:spPr>
          <a:xfrm>
            <a:off x="2508123" y="2648558"/>
            <a:ext cx="8620125" cy="1619250"/>
          </a:xfrm>
          <a:prstGeom prst="rect">
            <a:avLst/>
          </a:prstGeom>
        </p:spPr>
      </p:pic>
      <p:pic>
        <p:nvPicPr>
          <p:cNvPr id="3" name="Picture 2"/>
          <p:cNvPicPr>
            <a:picLocks noChangeAspect="1"/>
          </p:cNvPicPr>
          <p:nvPr/>
        </p:nvPicPr>
        <p:blipFill>
          <a:blip r:embed="rId3"/>
          <a:stretch>
            <a:fillRect/>
          </a:stretch>
        </p:blipFill>
        <p:spPr>
          <a:xfrm>
            <a:off x="3184398" y="5055747"/>
            <a:ext cx="5829300" cy="1476375"/>
          </a:xfrm>
          <a:prstGeom prst="rect">
            <a:avLst/>
          </a:prstGeom>
        </p:spPr>
      </p:pic>
    </p:spTree>
    <p:extLst>
      <p:ext uri="{BB962C8B-B14F-4D97-AF65-F5344CB8AC3E}">
        <p14:creationId xmlns:p14="http://schemas.microsoft.com/office/powerpoint/2010/main" val="4003039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Articles when you Have the Citation</a:t>
            </a:r>
          </a:p>
        </p:txBody>
      </p:sp>
      <p:sp>
        <p:nvSpPr>
          <p:cNvPr id="5" name="Content Placeholder 4">
            <a:extLst>
              <a:ext uri="{FF2B5EF4-FFF2-40B4-BE49-F238E27FC236}">
                <a16:creationId xmlns:a16="http://schemas.microsoft.com/office/drawing/2014/main" id="{EE9F5C61-D416-400B-8224-0AAD807061B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994A6FB-ECA0-42E3-869A-A38DF9215772}"/>
              </a:ext>
            </a:extLst>
          </p:cNvPr>
          <p:cNvPicPr>
            <a:picLocks noChangeAspect="1"/>
          </p:cNvPicPr>
          <p:nvPr/>
        </p:nvPicPr>
        <p:blipFill>
          <a:blip r:embed="rId2"/>
          <a:stretch>
            <a:fillRect/>
          </a:stretch>
        </p:blipFill>
        <p:spPr>
          <a:xfrm>
            <a:off x="393785" y="2121408"/>
            <a:ext cx="10987576" cy="9970427"/>
          </a:xfrm>
          <a:prstGeom prst="rect">
            <a:avLst/>
          </a:prstGeom>
        </p:spPr>
      </p:pic>
    </p:spTree>
    <p:extLst>
      <p:ext uri="{BB962C8B-B14F-4D97-AF65-F5344CB8AC3E}">
        <p14:creationId xmlns:p14="http://schemas.microsoft.com/office/powerpoint/2010/main" val="287303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Interlibrary Loan</a:t>
            </a:r>
          </a:p>
        </p:txBody>
      </p:sp>
      <p:sp>
        <p:nvSpPr>
          <p:cNvPr id="3" name="Content Placeholder 2"/>
          <p:cNvSpPr>
            <a:spLocks noGrp="1"/>
          </p:cNvSpPr>
          <p:nvPr>
            <p:ph idx="1"/>
          </p:nvPr>
        </p:nvSpPr>
        <p:spPr/>
        <p:txBody>
          <a:bodyPr>
            <a:normAutofit/>
          </a:bodyPr>
          <a:lstStyle/>
          <a:p>
            <a:pPr marL="0" lvl="0" indent="0">
              <a:buClr>
                <a:srgbClr val="9DBFBE">
                  <a:lumMod val="75000"/>
                </a:srgbClr>
              </a:buClr>
              <a:buNone/>
            </a:pPr>
            <a:r>
              <a:rPr lang="en-US" sz="4000" dirty="0">
                <a:solidFill>
                  <a:prstClr val="black"/>
                </a:solidFill>
              </a:rPr>
              <a:t>Can’t find something? </a:t>
            </a:r>
          </a:p>
          <a:p>
            <a:pPr marL="0" lvl="0" indent="0">
              <a:buClr>
                <a:srgbClr val="9DBFBE">
                  <a:lumMod val="75000"/>
                </a:srgbClr>
              </a:buClr>
              <a:buNone/>
            </a:pPr>
            <a:r>
              <a:rPr lang="en-US" sz="2400" dirty="0">
                <a:solidFill>
                  <a:prstClr val="black"/>
                </a:solidFill>
              </a:rPr>
              <a:t>	Request items that are not in the Clarkson Library</a:t>
            </a:r>
          </a:p>
          <a:p>
            <a:pPr marL="0" indent="0">
              <a:buNone/>
            </a:pPr>
            <a:endParaRPr lang="en-US" dirty="0"/>
          </a:p>
          <a:p>
            <a:pPr marL="0" indent="0">
              <a:buNone/>
            </a:pPr>
            <a:endParaRPr lang="en-US" dirty="0"/>
          </a:p>
          <a:p>
            <a:pPr marL="0" indent="0">
              <a:buNone/>
            </a:pPr>
            <a:endParaRPr lang="en-US" dirty="0"/>
          </a:p>
          <a:p>
            <a:pPr marL="0" indent="0">
              <a:buNone/>
            </a:pPr>
            <a:endParaRPr lang="en-US" dirty="0">
              <a:hlinkClick r:id="rId2"/>
            </a:endParaRPr>
          </a:p>
          <a:p>
            <a:pPr marL="0" indent="0">
              <a:buNone/>
            </a:pPr>
            <a:r>
              <a:rPr lang="en-US" dirty="0">
                <a:hlinkClick r:id="rId2"/>
              </a:rPr>
              <a:t>https://sites.clarkson.edu/library/interlibrary-loan-ill/</a:t>
            </a:r>
          </a:p>
        </p:txBody>
      </p:sp>
      <p:pic>
        <p:nvPicPr>
          <p:cNvPr id="4" name="Picture 3"/>
          <p:cNvPicPr>
            <a:picLocks noChangeAspect="1"/>
          </p:cNvPicPr>
          <p:nvPr/>
        </p:nvPicPr>
        <p:blipFill>
          <a:blip r:embed="rId3"/>
          <a:stretch>
            <a:fillRect/>
          </a:stretch>
        </p:blipFill>
        <p:spPr>
          <a:xfrm>
            <a:off x="7516680" y="4518498"/>
            <a:ext cx="3463221" cy="2080447"/>
          </a:xfrm>
          <a:prstGeom prst="rect">
            <a:avLst/>
          </a:prstGeom>
        </p:spPr>
      </p:pic>
    </p:spTree>
    <p:extLst>
      <p:ext uri="{BB962C8B-B14F-4D97-AF65-F5344CB8AC3E}">
        <p14:creationId xmlns:p14="http://schemas.microsoft.com/office/powerpoint/2010/main" val="2505089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Staying Organized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30677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How many Resources to Include? </a:t>
            </a:r>
          </a:p>
        </p:txBody>
      </p:sp>
      <p:sp>
        <p:nvSpPr>
          <p:cNvPr id="5" name="Content Placeholder 4"/>
          <p:cNvSpPr>
            <a:spLocks noGrp="1"/>
          </p:cNvSpPr>
          <p:nvPr>
            <p:ph idx="1"/>
          </p:nvPr>
        </p:nvSpPr>
        <p:spPr>
          <a:xfrm>
            <a:off x="1069848" y="2461098"/>
            <a:ext cx="10058400" cy="3683670"/>
          </a:xfrm>
        </p:spPr>
        <p:txBody>
          <a:bodyPr>
            <a:normAutofit/>
          </a:bodyPr>
          <a:lstStyle/>
          <a:p>
            <a:r>
              <a:rPr lang="en-US" sz="3600" dirty="0"/>
              <a:t>Needs to be comprehensive</a:t>
            </a:r>
          </a:p>
          <a:p>
            <a:endParaRPr lang="en-US" sz="3600" dirty="0"/>
          </a:p>
          <a:p>
            <a:r>
              <a:rPr lang="en-US" sz="3600" dirty="0"/>
              <a:t>You need to: </a:t>
            </a:r>
          </a:p>
          <a:p>
            <a:pPr lvl="2"/>
            <a:r>
              <a:rPr lang="en-US" sz="2800" dirty="0"/>
              <a:t>Confirm that no one else has conducted your research</a:t>
            </a:r>
          </a:p>
          <a:p>
            <a:pPr lvl="2"/>
            <a:r>
              <a:rPr lang="en-US" sz="2800" dirty="0"/>
              <a:t>Identify as much related research as you can</a:t>
            </a:r>
          </a:p>
        </p:txBody>
      </p:sp>
    </p:spTree>
    <p:extLst>
      <p:ext uri="{BB962C8B-B14F-4D97-AF65-F5344CB8AC3E}">
        <p14:creationId xmlns:p14="http://schemas.microsoft.com/office/powerpoint/2010/main" val="3475454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a Timeline!</a:t>
            </a:r>
          </a:p>
        </p:txBody>
      </p:sp>
      <p:pic>
        <p:nvPicPr>
          <p:cNvPr id="9218" name="Picture 2" descr="Hourglass, Time, Hours, Clock, Egg Ti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984" y="1854843"/>
            <a:ext cx="6070127" cy="458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64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Know when you Have Enough? </a:t>
            </a:r>
          </a:p>
        </p:txBody>
      </p:sp>
      <p:sp>
        <p:nvSpPr>
          <p:cNvPr id="3" name="Content Placeholder 2"/>
          <p:cNvSpPr>
            <a:spLocks noGrp="1"/>
          </p:cNvSpPr>
          <p:nvPr>
            <p:ph idx="1"/>
          </p:nvPr>
        </p:nvSpPr>
        <p:spPr>
          <a:xfrm>
            <a:off x="1069848" y="2286000"/>
            <a:ext cx="10058400" cy="3886200"/>
          </a:xfrm>
        </p:spPr>
        <p:txBody>
          <a:bodyPr/>
          <a:lstStyle/>
          <a:p>
            <a:pPr marL="274320" lvl="1" indent="0">
              <a:buNone/>
            </a:pPr>
            <a:r>
              <a:rPr lang="en-US" sz="3200" dirty="0"/>
              <a:t>Are you seeing the same articles over and over? </a:t>
            </a:r>
          </a:p>
          <a:p>
            <a:pPr marL="0" indent="0">
              <a:buNone/>
            </a:pPr>
            <a:endParaRPr lang="en-US" sz="3200" dirty="0"/>
          </a:p>
          <a:p>
            <a:pPr marL="0" indent="0">
              <a:buNone/>
            </a:pPr>
            <a:r>
              <a:rPr lang="en-US" sz="4400" b="1" dirty="0"/>
              <a:t>You’re not done if: </a:t>
            </a:r>
          </a:p>
          <a:p>
            <a:pPr lvl="1"/>
            <a:r>
              <a:rPr lang="en-US" sz="3000" dirty="0"/>
              <a:t>You continue to find new influential themes, references, or sources you haven’t seen</a:t>
            </a:r>
          </a:p>
          <a:p>
            <a:endParaRPr lang="en-US" sz="3200" dirty="0"/>
          </a:p>
          <a:p>
            <a:endParaRPr lang="en-US" dirty="0"/>
          </a:p>
        </p:txBody>
      </p:sp>
    </p:spTree>
    <p:extLst>
      <p:ext uri="{BB962C8B-B14F-4D97-AF65-F5344CB8AC3E}">
        <p14:creationId xmlns:p14="http://schemas.microsoft.com/office/powerpoint/2010/main" val="3297763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You will need References</a:t>
            </a:r>
          </a:p>
        </p:txBody>
      </p:sp>
      <p:sp>
        <p:nvSpPr>
          <p:cNvPr id="7" name="Content Placeholder 6"/>
          <p:cNvSpPr>
            <a:spLocks noGrp="1"/>
          </p:cNvSpPr>
          <p:nvPr>
            <p:ph idx="1"/>
          </p:nvPr>
        </p:nvSpPr>
        <p:spPr>
          <a:xfrm>
            <a:off x="1069848" y="2121408"/>
            <a:ext cx="6809556" cy="4050792"/>
          </a:xfrm>
        </p:spPr>
        <p:txBody>
          <a:bodyPr/>
          <a:lstStyle/>
          <a:p>
            <a:r>
              <a:rPr lang="en-US" sz="2800" dirty="0"/>
              <a:t>To demonstrate the breadth of your reading &amp; research</a:t>
            </a:r>
          </a:p>
          <a:p>
            <a:r>
              <a:rPr lang="en-US" sz="2800" dirty="0"/>
              <a:t>To you help you avoid duplication of effort</a:t>
            </a:r>
          </a:p>
          <a:p>
            <a:r>
              <a:rPr lang="en-US" sz="2800" dirty="0"/>
              <a:t>To cite published &amp; unpublished works</a:t>
            </a:r>
          </a:p>
          <a:p>
            <a:r>
              <a:rPr lang="en-US" sz="2800" dirty="0"/>
              <a:t>To help avoid suspicion of plagiarism</a:t>
            </a:r>
          </a:p>
          <a:p>
            <a:r>
              <a:rPr lang="en-US" sz="2800" dirty="0"/>
              <a:t>Allows your supervisor to check the material you have used</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855" y="2470826"/>
            <a:ext cx="3939386" cy="2607791"/>
          </a:xfrm>
          <a:prstGeom prst="roundRect">
            <a:avLst/>
          </a:prstGeom>
        </p:spPr>
      </p:pic>
    </p:spTree>
    <p:extLst>
      <p:ext uri="{BB962C8B-B14F-4D97-AF65-F5344CB8AC3E}">
        <p14:creationId xmlns:p14="http://schemas.microsoft.com/office/powerpoint/2010/main" val="333434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087" y="502217"/>
            <a:ext cx="10623921" cy="1609344"/>
          </a:xfrm>
        </p:spPr>
        <p:txBody>
          <a:bodyPr/>
          <a:lstStyle/>
          <a:p>
            <a:r>
              <a:rPr lang="en-US" dirty="0"/>
              <a:t>Dissertation Literature Review</a:t>
            </a:r>
          </a:p>
        </p:txBody>
      </p:sp>
      <p:sp>
        <p:nvSpPr>
          <p:cNvPr id="3" name="Content Placeholder 2"/>
          <p:cNvSpPr>
            <a:spLocks noGrp="1"/>
          </p:cNvSpPr>
          <p:nvPr>
            <p:ph idx="1"/>
          </p:nvPr>
        </p:nvSpPr>
        <p:spPr>
          <a:xfrm>
            <a:off x="1069848" y="2409092"/>
            <a:ext cx="10058400" cy="3763108"/>
          </a:xfrm>
        </p:spPr>
        <p:txBody>
          <a:bodyPr>
            <a:normAutofit/>
          </a:bodyPr>
          <a:lstStyle/>
          <a:p>
            <a:r>
              <a:rPr lang="en-US" sz="3600" b="1" dirty="0"/>
              <a:t>IS NOT</a:t>
            </a:r>
            <a:r>
              <a:rPr lang="en-US" sz="3600" dirty="0"/>
              <a:t> a </a:t>
            </a:r>
            <a:r>
              <a:rPr lang="en-US" sz="3600" strike="sngStrike" dirty="0">
                <a:solidFill>
                  <a:srgbClr val="FF0000"/>
                </a:solidFill>
              </a:rPr>
              <a:t>summary</a:t>
            </a:r>
            <a:r>
              <a:rPr lang="en-US" sz="3600" dirty="0"/>
              <a:t> of important sources</a:t>
            </a:r>
          </a:p>
          <a:p>
            <a:r>
              <a:rPr lang="en-US" sz="3600" b="1" dirty="0"/>
              <a:t>IS NOT </a:t>
            </a:r>
            <a:r>
              <a:rPr lang="en-US" sz="3600" dirty="0"/>
              <a:t>a </a:t>
            </a:r>
            <a:r>
              <a:rPr lang="en-US" sz="3600" strike="sngStrike" dirty="0">
                <a:solidFill>
                  <a:srgbClr val="FF0000"/>
                </a:solidFill>
              </a:rPr>
              <a:t>research paper </a:t>
            </a:r>
            <a:endParaRPr lang="en-US" sz="3600" dirty="0"/>
          </a:p>
          <a:p>
            <a:r>
              <a:rPr lang="en-US" sz="3600" b="1" dirty="0"/>
              <a:t>IS</a:t>
            </a:r>
            <a:r>
              <a:rPr lang="en-US" sz="3600" dirty="0"/>
              <a:t> a </a:t>
            </a:r>
            <a:r>
              <a:rPr lang="en-US" sz="3600" u="sng" dirty="0">
                <a:solidFill>
                  <a:srgbClr val="FF0000"/>
                </a:solidFill>
              </a:rPr>
              <a:t>critical engagement</a:t>
            </a:r>
            <a:r>
              <a:rPr lang="en-US" sz="3600" dirty="0"/>
              <a:t> with the sources</a:t>
            </a:r>
          </a:p>
        </p:txBody>
      </p:sp>
      <p:pic>
        <p:nvPicPr>
          <p:cNvPr id="2050" name="Picture 2" descr="Books, Reading, Pages, Textbooks, Wo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209" y="4446335"/>
            <a:ext cx="3200863" cy="213390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695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Use Citation Management Software</a:t>
            </a:r>
          </a:p>
        </p:txBody>
      </p:sp>
      <p:pic>
        <p:nvPicPr>
          <p:cNvPr id="2" name="Picture 1"/>
          <p:cNvPicPr>
            <a:picLocks noChangeAspect="1"/>
          </p:cNvPicPr>
          <p:nvPr/>
        </p:nvPicPr>
        <p:blipFill>
          <a:blip r:embed="rId2"/>
          <a:stretch>
            <a:fillRect/>
          </a:stretch>
        </p:blipFill>
        <p:spPr>
          <a:xfrm>
            <a:off x="868565" y="2093976"/>
            <a:ext cx="4005121" cy="1886402"/>
          </a:xfrm>
          <a:prstGeom prst="rect">
            <a:avLst/>
          </a:prstGeom>
        </p:spPr>
      </p:pic>
      <p:pic>
        <p:nvPicPr>
          <p:cNvPr id="3" name="Picture 2"/>
          <p:cNvPicPr>
            <a:picLocks noChangeAspect="1"/>
          </p:cNvPicPr>
          <p:nvPr/>
        </p:nvPicPr>
        <p:blipFill>
          <a:blip r:embed="rId3"/>
          <a:stretch>
            <a:fillRect/>
          </a:stretch>
        </p:blipFill>
        <p:spPr>
          <a:xfrm>
            <a:off x="8077707" y="4260715"/>
            <a:ext cx="2621933" cy="2088055"/>
          </a:xfrm>
          <a:prstGeom prst="rect">
            <a:avLst/>
          </a:prstGeom>
        </p:spPr>
      </p:pic>
      <p:pic>
        <p:nvPicPr>
          <p:cNvPr id="6" name="Picture 5"/>
          <p:cNvPicPr>
            <a:picLocks noChangeAspect="1"/>
          </p:cNvPicPr>
          <p:nvPr/>
        </p:nvPicPr>
        <p:blipFill>
          <a:blip r:embed="rId4"/>
          <a:stretch>
            <a:fillRect/>
          </a:stretch>
        </p:blipFill>
        <p:spPr>
          <a:xfrm>
            <a:off x="7865999" y="1618218"/>
            <a:ext cx="3505634" cy="1174176"/>
          </a:xfrm>
          <a:prstGeom prst="rect">
            <a:avLst/>
          </a:prstGeom>
        </p:spPr>
      </p:pic>
      <p:pic>
        <p:nvPicPr>
          <p:cNvPr id="7" name="Picture 6"/>
          <p:cNvPicPr>
            <a:picLocks noChangeAspect="1"/>
          </p:cNvPicPr>
          <p:nvPr/>
        </p:nvPicPr>
        <p:blipFill>
          <a:blip r:embed="rId5"/>
          <a:stretch>
            <a:fillRect/>
          </a:stretch>
        </p:blipFill>
        <p:spPr>
          <a:xfrm>
            <a:off x="3766383" y="5747658"/>
            <a:ext cx="3227656" cy="869814"/>
          </a:xfrm>
          <a:prstGeom prst="rect">
            <a:avLst/>
          </a:prstGeom>
        </p:spPr>
      </p:pic>
      <p:pic>
        <p:nvPicPr>
          <p:cNvPr id="8" name="Picture 7"/>
          <p:cNvPicPr>
            <a:picLocks noChangeAspect="1"/>
          </p:cNvPicPr>
          <p:nvPr/>
        </p:nvPicPr>
        <p:blipFill>
          <a:blip r:embed="rId6"/>
          <a:stretch>
            <a:fillRect/>
          </a:stretch>
        </p:blipFill>
        <p:spPr>
          <a:xfrm>
            <a:off x="745545" y="4236265"/>
            <a:ext cx="2460407" cy="1511393"/>
          </a:xfrm>
          <a:prstGeom prst="rect">
            <a:avLst/>
          </a:prstGeom>
        </p:spPr>
      </p:pic>
      <p:pic>
        <p:nvPicPr>
          <p:cNvPr id="9" name="Picture 8"/>
          <p:cNvPicPr>
            <a:picLocks noChangeAspect="1"/>
          </p:cNvPicPr>
          <p:nvPr/>
        </p:nvPicPr>
        <p:blipFill>
          <a:blip r:embed="rId7"/>
          <a:stretch>
            <a:fillRect/>
          </a:stretch>
        </p:blipFill>
        <p:spPr>
          <a:xfrm>
            <a:off x="4604330" y="4369902"/>
            <a:ext cx="3137027" cy="694394"/>
          </a:xfrm>
          <a:prstGeom prst="rect">
            <a:avLst/>
          </a:prstGeom>
        </p:spPr>
      </p:pic>
      <p:pic>
        <p:nvPicPr>
          <p:cNvPr id="10" name="Picture 9"/>
          <p:cNvPicPr>
            <a:picLocks noChangeAspect="1"/>
          </p:cNvPicPr>
          <p:nvPr/>
        </p:nvPicPr>
        <p:blipFill>
          <a:blip r:embed="rId8"/>
          <a:stretch>
            <a:fillRect/>
          </a:stretch>
        </p:blipFill>
        <p:spPr>
          <a:xfrm>
            <a:off x="6269201" y="2942298"/>
            <a:ext cx="2409455" cy="666616"/>
          </a:xfrm>
          <a:prstGeom prst="rect">
            <a:avLst/>
          </a:prstGeom>
        </p:spPr>
      </p:pic>
      <p:sp>
        <p:nvSpPr>
          <p:cNvPr id="5" name="Oval 4">
            <a:extLst>
              <a:ext uri="{FF2B5EF4-FFF2-40B4-BE49-F238E27FC236}">
                <a16:creationId xmlns:a16="http://schemas.microsoft.com/office/drawing/2014/main" id="{EB6E0B7D-683B-4783-8BF8-7BE20B5206FF}"/>
              </a:ext>
            </a:extLst>
          </p:cNvPr>
          <p:cNvSpPr/>
          <p:nvPr/>
        </p:nvSpPr>
        <p:spPr>
          <a:xfrm>
            <a:off x="466928" y="1955260"/>
            <a:ext cx="4601183" cy="22810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FEE423-9B2A-4E47-AA3E-FDBCB359AEA4}"/>
              </a:ext>
            </a:extLst>
          </p:cNvPr>
          <p:cNvSpPr/>
          <p:nvPr/>
        </p:nvSpPr>
        <p:spPr>
          <a:xfrm>
            <a:off x="7811439" y="3898981"/>
            <a:ext cx="3122384" cy="29590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25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Sources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7648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Stage</a:t>
            </a:r>
          </a:p>
        </p:txBody>
      </p:sp>
      <p:sp>
        <p:nvSpPr>
          <p:cNvPr id="3" name="Content Placeholder 2"/>
          <p:cNvSpPr>
            <a:spLocks noGrp="1"/>
          </p:cNvSpPr>
          <p:nvPr>
            <p:ph idx="1"/>
          </p:nvPr>
        </p:nvSpPr>
        <p:spPr/>
        <p:txBody>
          <a:bodyPr/>
          <a:lstStyle/>
          <a:p>
            <a:r>
              <a:rPr lang="en-US" sz="4000" dirty="0"/>
              <a:t>Go through all your sources to get a sense of their general content and arguments</a:t>
            </a:r>
          </a:p>
          <a:p>
            <a:endParaRPr lang="en-US" sz="4000" dirty="0"/>
          </a:p>
          <a:p>
            <a:r>
              <a:rPr lang="en-US" sz="4000" dirty="0"/>
              <a:t>Determine which sources you want to focus on</a:t>
            </a:r>
          </a:p>
          <a:p>
            <a:endParaRPr lang="en-US" dirty="0"/>
          </a:p>
        </p:txBody>
      </p:sp>
      <p:pic>
        <p:nvPicPr>
          <p:cNvPr id="1026" name="Picture 2" descr="Bulletin Board, Stickies, Post-It, 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748" y="4864032"/>
            <a:ext cx="4002746" cy="188756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4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Stage</a:t>
            </a:r>
          </a:p>
        </p:txBody>
      </p:sp>
      <p:sp>
        <p:nvSpPr>
          <p:cNvPr id="3" name="Content Placeholder 2"/>
          <p:cNvSpPr>
            <a:spLocks noGrp="1"/>
          </p:cNvSpPr>
          <p:nvPr>
            <p:ph idx="1"/>
          </p:nvPr>
        </p:nvSpPr>
        <p:spPr>
          <a:xfrm>
            <a:off x="639025" y="2025044"/>
            <a:ext cx="10920046" cy="4410926"/>
          </a:xfrm>
        </p:spPr>
        <p:txBody>
          <a:bodyPr>
            <a:noAutofit/>
          </a:bodyPr>
          <a:lstStyle/>
          <a:p>
            <a:r>
              <a:rPr lang="en-US" sz="3600" dirty="0"/>
              <a:t>Take a more critical in-depth look at your sources</a:t>
            </a:r>
          </a:p>
          <a:p>
            <a:pPr lvl="3"/>
            <a:r>
              <a:rPr lang="en-US" sz="3200" dirty="0"/>
              <a:t>Take notes</a:t>
            </a:r>
          </a:p>
          <a:p>
            <a:pPr lvl="3"/>
            <a:r>
              <a:rPr lang="en-US" sz="3200" dirty="0"/>
              <a:t>Be critical</a:t>
            </a:r>
          </a:p>
          <a:p>
            <a:pPr lvl="3"/>
            <a:r>
              <a:rPr lang="en-US" sz="3200" dirty="0"/>
              <a:t>Ask Questions</a:t>
            </a:r>
            <a:endParaRPr lang="en-US" sz="3600" dirty="0"/>
          </a:p>
          <a:p>
            <a:r>
              <a:rPr lang="en-US" sz="3600" dirty="0"/>
              <a:t>What do you think of the methodological approach? The theoretical argument? The hypothesis? </a:t>
            </a:r>
          </a:p>
          <a:p>
            <a:pPr lvl="3"/>
            <a:r>
              <a:rPr lang="en-US" sz="3200" dirty="0"/>
              <a:t>Write those thoughts down</a:t>
            </a:r>
          </a:p>
        </p:txBody>
      </p:sp>
    </p:spTree>
    <p:extLst>
      <p:ext uri="{BB962C8B-B14F-4D97-AF65-F5344CB8AC3E}">
        <p14:creationId xmlns:p14="http://schemas.microsoft.com/office/powerpoint/2010/main" val="3479250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Notes On</a:t>
            </a:r>
          </a:p>
        </p:txBody>
      </p:sp>
      <p:sp>
        <p:nvSpPr>
          <p:cNvPr id="3" name="Content Placeholder 2"/>
          <p:cNvSpPr>
            <a:spLocks noGrp="1"/>
          </p:cNvSpPr>
          <p:nvPr>
            <p:ph idx="1"/>
          </p:nvPr>
        </p:nvSpPr>
        <p:spPr/>
        <p:txBody>
          <a:bodyPr>
            <a:normAutofit/>
          </a:bodyPr>
          <a:lstStyle/>
          <a:p>
            <a:r>
              <a:rPr lang="en-US" sz="3200" dirty="0"/>
              <a:t>The Author’s credentials</a:t>
            </a:r>
          </a:p>
          <a:p>
            <a:r>
              <a:rPr lang="en-US" sz="3200" dirty="0"/>
              <a:t>Types of evidence the Author relies on</a:t>
            </a:r>
          </a:p>
          <a:p>
            <a:r>
              <a:rPr lang="en-US" sz="3200" dirty="0"/>
              <a:t>The Author’s point of view</a:t>
            </a:r>
          </a:p>
          <a:p>
            <a:r>
              <a:rPr lang="en-US" sz="3200" dirty="0"/>
              <a:t>The Author’s arguments</a:t>
            </a:r>
          </a:p>
          <a:p>
            <a:r>
              <a:rPr lang="en-US" sz="3200" dirty="0"/>
              <a:t>The Author’s unique contribution to the scholarly discussion on the topic </a:t>
            </a:r>
          </a:p>
        </p:txBody>
      </p:sp>
      <p:pic>
        <p:nvPicPr>
          <p:cNvPr id="4" name="Picture 3">
            <a:extLst>
              <a:ext uri="{FF2B5EF4-FFF2-40B4-BE49-F238E27FC236}">
                <a16:creationId xmlns:a16="http://schemas.microsoft.com/office/drawing/2014/main" id="{E6CC9FB9-C2DA-4C43-ACFE-42CAC676EA73}"/>
              </a:ext>
            </a:extLst>
          </p:cNvPr>
          <p:cNvPicPr>
            <a:picLocks noChangeAspect="1"/>
          </p:cNvPicPr>
          <p:nvPr/>
        </p:nvPicPr>
        <p:blipFill>
          <a:blip r:embed="rId2"/>
          <a:stretch>
            <a:fillRect/>
          </a:stretch>
        </p:blipFill>
        <p:spPr>
          <a:xfrm>
            <a:off x="8321879" y="598182"/>
            <a:ext cx="2900843" cy="1933895"/>
          </a:xfrm>
          <a:prstGeom prst="roundRect">
            <a:avLst/>
          </a:prstGeom>
        </p:spPr>
      </p:pic>
    </p:spTree>
    <p:extLst>
      <p:ext uri="{BB962C8B-B14F-4D97-AF65-F5344CB8AC3E}">
        <p14:creationId xmlns:p14="http://schemas.microsoft.com/office/powerpoint/2010/main" val="3532399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 Research Paper: </a:t>
            </a:r>
            <a:br>
              <a:rPr lang="en-US" dirty="0"/>
            </a:br>
            <a:r>
              <a:rPr lang="en-US" dirty="0"/>
              <a:t>General Tips</a:t>
            </a:r>
          </a:p>
        </p:txBody>
      </p:sp>
      <p:sp>
        <p:nvSpPr>
          <p:cNvPr id="3" name="Content Placeholder 2"/>
          <p:cNvSpPr>
            <a:spLocks noGrp="1"/>
          </p:cNvSpPr>
          <p:nvPr>
            <p:ph idx="1"/>
          </p:nvPr>
        </p:nvSpPr>
        <p:spPr>
          <a:xfrm>
            <a:off x="1069848" y="2561024"/>
            <a:ext cx="10058400" cy="4050792"/>
          </a:xfrm>
        </p:spPr>
        <p:txBody>
          <a:bodyPr>
            <a:normAutofit/>
          </a:bodyPr>
          <a:lstStyle/>
          <a:p>
            <a:r>
              <a:rPr lang="en-US" sz="3200" dirty="0"/>
              <a:t>NOT like a textbook</a:t>
            </a:r>
          </a:p>
          <a:p>
            <a:r>
              <a:rPr lang="en-US" sz="3200" dirty="0"/>
              <a:t>Information is dense but structured</a:t>
            </a:r>
          </a:p>
          <a:p>
            <a:r>
              <a:rPr lang="en-US" sz="3200" dirty="0"/>
              <a:t>May only need specific components of the article</a:t>
            </a:r>
          </a:p>
          <a:p>
            <a:r>
              <a:rPr lang="en-US" sz="3200" dirty="0"/>
              <a:t>Parts may refer forward or back</a:t>
            </a:r>
          </a:p>
          <a:p>
            <a:pPr marL="0" indent="0" algn="ctr">
              <a:buNone/>
            </a:pPr>
            <a:endParaRPr lang="en-US" sz="3200" dirty="0"/>
          </a:p>
          <a:p>
            <a:pPr marL="0" indent="0" algn="ctr">
              <a:buNone/>
            </a:pPr>
            <a:r>
              <a:rPr lang="en-US" sz="3200" b="1" i="1" dirty="0"/>
              <a:t>Be prepared to read 2-4 times</a:t>
            </a:r>
          </a:p>
          <a:p>
            <a:endParaRPr lang="en-US" dirty="0"/>
          </a:p>
        </p:txBody>
      </p:sp>
      <p:pic>
        <p:nvPicPr>
          <p:cNvPr id="4" name="Picture 3"/>
          <p:cNvPicPr>
            <a:picLocks noChangeAspect="1"/>
          </p:cNvPicPr>
          <p:nvPr/>
        </p:nvPicPr>
        <p:blipFill>
          <a:blip r:embed="rId2"/>
          <a:stretch>
            <a:fillRect/>
          </a:stretch>
        </p:blipFill>
        <p:spPr>
          <a:xfrm>
            <a:off x="8862646" y="1463951"/>
            <a:ext cx="2864343" cy="1901697"/>
          </a:xfrm>
          <a:prstGeom prst="rect">
            <a:avLst/>
          </a:prstGeom>
        </p:spPr>
      </p:pic>
    </p:spTree>
    <p:extLst>
      <p:ext uri="{BB962C8B-B14F-4D97-AF65-F5344CB8AC3E}">
        <p14:creationId xmlns:p14="http://schemas.microsoft.com/office/powerpoint/2010/main" val="756855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Research Paper</a:t>
            </a:r>
          </a:p>
        </p:txBody>
      </p:sp>
      <p:sp>
        <p:nvSpPr>
          <p:cNvPr id="3" name="Content Placeholder 2"/>
          <p:cNvSpPr>
            <a:spLocks noGrp="1"/>
          </p:cNvSpPr>
          <p:nvPr>
            <p:ph idx="1"/>
          </p:nvPr>
        </p:nvSpPr>
        <p:spPr/>
        <p:txBody>
          <a:bodyPr>
            <a:noAutofit/>
          </a:bodyPr>
          <a:lstStyle/>
          <a:p>
            <a:r>
              <a:rPr lang="en-US" sz="4000" b="1" dirty="0"/>
              <a:t>Abstract </a:t>
            </a:r>
            <a:r>
              <a:rPr lang="en-US" sz="4000" dirty="0"/>
              <a:t>- </a:t>
            </a:r>
            <a:r>
              <a:rPr lang="en-US" sz="3200" dirty="0"/>
              <a:t>Summary</a:t>
            </a:r>
          </a:p>
          <a:p>
            <a:r>
              <a:rPr lang="en-US" sz="4000" b="1" dirty="0"/>
              <a:t>Introduction </a:t>
            </a:r>
            <a:r>
              <a:rPr lang="en-US" sz="3200" dirty="0"/>
              <a:t>– Background Information</a:t>
            </a:r>
            <a:endParaRPr lang="en-US" sz="3200" b="1" dirty="0"/>
          </a:p>
          <a:p>
            <a:r>
              <a:rPr lang="en-US" sz="4000" b="1" dirty="0"/>
              <a:t>Literature Review</a:t>
            </a:r>
            <a:r>
              <a:rPr lang="en-US" sz="4000" dirty="0"/>
              <a:t> </a:t>
            </a:r>
            <a:r>
              <a:rPr lang="en-US" sz="3200" dirty="0"/>
              <a:t>– Previous Research</a:t>
            </a:r>
            <a:endParaRPr lang="en-US" sz="3200" b="1" dirty="0"/>
          </a:p>
          <a:p>
            <a:r>
              <a:rPr lang="en-US" sz="4000" b="1" dirty="0"/>
              <a:t>Methods</a:t>
            </a:r>
            <a:r>
              <a:rPr lang="en-US" sz="4000" dirty="0"/>
              <a:t> </a:t>
            </a:r>
            <a:r>
              <a:rPr lang="en-US" sz="3200" dirty="0"/>
              <a:t>– How Research was Performed</a:t>
            </a:r>
            <a:endParaRPr lang="en-US" sz="3200" b="1" dirty="0"/>
          </a:p>
          <a:p>
            <a:r>
              <a:rPr lang="en-US" sz="4000" b="1" dirty="0"/>
              <a:t>Results </a:t>
            </a:r>
            <a:r>
              <a:rPr lang="en-US" sz="3200" dirty="0"/>
              <a:t>- Findings</a:t>
            </a:r>
          </a:p>
          <a:p>
            <a:r>
              <a:rPr lang="en-US" sz="4000" b="1" dirty="0"/>
              <a:t>Discussion </a:t>
            </a:r>
            <a:r>
              <a:rPr lang="en-US" sz="3200" dirty="0"/>
              <a:t>– Interpretation of Findings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3954" y="1801906"/>
            <a:ext cx="2627716" cy="1694329"/>
          </a:xfrm>
          <a:prstGeom prst="roundRect">
            <a:avLst/>
          </a:prstGeom>
        </p:spPr>
      </p:pic>
    </p:spTree>
    <p:extLst>
      <p:ext uri="{BB962C8B-B14F-4D97-AF65-F5344CB8AC3E}">
        <p14:creationId xmlns:p14="http://schemas.microsoft.com/office/powerpoint/2010/main" val="1473566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of Reading</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3600" b="1" dirty="0"/>
              <a:t>Abstract</a:t>
            </a:r>
          </a:p>
          <a:p>
            <a:pPr marL="457200" indent="-457200">
              <a:buFont typeface="+mj-lt"/>
              <a:buAutoNum type="arabicPeriod"/>
            </a:pPr>
            <a:r>
              <a:rPr lang="en-US" sz="3600" b="1" dirty="0"/>
              <a:t>Discussion</a:t>
            </a:r>
          </a:p>
          <a:p>
            <a:pPr marL="457200" indent="-457200">
              <a:buFont typeface="+mj-lt"/>
              <a:buAutoNum type="arabicPeriod"/>
            </a:pPr>
            <a:r>
              <a:rPr lang="en-US" sz="3600" b="1" dirty="0"/>
              <a:t>Introduction</a:t>
            </a:r>
          </a:p>
          <a:p>
            <a:pPr marL="457200" indent="-457200">
              <a:buFont typeface="+mj-lt"/>
              <a:buAutoNum type="arabicPeriod"/>
            </a:pPr>
            <a:r>
              <a:rPr lang="en-US" sz="3600" b="1" dirty="0"/>
              <a:t>Literature Review</a:t>
            </a:r>
          </a:p>
          <a:p>
            <a:pPr marL="457200" indent="-457200">
              <a:buFont typeface="+mj-lt"/>
              <a:buAutoNum type="arabicPeriod"/>
            </a:pPr>
            <a:r>
              <a:rPr lang="en-US" sz="3600" b="1" dirty="0"/>
              <a:t>Results</a:t>
            </a:r>
          </a:p>
          <a:p>
            <a:pPr marL="457200" indent="-457200">
              <a:buFont typeface="+mj-lt"/>
              <a:buAutoNum type="arabicPeriod"/>
            </a:pPr>
            <a:r>
              <a:rPr lang="en-US" sz="3600" b="1" dirty="0"/>
              <a:t>Methods</a:t>
            </a:r>
          </a:p>
          <a:p>
            <a:pPr marL="0" indent="0">
              <a:buNone/>
            </a:pPr>
            <a:endParaRPr lang="en-US" dirty="0"/>
          </a:p>
        </p:txBody>
      </p:sp>
      <p:pic>
        <p:nvPicPr>
          <p:cNvPr id="4" name="Picture 3"/>
          <p:cNvPicPr>
            <a:picLocks noChangeAspect="1"/>
          </p:cNvPicPr>
          <p:nvPr/>
        </p:nvPicPr>
        <p:blipFill>
          <a:blip r:embed="rId3"/>
          <a:stretch>
            <a:fillRect/>
          </a:stretch>
        </p:blipFill>
        <p:spPr>
          <a:xfrm>
            <a:off x="8247529" y="1085020"/>
            <a:ext cx="3427565" cy="2516115"/>
          </a:xfrm>
          <a:prstGeom prst="roundRect">
            <a:avLst/>
          </a:prstGeom>
        </p:spPr>
      </p:pic>
    </p:spTree>
    <p:extLst>
      <p:ext uri="{BB962C8B-B14F-4D97-AF65-F5344CB8AC3E}">
        <p14:creationId xmlns:p14="http://schemas.microsoft.com/office/powerpoint/2010/main" val="2698101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Connections</a:t>
            </a:r>
          </a:p>
        </p:txBody>
      </p:sp>
      <p:sp>
        <p:nvSpPr>
          <p:cNvPr id="3" name="Content Placeholder 2"/>
          <p:cNvSpPr>
            <a:spLocks noGrp="1"/>
          </p:cNvSpPr>
          <p:nvPr>
            <p:ph idx="1"/>
          </p:nvPr>
        </p:nvSpPr>
        <p:spPr/>
        <p:txBody>
          <a:bodyPr>
            <a:normAutofit/>
          </a:bodyPr>
          <a:lstStyle/>
          <a:p>
            <a:r>
              <a:rPr lang="en-US" sz="3200" dirty="0"/>
              <a:t>Trends and Patterns</a:t>
            </a:r>
          </a:p>
          <a:p>
            <a:r>
              <a:rPr lang="en-US" sz="3200" dirty="0"/>
              <a:t>Themes</a:t>
            </a:r>
          </a:p>
          <a:p>
            <a:r>
              <a:rPr lang="en-US" sz="3200" dirty="0"/>
              <a:t>Debates, conflicts, and contradictions</a:t>
            </a:r>
          </a:p>
          <a:p>
            <a:r>
              <a:rPr lang="en-US" sz="3200" dirty="0"/>
              <a:t>Pivotal publications</a:t>
            </a:r>
          </a:p>
          <a:p>
            <a:r>
              <a:rPr lang="en-US" sz="3200" dirty="0"/>
              <a:t>Gaps</a:t>
            </a:r>
          </a:p>
        </p:txBody>
      </p:sp>
      <p:pic>
        <p:nvPicPr>
          <p:cNvPr id="4" name="Picture 3">
            <a:extLst>
              <a:ext uri="{FF2B5EF4-FFF2-40B4-BE49-F238E27FC236}">
                <a16:creationId xmlns:a16="http://schemas.microsoft.com/office/drawing/2014/main" id="{15777179-EDD0-423F-BAF0-183A9D62C135}"/>
              </a:ext>
            </a:extLst>
          </p:cNvPr>
          <p:cNvPicPr>
            <a:picLocks noChangeAspect="1"/>
          </p:cNvPicPr>
          <p:nvPr/>
        </p:nvPicPr>
        <p:blipFill>
          <a:blip r:embed="rId2"/>
          <a:stretch>
            <a:fillRect/>
          </a:stretch>
        </p:blipFill>
        <p:spPr>
          <a:xfrm>
            <a:off x="6887183" y="3990081"/>
            <a:ext cx="3900793" cy="2600528"/>
          </a:xfrm>
          <a:prstGeom prst="rect">
            <a:avLst/>
          </a:prstGeom>
        </p:spPr>
      </p:pic>
    </p:spTree>
    <p:extLst>
      <p:ext uri="{BB962C8B-B14F-4D97-AF65-F5344CB8AC3E}">
        <p14:creationId xmlns:p14="http://schemas.microsoft.com/office/powerpoint/2010/main" val="3398791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“Gap”?</a:t>
            </a:r>
          </a:p>
        </p:txBody>
      </p:sp>
      <p:sp>
        <p:nvSpPr>
          <p:cNvPr id="3" name="Content Placeholder 2"/>
          <p:cNvSpPr>
            <a:spLocks noGrp="1"/>
          </p:cNvSpPr>
          <p:nvPr>
            <p:ph idx="1"/>
          </p:nvPr>
        </p:nvSpPr>
        <p:spPr/>
        <p:txBody>
          <a:bodyPr>
            <a:normAutofit/>
          </a:bodyPr>
          <a:lstStyle/>
          <a:p>
            <a:r>
              <a:rPr lang="en-US" sz="3200" dirty="0"/>
              <a:t>The missing piece and/or pieces in the research literature that have not been explored or have been underexplored. </a:t>
            </a:r>
          </a:p>
        </p:txBody>
      </p:sp>
      <p:pic>
        <p:nvPicPr>
          <p:cNvPr id="4" name="Picture 3"/>
          <p:cNvPicPr>
            <a:picLocks noChangeAspect="1"/>
          </p:cNvPicPr>
          <p:nvPr/>
        </p:nvPicPr>
        <p:blipFill>
          <a:blip r:embed="rId2"/>
          <a:stretch>
            <a:fillRect/>
          </a:stretch>
        </p:blipFill>
        <p:spPr>
          <a:xfrm>
            <a:off x="5820789" y="3439905"/>
            <a:ext cx="3819322" cy="2872941"/>
          </a:xfrm>
          <a:prstGeom prst="roundRect">
            <a:avLst/>
          </a:prstGeom>
        </p:spPr>
      </p:pic>
    </p:spTree>
    <p:extLst>
      <p:ext uri="{BB962C8B-B14F-4D97-AF65-F5344CB8AC3E}">
        <p14:creationId xmlns:p14="http://schemas.microsoft.com/office/powerpoint/2010/main" val="2256003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10" y="379125"/>
            <a:ext cx="10676675" cy="1609344"/>
          </a:xfrm>
        </p:spPr>
        <p:txBody>
          <a:bodyPr/>
          <a:lstStyle/>
          <a:p>
            <a:r>
              <a:rPr lang="en-US" dirty="0"/>
              <a:t>Purpose of a Literature Review</a:t>
            </a:r>
          </a:p>
        </p:txBody>
      </p:sp>
      <p:sp>
        <p:nvSpPr>
          <p:cNvPr id="3" name="Content Placeholder 2"/>
          <p:cNvSpPr>
            <a:spLocks noGrp="1"/>
          </p:cNvSpPr>
          <p:nvPr>
            <p:ph idx="1"/>
          </p:nvPr>
        </p:nvSpPr>
        <p:spPr/>
        <p:txBody>
          <a:bodyPr>
            <a:normAutofit fontScale="92500" lnSpcReduction="10000"/>
          </a:bodyPr>
          <a:lstStyle/>
          <a:p>
            <a:r>
              <a:rPr lang="en-US" sz="2800" dirty="0"/>
              <a:t>What information already exists? </a:t>
            </a:r>
          </a:p>
          <a:p>
            <a:r>
              <a:rPr lang="en-US" sz="2800" dirty="0"/>
              <a:t>Demonstrate relationships between previous studies and theories</a:t>
            </a:r>
          </a:p>
          <a:p>
            <a:r>
              <a:rPr lang="en-US" sz="2800" dirty="0"/>
              <a:t>Identify gaps in previous research</a:t>
            </a:r>
          </a:p>
          <a:p>
            <a:r>
              <a:rPr lang="en-US" sz="2800" dirty="0"/>
              <a:t>Find other people working in the field</a:t>
            </a:r>
          </a:p>
          <a:p>
            <a:r>
              <a:rPr lang="en-US" sz="2800" dirty="0"/>
              <a:t>Identify major works</a:t>
            </a:r>
          </a:p>
          <a:p>
            <a:r>
              <a:rPr lang="en-US" sz="2800" dirty="0"/>
              <a:t>Identify main methodologies &amp; research techniques</a:t>
            </a:r>
          </a:p>
          <a:p>
            <a:r>
              <a:rPr lang="en-US" sz="2800" dirty="0"/>
              <a:t>Identify main ideas, conclusions, and theories and establish similarities and differences</a:t>
            </a:r>
          </a:p>
          <a:p>
            <a:r>
              <a:rPr lang="en-US" sz="2800" dirty="0"/>
              <a:t>Provide the context for your own research</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191" y="3104684"/>
            <a:ext cx="2478211" cy="1652141"/>
          </a:xfrm>
          <a:prstGeom prst="roundRect">
            <a:avLst/>
          </a:prstGeom>
        </p:spPr>
      </p:pic>
    </p:spTree>
    <p:extLst>
      <p:ext uri="{BB962C8B-B14F-4D97-AF65-F5344CB8AC3E}">
        <p14:creationId xmlns:p14="http://schemas.microsoft.com/office/powerpoint/2010/main" val="1555388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the Gap</a:t>
            </a:r>
          </a:p>
        </p:txBody>
      </p:sp>
      <p:sp>
        <p:nvSpPr>
          <p:cNvPr id="3" name="Content Placeholder 2"/>
          <p:cNvSpPr>
            <a:spLocks noGrp="1"/>
          </p:cNvSpPr>
          <p:nvPr>
            <p:ph idx="1"/>
          </p:nvPr>
        </p:nvSpPr>
        <p:spPr/>
        <p:txBody>
          <a:bodyPr>
            <a:normAutofit/>
          </a:bodyPr>
          <a:lstStyle/>
          <a:p>
            <a:pPr marL="0" indent="0">
              <a:buNone/>
            </a:pPr>
            <a:r>
              <a:rPr lang="en-US" sz="4400" dirty="0"/>
              <a:t>Important because: </a:t>
            </a:r>
          </a:p>
          <a:p>
            <a:pPr lvl="2"/>
            <a:r>
              <a:rPr lang="en-US" sz="4000" dirty="0"/>
              <a:t> Highlight the originality of your research</a:t>
            </a:r>
          </a:p>
          <a:p>
            <a:pPr lvl="2"/>
            <a:r>
              <a:rPr lang="en-US" sz="4000" dirty="0"/>
              <a:t> Demonstrates your awareness of the literature in your field</a:t>
            </a:r>
          </a:p>
        </p:txBody>
      </p:sp>
    </p:spTree>
    <p:extLst>
      <p:ext uri="{BB962C8B-B14F-4D97-AF65-F5344CB8AC3E}">
        <p14:creationId xmlns:p14="http://schemas.microsoft.com/office/powerpoint/2010/main" val="2883732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 Mapping</a:t>
            </a:r>
          </a:p>
        </p:txBody>
      </p:sp>
      <p:sp>
        <p:nvSpPr>
          <p:cNvPr id="5" name="Content Placeholder 4"/>
          <p:cNvSpPr>
            <a:spLocks noGrp="1"/>
          </p:cNvSpPr>
          <p:nvPr>
            <p:ph idx="1"/>
          </p:nvPr>
        </p:nvSpPr>
        <p:spPr/>
        <p:txBody>
          <a:bodyPr>
            <a:normAutofit/>
          </a:bodyPr>
          <a:lstStyle/>
          <a:p>
            <a:pPr marL="0" indent="0">
              <a:buNone/>
            </a:pPr>
            <a:r>
              <a:rPr lang="en-US" sz="3200" dirty="0"/>
              <a:t>	Visual organization and representation of concepts of knowledge and relationships among them</a:t>
            </a:r>
          </a:p>
        </p:txBody>
      </p:sp>
      <p:pic>
        <p:nvPicPr>
          <p:cNvPr id="2" name="Picture 1"/>
          <p:cNvPicPr>
            <a:picLocks noChangeAspect="1"/>
          </p:cNvPicPr>
          <p:nvPr/>
        </p:nvPicPr>
        <p:blipFill>
          <a:blip r:embed="rId2"/>
          <a:stretch>
            <a:fillRect/>
          </a:stretch>
        </p:blipFill>
        <p:spPr>
          <a:xfrm>
            <a:off x="2878176" y="3254650"/>
            <a:ext cx="6441743" cy="3603350"/>
          </a:xfrm>
          <a:prstGeom prst="rect">
            <a:avLst/>
          </a:prstGeom>
        </p:spPr>
      </p:pic>
    </p:spTree>
    <p:extLst>
      <p:ext uri="{BB962C8B-B14F-4D97-AF65-F5344CB8AC3E}">
        <p14:creationId xmlns:p14="http://schemas.microsoft.com/office/powerpoint/2010/main" val="2456657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Stop? </a:t>
            </a:r>
          </a:p>
        </p:txBody>
      </p:sp>
      <p:sp>
        <p:nvSpPr>
          <p:cNvPr id="3" name="Content Placeholder 2"/>
          <p:cNvSpPr>
            <a:spLocks noGrp="1"/>
          </p:cNvSpPr>
          <p:nvPr>
            <p:ph idx="1"/>
          </p:nvPr>
        </p:nvSpPr>
        <p:spPr/>
        <p:txBody>
          <a:bodyPr>
            <a:normAutofit/>
          </a:bodyPr>
          <a:lstStyle/>
          <a:p>
            <a:pPr marL="0" indent="0">
              <a:buNone/>
            </a:pPr>
            <a:r>
              <a:rPr lang="en-US" sz="4800" dirty="0"/>
              <a:t>Build an argument, not a library</a:t>
            </a:r>
          </a:p>
        </p:txBody>
      </p:sp>
      <p:pic>
        <p:nvPicPr>
          <p:cNvPr id="2050" name="Picture 2" descr="Bookshelf, Old, Library, Old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173" y="3304440"/>
            <a:ext cx="4857750" cy="32385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124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5658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Tips</a:t>
            </a:r>
          </a:p>
        </p:txBody>
      </p:sp>
      <p:sp>
        <p:nvSpPr>
          <p:cNvPr id="5" name="Content Placeholder 4"/>
          <p:cNvSpPr>
            <a:spLocks noGrp="1"/>
          </p:cNvSpPr>
          <p:nvPr>
            <p:ph idx="1"/>
          </p:nvPr>
        </p:nvSpPr>
        <p:spPr>
          <a:xfrm>
            <a:off x="1069848" y="1863305"/>
            <a:ext cx="10058400" cy="4813540"/>
          </a:xfrm>
        </p:spPr>
        <p:txBody>
          <a:bodyPr>
            <a:normAutofit/>
          </a:bodyPr>
          <a:lstStyle/>
          <a:p>
            <a:pPr marL="457200" indent="-457200">
              <a:buFont typeface="+mj-lt"/>
              <a:buAutoNum type="arabicPeriod"/>
            </a:pPr>
            <a:r>
              <a:rPr lang="en-US" dirty="0"/>
              <a:t>Identify the broad problem area</a:t>
            </a:r>
          </a:p>
          <a:p>
            <a:pPr marL="457200" indent="-457200">
              <a:buFont typeface="+mj-lt"/>
              <a:buAutoNum type="arabicPeriod"/>
            </a:pPr>
            <a:r>
              <a:rPr lang="en-US" dirty="0"/>
              <a:t>Indicate why the topic is important</a:t>
            </a:r>
          </a:p>
          <a:p>
            <a:pPr marL="457200" indent="-457200">
              <a:buFont typeface="+mj-lt"/>
              <a:buAutoNum type="arabicPeriod"/>
            </a:pPr>
            <a:r>
              <a:rPr lang="en-US" dirty="0"/>
              <a:t>Distinguish between research &amp; other types of information</a:t>
            </a:r>
          </a:p>
          <a:p>
            <a:pPr marL="457200" indent="-457200">
              <a:buFont typeface="+mj-lt"/>
              <a:buAutoNum type="arabicPeriod"/>
            </a:pPr>
            <a:r>
              <a:rPr lang="en-US" dirty="0"/>
              <a:t>Indicate why certain studies are important</a:t>
            </a:r>
          </a:p>
          <a:p>
            <a:pPr marL="457200" indent="-457200">
              <a:buFont typeface="+mj-lt"/>
              <a:buAutoNum type="arabicPeriod"/>
            </a:pPr>
            <a:r>
              <a:rPr lang="en-US" dirty="0"/>
              <a:t>Describe the time frame of the topic</a:t>
            </a:r>
          </a:p>
          <a:p>
            <a:pPr marL="457200" indent="-457200">
              <a:buFont typeface="+mj-lt"/>
              <a:buAutoNum type="arabicPeriod"/>
            </a:pPr>
            <a:r>
              <a:rPr lang="en-US" dirty="0"/>
              <a:t>If citing a landmark study, identify it as such</a:t>
            </a:r>
          </a:p>
          <a:p>
            <a:pPr marL="457200" indent="-457200">
              <a:buFont typeface="+mj-lt"/>
              <a:buAutoNum type="arabicPeriod"/>
            </a:pPr>
            <a:r>
              <a:rPr lang="en-US" dirty="0"/>
              <a:t>If a landmark study was replicated mention the results </a:t>
            </a:r>
          </a:p>
          <a:p>
            <a:pPr marL="457200" indent="-457200">
              <a:buFont typeface="+mj-lt"/>
              <a:buAutoNum type="arabicPeriod"/>
            </a:pPr>
            <a:r>
              <a:rPr lang="en-US" dirty="0"/>
              <a:t>Discuss other literature reviews on your topic</a:t>
            </a:r>
          </a:p>
          <a:p>
            <a:pPr marL="457200" indent="-457200">
              <a:buFont typeface="+mj-lt"/>
              <a:buAutoNum type="arabicPeriod"/>
            </a:pPr>
            <a:r>
              <a:rPr lang="en-US" dirty="0"/>
              <a:t>Refer the reader to other reviews that discuss details you will not be discussing</a:t>
            </a:r>
          </a:p>
          <a:p>
            <a:pPr marL="457200" indent="-457200">
              <a:buFont typeface="+mj-lt"/>
              <a:buAutoNum type="arabicPeriod"/>
            </a:pPr>
            <a:r>
              <a:rPr lang="en-US" dirty="0"/>
              <a:t>Justify comments such as “no studies were found”</a:t>
            </a:r>
          </a:p>
          <a:p>
            <a:pPr marL="457200" indent="-457200">
              <a:buFont typeface="+mj-lt"/>
              <a:buAutoNum type="arabicPeriod"/>
            </a:pPr>
            <a:r>
              <a:rPr lang="en-US" dirty="0"/>
              <a:t>If the results of certain previous studies are inconsistent, cite them separately</a:t>
            </a:r>
          </a:p>
          <a:p>
            <a:pPr marL="0" indent="0">
              <a:buNone/>
            </a:pPr>
            <a:endParaRPr lang="en-US" dirty="0"/>
          </a:p>
        </p:txBody>
      </p:sp>
      <p:pic>
        <p:nvPicPr>
          <p:cNvPr id="2" name="Picture 1"/>
          <p:cNvPicPr>
            <a:picLocks noChangeAspect="1"/>
          </p:cNvPicPr>
          <p:nvPr/>
        </p:nvPicPr>
        <p:blipFill>
          <a:blip r:embed="rId2"/>
          <a:stretch>
            <a:fillRect/>
          </a:stretch>
        </p:blipFill>
        <p:spPr>
          <a:xfrm>
            <a:off x="8443866" y="624772"/>
            <a:ext cx="3263899" cy="2477066"/>
          </a:xfrm>
          <a:prstGeom prst="roundRect">
            <a:avLst/>
          </a:prstGeom>
        </p:spPr>
      </p:pic>
    </p:spTree>
    <p:extLst>
      <p:ext uri="{BB962C8B-B14F-4D97-AF65-F5344CB8AC3E}">
        <p14:creationId xmlns:p14="http://schemas.microsoft.com/office/powerpoint/2010/main" val="3245087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your Literature Review</a:t>
            </a:r>
          </a:p>
        </p:txBody>
      </p:sp>
      <p:sp>
        <p:nvSpPr>
          <p:cNvPr id="3" name="Content Placeholder 2"/>
          <p:cNvSpPr>
            <a:spLocks noGrp="1"/>
          </p:cNvSpPr>
          <p:nvPr>
            <p:ph idx="1"/>
          </p:nvPr>
        </p:nvSpPr>
        <p:spPr>
          <a:xfrm>
            <a:off x="1069848" y="2601884"/>
            <a:ext cx="10058400" cy="3570316"/>
          </a:xfrm>
        </p:spPr>
        <p:txBody>
          <a:bodyPr>
            <a:normAutofit/>
          </a:bodyPr>
          <a:lstStyle/>
          <a:p>
            <a:r>
              <a:rPr lang="en-US" sz="4400" dirty="0"/>
              <a:t>Introduction</a:t>
            </a:r>
          </a:p>
          <a:p>
            <a:r>
              <a:rPr lang="en-US" sz="4400" dirty="0"/>
              <a:t>Body</a:t>
            </a:r>
          </a:p>
          <a:p>
            <a:r>
              <a:rPr lang="en-US" sz="4400" dirty="0"/>
              <a:t>Conclusion</a:t>
            </a:r>
          </a:p>
        </p:txBody>
      </p:sp>
      <p:pic>
        <p:nvPicPr>
          <p:cNvPr id="4" name="Picture 3"/>
          <p:cNvPicPr>
            <a:picLocks noChangeAspect="1"/>
          </p:cNvPicPr>
          <p:nvPr/>
        </p:nvPicPr>
        <p:blipFill>
          <a:blip r:embed="rId2"/>
          <a:stretch>
            <a:fillRect/>
          </a:stretch>
        </p:blipFill>
        <p:spPr>
          <a:xfrm>
            <a:off x="5984382" y="2344848"/>
            <a:ext cx="4855716" cy="3232086"/>
          </a:xfrm>
          <a:prstGeom prst="rect">
            <a:avLst/>
          </a:prstGeom>
        </p:spPr>
      </p:pic>
    </p:spTree>
    <p:extLst>
      <p:ext uri="{BB962C8B-B14F-4D97-AF65-F5344CB8AC3E}">
        <p14:creationId xmlns:p14="http://schemas.microsoft.com/office/powerpoint/2010/main" val="207763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sz="3600" dirty="0"/>
              <a:t>Clear, short, &amp; focused</a:t>
            </a:r>
          </a:p>
          <a:p>
            <a:r>
              <a:rPr lang="en-US" sz="3600" dirty="0"/>
              <a:t>Establishes the significance of your topic </a:t>
            </a:r>
          </a:p>
          <a:p>
            <a:r>
              <a:rPr lang="en-US" sz="3600" dirty="0"/>
              <a:t>Outline of the trends you identified in the scholarship</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0259" y="4427143"/>
            <a:ext cx="2072562" cy="2141145"/>
          </a:xfrm>
          <a:prstGeom prst="rect">
            <a:avLst/>
          </a:prstGeom>
        </p:spPr>
      </p:pic>
    </p:spTree>
    <p:extLst>
      <p:ext uri="{BB962C8B-B14F-4D97-AF65-F5344CB8AC3E}">
        <p14:creationId xmlns:p14="http://schemas.microsoft.com/office/powerpoint/2010/main" val="393223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069848" y="2121408"/>
            <a:ext cx="10058400" cy="4507992"/>
          </a:xfrm>
        </p:spPr>
        <p:txBody>
          <a:bodyPr>
            <a:normAutofit/>
          </a:bodyPr>
          <a:lstStyle/>
          <a:p>
            <a:pPr marL="0" indent="0">
              <a:buNone/>
            </a:pPr>
            <a:r>
              <a:rPr lang="en-US" sz="3600" b="1" dirty="0"/>
              <a:t>Dissertation Literature Review</a:t>
            </a:r>
          </a:p>
          <a:p>
            <a:pPr marL="0" indent="0">
              <a:buNone/>
            </a:pPr>
            <a:r>
              <a:rPr lang="en-US" sz="2800" dirty="0"/>
              <a:t>	Reiterate your central problem or research question and give a brief summary of the scholarly context. Emphasis of the timeliness of the topic or highlight a gap in the literature.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137" y="3408631"/>
            <a:ext cx="3847722" cy="3847722"/>
          </a:xfrm>
          <a:prstGeom prst="rect">
            <a:avLst/>
          </a:prstGeom>
        </p:spPr>
      </p:pic>
    </p:spTree>
    <p:extLst>
      <p:ext uri="{BB962C8B-B14F-4D97-AF65-F5344CB8AC3E}">
        <p14:creationId xmlns:p14="http://schemas.microsoft.com/office/powerpoint/2010/main" val="3204995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a:t>
            </a:r>
          </a:p>
        </p:txBody>
      </p:sp>
      <p:sp>
        <p:nvSpPr>
          <p:cNvPr id="3" name="Content Placeholder 2"/>
          <p:cNvSpPr>
            <a:spLocks noGrp="1"/>
          </p:cNvSpPr>
          <p:nvPr>
            <p:ph idx="1"/>
          </p:nvPr>
        </p:nvSpPr>
        <p:spPr/>
        <p:txBody>
          <a:bodyPr/>
          <a:lstStyle/>
          <a:p>
            <a:pPr marL="0" indent="0">
              <a:buNone/>
            </a:pPr>
            <a:r>
              <a:rPr lang="en-US" sz="4000" dirty="0"/>
              <a:t>More extensive information about: </a:t>
            </a:r>
          </a:p>
          <a:p>
            <a:pPr lvl="2"/>
            <a:r>
              <a:rPr lang="en-US" sz="3200" dirty="0"/>
              <a:t>Similarities and differences</a:t>
            </a:r>
          </a:p>
          <a:p>
            <a:pPr lvl="2"/>
            <a:r>
              <a:rPr lang="en-US" sz="3200" dirty="0"/>
              <a:t>Patterns and trends</a:t>
            </a:r>
          </a:p>
          <a:p>
            <a:pPr lvl="2"/>
            <a:r>
              <a:rPr lang="en-US" sz="3200" dirty="0"/>
              <a:t>Points of agreement and disagreement</a:t>
            </a:r>
          </a:p>
          <a:p>
            <a:pPr marL="548640" lvl="2" indent="0">
              <a:buNone/>
            </a:pPr>
            <a:endParaRPr lang="en-US" dirty="0"/>
          </a:p>
        </p:txBody>
      </p:sp>
      <p:pic>
        <p:nvPicPr>
          <p:cNvPr id="4" name="Picture 3"/>
          <p:cNvPicPr>
            <a:picLocks noChangeAspect="1"/>
          </p:cNvPicPr>
          <p:nvPr/>
        </p:nvPicPr>
        <p:blipFill>
          <a:blip r:embed="rId2"/>
          <a:stretch>
            <a:fillRect/>
          </a:stretch>
        </p:blipFill>
        <p:spPr>
          <a:xfrm>
            <a:off x="7941425" y="4580312"/>
            <a:ext cx="2994659" cy="1996439"/>
          </a:xfrm>
          <a:prstGeom prst="roundRect">
            <a:avLst/>
          </a:prstGeom>
        </p:spPr>
      </p:pic>
    </p:spTree>
    <p:extLst>
      <p:ext uri="{BB962C8B-B14F-4D97-AF65-F5344CB8AC3E}">
        <p14:creationId xmlns:p14="http://schemas.microsoft.com/office/powerpoint/2010/main" val="4208183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of your Literature Review</a:t>
            </a:r>
          </a:p>
        </p:txBody>
      </p:sp>
      <p:sp>
        <p:nvSpPr>
          <p:cNvPr id="3" name="Content Placeholder 2"/>
          <p:cNvSpPr>
            <a:spLocks noGrp="1"/>
          </p:cNvSpPr>
          <p:nvPr>
            <p:ph idx="1"/>
          </p:nvPr>
        </p:nvSpPr>
        <p:spPr>
          <a:xfrm>
            <a:off x="1069848" y="2460566"/>
            <a:ext cx="10058400" cy="3711633"/>
          </a:xfrm>
        </p:spPr>
        <p:txBody>
          <a:bodyPr>
            <a:normAutofit lnSpcReduction="10000"/>
          </a:bodyPr>
          <a:lstStyle/>
          <a:p>
            <a:pPr marL="0" indent="0">
              <a:buNone/>
            </a:pPr>
            <a:r>
              <a:rPr lang="en-US" sz="2800" b="1" dirty="0"/>
              <a:t>Chronological</a:t>
            </a:r>
          </a:p>
          <a:p>
            <a:pPr marL="0" indent="0">
              <a:buNone/>
            </a:pPr>
            <a:r>
              <a:rPr lang="en-US" dirty="0"/>
              <a:t>	Trace the development of a topic over time </a:t>
            </a:r>
          </a:p>
          <a:p>
            <a:pPr marL="0" indent="0">
              <a:buNone/>
            </a:pPr>
            <a:r>
              <a:rPr lang="en-US" sz="2800" b="1" dirty="0"/>
              <a:t>Thematic</a:t>
            </a:r>
          </a:p>
          <a:p>
            <a:pPr marL="0" indent="0">
              <a:buNone/>
            </a:pPr>
            <a:r>
              <a:rPr lang="en-US" dirty="0"/>
              <a:t>	Organize the information into central recurring themes</a:t>
            </a:r>
          </a:p>
          <a:p>
            <a:pPr marL="0" indent="0">
              <a:buNone/>
            </a:pPr>
            <a:r>
              <a:rPr lang="en-US" sz="2800" b="1" dirty="0"/>
              <a:t>Methodological</a:t>
            </a:r>
          </a:p>
          <a:p>
            <a:pPr marL="0" indent="0">
              <a:buNone/>
            </a:pPr>
            <a:r>
              <a:rPr lang="en-US" dirty="0"/>
              <a:t>	Discuss the comparisons between different methodological approaches to the 	research</a:t>
            </a:r>
          </a:p>
          <a:p>
            <a:pPr marL="274320" lvl="1" indent="0">
              <a:buNone/>
            </a:pPr>
            <a:endParaRPr lang="en-US" dirty="0"/>
          </a:p>
          <a:p>
            <a:pPr marL="274320" lvl="1" indent="0" algn="ctr">
              <a:buNone/>
            </a:pPr>
            <a:r>
              <a:rPr lang="en-US" sz="2800" b="1" dirty="0"/>
              <a:t>Or a combination of the three</a:t>
            </a:r>
          </a:p>
        </p:txBody>
      </p:sp>
      <p:pic>
        <p:nvPicPr>
          <p:cNvPr id="4" name="Picture 3"/>
          <p:cNvPicPr>
            <a:picLocks noChangeAspect="1"/>
          </p:cNvPicPr>
          <p:nvPr/>
        </p:nvPicPr>
        <p:blipFill>
          <a:blip r:embed="rId2"/>
          <a:stretch>
            <a:fillRect/>
          </a:stretch>
        </p:blipFill>
        <p:spPr>
          <a:xfrm>
            <a:off x="8199120" y="1296091"/>
            <a:ext cx="3493424" cy="2328949"/>
          </a:xfrm>
          <a:prstGeom prst="roundRect">
            <a:avLst/>
          </a:prstGeom>
        </p:spPr>
      </p:pic>
    </p:spTree>
    <p:extLst>
      <p:ext uri="{BB962C8B-B14F-4D97-AF65-F5344CB8AC3E}">
        <p14:creationId xmlns:p14="http://schemas.microsoft.com/office/powerpoint/2010/main" val="177858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“Gap”?</a:t>
            </a:r>
          </a:p>
        </p:txBody>
      </p:sp>
      <p:sp>
        <p:nvSpPr>
          <p:cNvPr id="3" name="Content Placeholder 2"/>
          <p:cNvSpPr>
            <a:spLocks noGrp="1"/>
          </p:cNvSpPr>
          <p:nvPr>
            <p:ph idx="1"/>
          </p:nvPr>
        </p:nvSpPr>
        <p:spPr/>
        <p:txBody>
          <a:bodyPr>
            <a:normAutofit/>
          </a:bodyPr>
          <a:lstStyle/>
          <a:p>
            <a:r>
              <a:rPr lang="en-US" sz="3200" dirty="0"/>
              <a:t>The missing piece and/or pieces in the research literature that have not been explored or have been underexplored. </a:t>
            </a:r>
          </a:p>
        </p:txBody>
      </p:sp>
      <p:pic>
        <p:nvPicPr>
          <p:cNvPr id="4" name="Picture 3"/>
          <p:cNvPicPr>
            <a:picLocks noChangeAspect="1"/>
          </p:cNvPicPr>
          <p:nvPr/>
        </p:nvPicPr>
        <p:blipFill>
          <a:blip r:embed="rId2"/>
          <a:stretch>
            <a:fillRect/>
          </a:stretch>
        </p:blipFill>
        <p:spPr>
          <a:xfrm>
            <a:off x="5820789" y="3439905"/>
            <a:ext cx="3819322" cy="2872941"/>
          </a:xfrm>
          <a:prstGeom prst="roundRect">
            <a:avLst/>
          </a:prstGeom>
        </p:spPr>
      </p:pic>
    </p:spTree>
    <p:extLst>
      <p:ext uri="{BB962C8B-B14F-4D97-AF65-F5344CB8AC3E}">
        <p14:creationId xmlns:p14="http://schemas.microsoft.com/office/powerpoint/2010/main" val="878043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a:t>
            </a:r>
          </a:p>
        </p:txBody>
      </p:sp>
      <p:sp>
        <p:nvSpPr>
          <p:cNvPr id="3" name="Content Placeholder 2"/>
          <p:cNvSpPr>
            <a:spLocks noGrp="1"/>
          </p:cNvSpPr>
          <p:nvPr>
            <p:ph idx="1"/>
          </p:nvPr>
        </p:nvSpPr>
        <p:spPr>
          <a:xfrm>
            <a:off x="1069848" y="1888651"/>
            <a:ext cx="10058400" cy="4495524"/>
          </a:xfrm>
        </p:spPr>
        <p:txBody>
          <a:bodyPr>
            <a:normAutofit/>
          </a:bodyPr>
          <a:lstStyle/>
          <a:p>
            <a:r>
              <a:rPr lang="en-US" sz="2800" dirty="0"/>
              <a:t>Can be divided into subsections</a:t>
            </a:r>
          </a:p>
          <a:p>
            <a:endParaRPr lang="en-US" sz="2800" dirty="0"/>
          </a:p>
          <a:p>
            <a:pPr>
              <a:buFont typeface="Wingdings" panose="05000000000000000000" pitchFamily="2" charset="2"/>
              <a:buChar char="ü"/>
            </a:pPr>
            <a:r>
              <a:rPr lang="en-US" sz="2800" dirty="0"/>
              <a:t>Summarize and synthesize</a:t>
            </a:r>
          </a:p>
          <a:p>
            <a:pPr marL="0" indent="0">
              <a:buNone/>
            </a:pPr>
            <a:r>
              <a:rPr lang="en-US" sz="2800" dirty="0"/>
              <a:t>	Give an overview of main points of each source</a:t>
            </a:r>
          </a:p>
          <a:p>
            <a:pPr>
              <a:buFont typeface="Wingdings" panose="05000000000000000000" pitchFamily="2" charset="2"/>
              <a:buChar char="ü"/>
            </a:pPr>
            <a:r>
              <a:rPr lang="en-US" sz="2800" dirty="0"/>
              <a:t>Analyze and interpret</a:t>
            </a:r>
          </a:p>
          <a:p>
            <a:pPr marL="0" indent="0">
              <a:buNone/>
            </a:pPr>
            <a:r>
              <a:rPr lang="en-US" sz="2800" dirty="0"/>
              <a:t>	Don’t just paraphrase, add your own interpretations</a:t>
            </a:r>
          </a:p>
          <a:p>
            <a:pPr>
              <a:buFont typeface="Wingdings" panose="05000000000000000000" pitchFamily="2" charset="2"/>
              <a:buChar char="ü"/>
            </a:pPr>
            <a:r>
              <a:rPr lang="en-US" sz="2800" dirty="0"/>
              <a:t>Critically evaluate</a:t>
            </a:r>
          </a:p>
          <a:p>
            <a:pPr>
              <a:buFont typeface="Wingdings" panose="05000000000000000000" pitchFamily="2" charset="2"/>
              <a:buChar char="ü"/>
            </a:pPr>
            <a:r>
              <a:rPr lang="en-US" sz="2800" dirty="0"/>
              <a:t>Write in well-structured paragraphs</a:t>
            </a:r>
          </a:p>
          <a:p>
            <a:pPr>
              <a:buFont typeface="Wingdings" panose="05000000000000000000" pitchFamily="2" charset="2"/>
              <a:buChar char="ü"/>
            </a:pPr>
            <a:endParaRPr lang="en-US" dirty="0"/>
          </a:p>
        </p:txBody>
      </p:sp>
      <p:pic>
        <p:nvPicPr>
          <p:cNvPr id="5" name="Picture 4"/>
          <p:cNvPicPr>
            <a:picLocks noChangeAspect="1"/>
          </p:cNvPicPr>
          <p:nvPr/>
        </p:nvPicPr>
        <p:blipFill>
          <a:blip r:embed="rId2"/>
          <a:stretch>
            <a:fillRect/>
          </a:stretch>
        </p:blipFill>
        <p:spPr>
          <a:xfrm>
            <a:off x="8553797" y="333894"/>
            <a:ext cx="2824942" cy="2824942"/>
          </a:xfrm>
          <a:prstGeom prst="roundRect">
            <a:avLst/>
          </a:prstGeom>
        </p:spPr>
      </p:pic>
    </p:spTree>
    <p:extLst>
      <p:ext uri="{BB962C8B-B14F-4D97-AF65-F5344CB8AC3E}">
        <p14:creationId xmlns:p14="http://schemas.microsoft.com/office/powerpoint/2010/main" val="3355140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Body</a:t>
            </a:r>
          </a:p>
        </p:txBody>
      </p:sp>
      <p:sp>
        <p:nvSpPr>
          <p:cNvPr id="3" name="Content Placeholder 2"/>
          <p:cNvSpPr>
            <a:spLocks noGrp="1"/>
          </p:cNvSpPr>
          <p:nvPr>
            <p:ph idx="1"/>
          </p:nvPr>
        </p:nvSpPr>
        <p:spPr/>
        <p:txBody>
          <a:bodyPr>
            <a:normAutofit/>
          </a:bodyPr>
          <a:lstStyle/>
          <a:p>
            <a:r>
              <a:rPr lang="en-US" sz="3200" dirty="0"/>
              <a:t>Includes your arguments</a:t>
            </a:r>
          </a:p>
          <a:p>
            <a:endParaRPr lang="en-US" sz="3200" dirty="0"/>
          </a:p>
          <a:p>
            <a:r>
              <a:rPr lang="en-US" sz="3200" dirty="0"/>
              <a:t>Discusses how the literature agrees or disagrees with your arguments</a:t>
            </a:r>
          </a:p>
          <a:p>
            <a:endParaRPr lang="en-US" sz="3200" dirty="0"/>
          </a:p>
          <a:p>
            <a:r>
              <a:rPr lang="en-US" sz="3200" dirty="0"/>
              <a:t>Not too many direct quotes!</a:t>
            </a:r>
          </a:p>
        </p:txBody>
      </p:sp>
      <p:pic>
        <p:nvPicPr>
          <p:cNvPr id="4" name="Picture 3"/>
          <p:cNvPicPr>
            <a:picLocks noChangeAspect="1"/>
          </p:cNvPicPr>
          <p:nvPr/>
        </p:nvPicPr>
        <p:blipFill>
          <a:blip r:embed="rId2"/>
          <a:stretch>
            <a:fillRect/>
          </a:stretch>
        </p:blipFill>
        <p:spPr>
          <a:xfrm>
            <a:off x="7899862" y="382386"/>
            <a:ext cx="3481103" cy="2291726"/>
          </a:xfrm>
          <a:prstGeom prst="roundRect">
            <a:avLst/>
          </a:prstGeom>
        </p:spPr>
      </p:pic>
    </p:spTree>
    <p:extLst>
      <p:ext uri="{BB962C8B-B14F-4D97-AF65-F5344CB8AC3E}">
        <p14:creationId xmlns:p14="http://schemas.microsoft.com/office/powerpoint/2010/main" val="2781472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sz="3200" dirty="0"/>
              <a:t>Overview of what is known and thought about the topic and what is left to explore</a:t>
            </a:r>
          </a:p>
          <a:p>
            <a:r>
              <a:rPr lang="en-US" sz="3200" dirty="0"/>
              <a:t>How does your research “fill the gap”?</a:t>
            </a:r>
          </a:p>
          <a:p>
            <a:r>
              <a:rPr lang="en-US" sz="3200" dirty="0"/>
              <a:t>Recommendations for additional future research?</a:t>
            </a:r>
          </a:p>
        </p:txBody>
      </p:sp>
      <p:pic>
        <p:nvPicPr>
          <p:cNvPr id="4" name="Picture 3"/>
          <p:cNvPicPr>
            <a:picLocks noChangeAspect="1"/>
          </p:cNvPicPr>
          <p:nvPr/>
        </p:nvPicPr>
        <p:blipFill>
          <a:blip r:embed="rId2"/>
          <a:stretch>
            <a:fillRect/>
          </a:stretch>
        </p:blipFill>
        <p:spPr>
          <a:xfrm>
            <a:off x="7359534" y="4694381"/>
            <a:ext cx="2723804" cy="1815869"/>
          </a:xfrm>
          <a:prstGeom prst="roundRect">
            <a:avLst/>
          </a:prstGeom>
        </p:spPr>
      </p:pic>
    </p:spTree>
    <p:extLst>
      <p:ext uri="{BB962C8B-B14F-4D97-AF65-F5344CB8AC3E}">
        <p14:creationId xmlns:p14="http://schemas.microsoft.com/office/powerpoint/2010/main" val="4201076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Sample Literature Review</a:t>
            </a:r>
          </a:p>
        </p:txBody>
      </p:sp>
      <p:pic>
        <p:nvPicPr>
          <p:cNvPr id="4" name="Picture 3"/>
          <p:cNvPicPr>
            <a:picLocks noChangeAspect="1"/>
          </p:cNvPicPr>
          <p:nvPr/>
        </p:nvPicPr>
        <p:blipFill>
          <a:blip r:embed="rId2"/>
          <a:stretch>
            <a:fillRect/>
          </a:stretch>
        </p:blipFill>
        <p:spPr>
          <a:xfrm>
            <a:off x="4462817" y="1777558"/>
            <a:ext cx="6556106" cy="5241514"/>
          </a:xfrm>
          <a:prstGeom prst="rect">
            <a:avLst/>
          </a:prstGeom>
        </p:spPr>
      </p:pic>
    </p:spTree>
    <p:extLst>
      <p:ext uri="{BB962C8B-B14F-4D97-AF65-F5344CB8AC3E}">
        <p14:creationId xmlns:p14="http://schemas.microsoft.com/office/powerpoint/2010/main" val="2104904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it Simple</a:t>
            </a:r>
          </a:p>
        </p:txBody>
      </p:sp>
      <p:sp>
        <p:nvSpPr>
          <p:cNvPr id="3" name="Content Placeholder 2"/>
          <p:cNvSpPr>
            <a:spLocks noGrp="1"/>
          </p:cNvSpPr>
          <p:nvPr>
            <p:ph idx="1"/>
          </p:nvPr>
        </p:nvSpPr>
        <p:spPr/>
        <p:txBody>
          <a:bodyPr>
            <a:normAutofit/>
          </a:bodyPr>
          <a:lstStyle/>
          <a:p>
            <a:r>
              <a:rPr lang="en-US" sz="3200" dirty="0"/>
              <a:t>There may be hundred or thousands of perspectives… Clearly define your focus</a:t>
            </a:r>
          </a:p>
        </p:txBody>
      </p:sp>
      <p:pic>
        <p:nvPicPr>
          <p:cNvPr id="4" name="Picture 3"/>
          <p:cNvPicPr>
            <a:picLocks noChangeAspect="1"/>
          </p:cNvPicPr>
          <p:nvPr/>
        </p:nvPicPr>
        <p:blipFill>
          <a:blip r:embed="rId2"/>
          <a:stretch>
            <a:fillRect/>
          </a:stretch>
        </p:blipFill>
        <p:spPr>
          <a:xfrm>
            <a:off x="6282346" y="3757353"/>
            <a:ext cx="3992186" cy="2661458"/>
          </a:xfrm>
          <a:prstGeom prst="roundRect">
            <a:avLst/>
          </a:prstGeom>
        </p:spPr>
      </p:pic>
    </p:spTree>
    <p:extLst>
      <p:ext uri="{BB962C8B-B14F-4D97-AF65-F5344CB8AC3E}">
        <p14:creationId xmlns:p14="http://schemas.microsoft.com/office/powerpoint/2010/main" val="1738034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Length of a Literature Review</a:t>
            </a:r>
          </a:p>
        </p:txBody>
      </p:sp>
      <p:sp>
        <p:nvSpPr>
          <p:cNvPr id="3" name="Content Placeholder 2"/>
          <p:cNvSpPr>
            <a:spLocks noGrp="1"/>
          </p:cNvSpPr>
          <p:nvPr>
            <p:ph idx="1"/>
          </p:nvPr>
        </p:nvSpPr>
        <p:spPr/>
        <p:txBody>
          <a:bodyPr>
            <a:normAutofit/>
          </a:bodyPr>
          <a:lstStyle/>
          <a:p>
            <a:r>
              <a:rPr lang="en-US" sz="4400" dirty="0"/>
              <a:t>Should be proportional to the entire length of your work: </a:t>
            </a:r>
          </a:p>
          <a:p>
            <a:pPr lvl="2"/>
            <a:r>
              <a:rPr lang="en-US" sz="3600" dirty="0"/>
              <a:t>20%?</a:t>
            </a:r>
          </a:p>
        </p:txBody>
      </p:sp>
      <p:pic>
        <p:nvPicPr>
          <p:cNvPr id="4" name="Picture 3"/>
          <p:cNvPicPr>
            <a:picLocks noChangeAspect="1"/>
          </p:cNvPicPr>
          <p:nvPr/>
        </p:nvPicPr>
        <p:blipFill>
          <a:blip r:embed="rId2"/>
          <a:stretch>
            <a:fillRect/>
          </a:stretch>
        </p:blipFill>
        <p:spPr>
          <a:xfrm>
            <a:off x="6616931" y="3625127"/>
            <a:ext cx="3990109" cy="2655917"/>
          </a:xfrm>
          <a:prstGeom prst="roundRect">
            <a:avLst/>
          </a:prstGeom>
        </p:spPr>
      </p:pic>
    </p:spTree>
    <p:extLst>
      <p:ext uri="{BB962C8B-B14F-4D97-AF65-F5344CB8AC3E}">
        <p14:creationId xmlns:p14="http://schemas.microsoft.com/office/powerpoint/2010/main" val="1160685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Remember</a:t>
            </a:r>
          </a:p>
        </p:txBody>
      </p:sp>
      <p:sp>
        <p:nvSpPr>
          <p:cNvPr id="3" name="Content Placeholder 2"/>
          <p:cNvSpPr>
            <a:spLocks noGrp="1"/>
          </p:cNvSpPr>
          <p:nvPr>
            <p:ph idx="1"/>
          </p:nvPr>
        </p:nvSpPr>
        <p:spPr/>
        <p:txBody>
          <a:bodyPr>
            <a:normAutofit/>
          </a:bodyPr>
          <a:lstStyle/>
          <a:p>
            <a:r>
              <a:rPr lang="en-US" sz="3200" dirty="0"/>
              <a:t>Analyze, analyze, analyze</a:t>
            </a:r>
          </a:p>
          <a:p>
            <a:r>
              <a:rPr lang="en-US" sz="3200" dirty="0"/>
              <a:t>Use ample evidence</a:t>
            </a:r>
          </a:p>
          <a:p>
            <a:r>
              <a:rPr lang="en-US" sz="3200" dirty="0"/>
              <a:t>Be very selective</a:t>
            </a:r>
          </a:p>
          <a:p>
            <a:r>
              <a:rPr lang="en-US" sz="3200" dirty="0"/>
              <a:t>Do not rely on direct quotes</a:t>
            </a:r>
          </a:p>
          <a:p>
            <a:r>
              <a:rPr lang="en-US" sz="3200" dirty="0"/>
              <a:t>Make your voice heard</a:t>
            </a:r>
          </a:p>
          <a:p>
            <a:r>
              <a:rPr lang="en-US" sz="3200" dirty="0"/>
              <a:t>Cite your work appropriately </a:t>
            </a:r>
          </a:p>
        </p:txBody>
      </p:sp>
      <p:pic>
        <p:nvPicPr>
          <p:cNvPr id="5" name="Picture 4"/>
          <p:cNvPicPr>
            <a:picLocks noChangeAspect="1"/>
          </p:cNvPicPr>
          <p:nvPr/>
        </p:nvPicPr>
        <p:blipFill>
          <a:blip r:embed="rId2"/>
          <a:stretch>
            <a:fillRect/>
          </a:stretch>
        </p:blipFill>
        <p:spPr>
          <a:xfrm>
            <a:off x="7559040" y="2460550"/>
            <a:ext cx="3954087" cy="2792574"/>
          </a:xfrm>
          <a:prstGeom prst="roundRect">
            <a:avLst/>
          </a:prstGeom>
        </p:spPr>
      </p:pic>
    </p:spTree>
    <p:extLst>
      <p:ext uri="{BB962C8B-B14F-4D97-AF65-F5344CB8AC3E}">
        <p14:creationId xmlns:p14="http://schemas.microsoft.com/office/powerpoint/2010/main" val="3892352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Contact Me</a:t>
            </a:r>
          </a:p>
        </p:txBody>
      </p:sp>
      <p:sp>
        <p:nvSpPr>
          <p:cNvPr id="5" name="Content Placeholder 4"/>
          <p:cNvSpPr>
            <a:spLocks noGrp="1"/>
          </p:cNvSpPr>
          <p:nvPr>
            <p:ph idx="1"/>
          </p:nvPr>
        </p:nvSpPr>
        <p:spPr>
          <a:xfrm>
            <a:off x="1069848" y="2121408"/>
            <a:ext cx="10058400" cy="4405852"/>
          </a:xfrm>
        </p:spPr>
        <p:txBody>
          <a:bodyPr>
            <a:normAutofit fontScale="92500" lnSpcReduction="10000"/>
          </a:bodyPr>
          <a:lstStyle/>
          <a:p>
            <a:pPr marL="0" indent="0">
              <a:buNone/>
            </a:pPr>
            <a:r>
              <a:rPr lang="en-US" sz="4000" dirty="0"/>
              <a:t>Amber Dashnaw</a:t>
            </a:r>
          </a:p>
          <a:p>
            <a:pPr marL="0" indent="0">
              <a:buNone/>
            </a:pPr>
            <a:r>
              <a:rPr lang="en-US" sz="4000" dirty="0"/>
              <a:t>	</a:t>
            </a:r>
            <a:r>
              <a:rPr lang="en-US" sz="4000" dirty="0">
                <a:hlinkClick r:id="rId2"/>
              </a:rPr>
              <a:t>aldashnaw@clarkson.edu</a:t>
            </a:r>
            <a:endParaRPr lang="en-US" sz="4000" dirty="0"/>
          </a:p>
          <a:p>
            <a:pPr marL="0" indent="0">
              <a:buNone/>
            </a:pPr>
            <a:r>
              <a:rPr lang="en-US" sz="4000" dirty="0"/>
              <a:t>	(315) 268-4454</a:t>
            </a:r>
          </a:p>
          <a:p>
            <a:pPr marL="0" indent="0">
              <a:buNone/>
            </a:pPr>
            <a:endParaRPr lang="en-US" sz="4000" dirty="0"/>
          </a:p>
          <a:p>
            <a:pPr marL="0" indent="0">
              <a:buNone/>
            </a:pPr>
            <a:r>
              <a:rPr lang="en-US" sz="4000" dirty="0"/>
              <a:t>Ask a Librarian</a:t>
            </a:r>
          </a:p>
          <a:p>
            <a:pPr marL="0" indent="0">
              <a:buNone/>
            </a:pPr>
            <a:r>
              <a:rPr lang="en-US" sz="4000" dirty="0"/>
              <a:t>	</a:t>
            </a:r>
            <a:r>
              <a:rPr lang="en-US" sz="4000" dirty="0">
                <a:hlinkClick r:id="rId3"/>
              </a:rPr>
              <a:t>askalibrarian@clarkson.edu</a:t>
            </a:r>
            <a:r>
              <a:rPr lang="en-US" sz="4000" dirty="0"/>
              <a:t> </a:t>
            </a:r>
          </a:p>
          <a:p>
            <a:pPr marL="0" indent="0">
              <a:buNone/>
            </a:pPr>
            <a:r>
              <a:rPr lang="en-US" sz="4000" dirty="0"/>
              <a:t>	(315) 268-2292</a:t>
            </a:r>
          </a:p>
        </p:txBody>
      </p:sp>
    </p:spTree>
    <p:extLst>
      <p:ext uri="{BB962C8B-B14F-4D97-AF65-F5344CB8AC3E}">
        <p14:creationId xmlns:p14="http://schemas.microsoft.com/office/powerpoint/2010/main" val="22679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I need one? </a:t>
            </a:r>
          </a:p>
        </p:txBody>
      </p:sp>
      <p:sp>
        <p:nvSpPr>
          <p:cNvPr id="3" name="Content Placeholder 2"/>
          <p:cNvSpPr>
            <a:spLocks noGrp="1"/>
          </p:cNvSpPr>
          <p:nvPr>
            <p:ph idx="1"/>
          </p:nvPr>
        </p:nvSpPr>
        <p:spPr/>
        <p:txBody>
          <a:bodyPr>
            <a:noAutofit/>
          </a:bodyPr>
          <a:lstStyle/>
          <a:p>
            <a:r>
              <a:rPr lang="en-US" sz="3200" dirty="0"/>
              <a:t>Identifies that you have an understanding of your research area</a:t>
            </a:r>
          </a:p>
          <a:p>
            <a:r>
              <a:rPr lang="en-US" sz="3200" dirty="0"/>
              <a:t>Justifies the need for your contributions to the area</a:t>
            </a:r>
          </a:p>
          <a:p>
            <a:r>
              <a:rPr lang="en-US" sz="3200" dirty="0"/>
              <a:t>Helps to persuade the person reading that your arguments are worthwhile</a:t>
            </a:r>
          </a:p>
        </p:txBody>
      </p:sp>
      <p:pic>
        <p:nvPicPr>
          <p:cNvPr id="4" name="Picture 3"/>
          <p:cNvPicPr>
            <a:picLocks noChangeAspect="1"/>
          </p:cNvPicPr>
          <p:nvPr/>
        </p:nvPicPr>
        <p:blipFill>
          <a:blip r:embed="rId2"/>
          <a:stretch>
            <a:fillRect/>
          </a:stretch>
        </p:blipFill>
        <p:spPr>
          <a:xfrm>
            <a:off x="6264613" y="4732102"/>
            <a:ext cx="4806604" cy="1823934"/>
          </a:xfrm>
          <a:prstGeom prst="roundRect">
            <a:avLst/>
          </a:prstGeom>
        </p:spPr>
      </p:pic>
    </p:spTree>
    <p:extLst>
      <p:ext uri="{BB962C8B-B14F-4D97-AF65-F5344CB8AC3E}">
        <p14:creationId xmlns:p14="http://schemas.microsoft.com/office/powerpoint/2010/main" val="243668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Identifying your Topic</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7259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Identifying your Topic</a:t>
            </a:r>
          </a:p>
        </p:txBody>
      </p:sp>
      <p:sp>
        <p:nvSpPr>
          <p:cNvPr id="5" name="Content Placeholder 4"/>
          <p:cNvSpPr>
            <a:spLocks noGrp="1"/>
          </p:cNvSpPr>
          <p:nvPr>
            <p:ph idx="1"/>
          </p:nvPr>
        </p:nvSpPr>
        <p:spPr/>
        <p:txBody>
          <a:bodyPr>
            <a:normAutofit/>
          </a:bodyPr>
          <a:lstStyle/>
          <a:p>
            <a:pPr marL="0" indent="0">
              <a:buNone/>
            </a:pPr>
            <a:r>
              <a:rPr lang="en-US" sz="3600" i="1" dirty="0"/>
              <a:t>Dissertation Research Question: </a:t>
            </a:r>
          </a:p>
          <a:p>
            <a:pPr lvl="2"/>
            <a:r>
              <a:rPr lang="en-US" sz="2800" dirty="0"/>
              <a:t>How can company X’s online customer interactions be improved in order to increase customer loyalty?</a:t>
            </a:r>
          </a:p>
          <a:p>
            <a:pPr marL="0" indent="0">
              <a:buNone/>
            </a:pPr>
            <a:endParaRPr lang="en-US" sz="3600" dirty="0"/>
          </a:p>
          <a:p>
            <a:pPr marL="0" indent="0">
              <a:buNone/>
            </a:pPr>
            <a:r>
              <a:rPr lang="en-US" sz="3600" i="1" dirty="0"/>
              <a:t>Literature Review Research Question: </a:t>
            </a:r>
          </a:p>
          <a:p>
            <a:pPr lvl="2"/>
            <a:r>
              <a:rPr lang="en-US" sz="2800" dirty="0"/>
              <a:t>What is the relationship between customer loyalty and customer satisfaction? </a:t>
            </a:r>
          </a:p>
        </p:txBody>
      </p:sp>
    </p:spTree>
    <p:extLst>
      <p:ext uri="{BB962C8B-B14F-4D97-AF65-F5344CB8AC3E}">
        <p14:creationId xmlns:p14="http://schemas.microsoft.com/office/powerpoint/2010/main" val="39185052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2026</Words>
  <Application>Microsoft Office PowerPoint</Application>
  <PresentationFormat>Widescreen</PresentationFormat>
  <Paragraphs>367</Paragraphs>
  <Slides>67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Arial Black</vt:lpstr>
      <vt:lpstr>Calibri</vt:lpstr>
      <vt:lpstr>Lato</vt:lpstr>
      <vt:lpstr>Rockwell Extra Bold</vt:lpstr>
      <vt:lpstr>Wingdings</vt:lpstr>
      <vt:lpstr>Wood Type</vt:lpstr>
      <vt:lpstr>Graduate Workshop: Dissertation Literature Review Workshop </vt:lpstr>
      <vt:lpstr>This Workshop: </vt:lpstr>
      <vt:lpstr>What is a Literature Review?</vt:lpstr>
      <vt:lpstr>Dissertation Literature Review</vt:lpstr>
      <vt:lpstr>Purpose of a Literature Review</vt:lpstr>
      <vt:lpstr>What is the “Gap”?</vt:lpstr>
      <vt:lpstr>Why do I need one? </vt:lpstr>
      <vt:lpstr>Identifying your Topic</vt:lpstr>
      <vt:lpstr>Identifying your Topic</vt:lpstr>
      <vt:lpstr>Identifying Keywords</vt:lpstr>
      <vt:lpstr>Identifying Keywords</vt:lpstr>
      <vt:lpstr>Identifying Keywords</vt:lpstr>
      <vt:lpstr>Mind Mapping</vt:lpstr>
      <vt:lpstr>Develop Effective Searches</vt:lpstr>
      <vt:lpstr>Database Fields</vt:lpstr>
      <vt:lpstr>Keyword vs. Subject Heading</vt:lpstr>
      <vt:lpstr>How to Find Subject Headings</vt:lpstr>
      <vt:lpstr>Additional Search Tips Most (Not All) Databases have Similar Search Functions</vt:lpstr>
      <vt:lpstr>Identify Sources</vt:lpstr>
      <vt:lpstr>Types of Information Resources to Include</vt:lpstr>
      <vt:lpstr>Information Resources</vt:lpstr>
      <vt:lpstr>Identify Relevant Disciplinary Databases</vt:lpstr>
      <vt:lpstr>Multidisciplinary Databases</vt:lpstr>
      <vt:lpstr>Overlap of Sources</vt:lpstr>
      <vt:lpstr>Overlap of Sources</vt:lpstr>
      <vt:lpstr>Demonstration of Scope Difference</vt:lpstr>
      <vt:lpstr>Filtering your Results</vt:lpstr>
      <vt:lpstr>Journal Rankings</vt:lpstr>
      <vt:lpstr>Types of Information Resources:  Grey Literature</vt:lpstr>
      <vt:lpstr>Types of Information Resources:  Grey Literature</vt:lpstr>
      <vt:lpstr>Types of Information Resources:  Grey Literature</vt:lpstr>
      <vt:lpstr>Types of Information Resources:  Literature Review Articles</vt:lpstr>
      <vt:lpstr>Finding Articles when you Have the Citation</vt:lpstr>
      <vt:lpstr>Interlibrary Loan</vt:lpstr>
      <vt:lpstr>Staying Organized</vt:lpstr>
      <vt:lpstr>How many Resources to Include? </vt:lpstr>
      <vt:lpstr>Set a Timeline!</vt:lpstr>
      <vt:lpstr>How do you Know when you Have Enough? </vt:lpstr>
      <vt:lpstr>You will need References</vt:lpstr>
      <vt:lpstr>Use Citation Management Software</vt:lpstr>
      <vt:lpstr>Reading Sources</vt:lpstr>
      <vt:lpstr>First Stage</vt:lpstr>
      <vt:lpstr>Second Stage</vt:lpstr>
      <vt:lpstr>Take Notes On</vt:lpstr>
      <vt:lpstr>Reading a Research Paper:  General Tips</vt:lpstr>
      <vt:lpstr>Parts of a Research Paper</vt:lpstr>
      <vt:lpstr>Order of Reading</vt:lpstr>
      <vt:lpstr>Identify Connections</vt:lpstr>
      <vt:lpstr>What is the “Gap”?</vt:lpstr>
      <vt:lpstr>Identifying the Gap</vt:lpstr>
      <vt:lpstr>Concept Mapping</vt:lpstr>
      <vt:lpstr>When to Stop? </vt:lpstr>
      <vt:lpstr>Writing</vt:lpstr>
      <vt:lpstr>General Tips</vt:lpstr>
      <vt:lpstr>Structure of your Literature Review</vt:lpstr>
      <vt:lpstr>Introduction</vt:lpstr>
      <vt:lpstr>Introduction</vt:lpstr>
      <vt:lpstr>Body</vt:lpstr>
      <vt:lpstr>Organization of your Literature Review</vt:lpstr>
      <vt:lpstr>Body</vt:lpstr>
      <vt:lpstr>Body</vt:lpstr>
      <vt:lpstr>Conclusion</vt:lpstr>
      <vt:lpstr>Use Sample Literature Review</vt:lpstr>
      <vt:lpstr>Keep it Simple</vt:lpstr>
      <vt:lpstr>Length of a Literature Review</vt:lpstr>
      <vt:lpstr>Things to Remember</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Workshop: Dissertation Literature Review Workshop </dc:title>
  <dc:creator>Amber L. Dashnaw - aamidon</dc:creator>
  <cp:lastModifiedBy>Amber L. Dashnaw - aamidon</cp:lastModifiedBy>
  <cp:revision>1</cp:revision>
  <dcterms:created xsi:type="dcterms:W3CDTF">2020-09-08T20:41:32Z</dcterms:created>
  <dcterms:modified xsi:type="dcterms:W3CDTF">2020-09-08T20:46:59Z</dcterms:modified>
</cp:coreProperties>
</file>