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4"/>
  </p:notesMasterIdLst>
  <p:sldIdLst>
    <p:sldId id="256" r:id="rId2"/>
    <p:sldId id="258" r:id="rId3"/>
    <p:sldId id="275" r:id="rId4"/>
    <p:sldId id="276" r:id="rId5"/>
    <p:sldId id="257" r:id="rId6"/>
    <p:sldId id="285" r:id="rId7"/>
    <p:sldId id="269" r:id="rId8"/>
    <p:sldId id="277" r:id="rId9"/>
    <p:sldId id="281" r:id="rId10"/>
    <p:sldId id="272" r:id="rId11"/>
    <p:sldId id="278" r:id="rId12"/>
    <p:sldId id="279" r:id="rId13"/>
    <p:sldId id="284" r:id="rId14"/>
    <p:sldId id="280" r:id="rId15"/>
    <p:sldId id="259" r:id="rId16"/>
    <p:sldId id="260" r:id="rId17"/>
    <p:sldId id="270" r:id="rId18"/>
    <p:sldId id="261" r:id="rId19"/>
    <p:sldId id="262" r:id="rId20"/>
    <p:sldId id="286" r:id="rId21"/>
    <p:sldId id="287" r:id="rId22"/>
    <p:sldId id="263" r:id="rId23"/>
    <p:sldId id="264" r:id="rId24"/>
    <p:sldId id="265" r:id="rId25"/>
    <p:sldId id="266" r:id="rId26"/>
    <p:sldId id="271" r:id="rId27"/>
    <p:sldId id="273" r:id="rId28"/>
    <p:sldId id="274" r:id="rId29"/>
    <p:sldId id="288" r:id="rId30"/>
    <p:sldId id="283" r:id="rId31"/>
    <p:sldId id="282" r:id="rId32"/>
    <p:sldId id="26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87" d="100"/>
          <a:sy n="87" d="100"/>
        </p:scale>
        <p:origin x="1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AC549-6FE8-4E12-AE50-2F000222BF84}" type="datetimeFigureOut">
              <a:rPr lang="en-US" smtClean="0"/>
              <a:t>9/17/2020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7DCC9-23B5-4D2B-9778-F47ED79DED02}" type="slidenum">
              <a:rPr lang="en-US" smtClean="0"/>
              <a:t>‹#›</a:t>
            </a:fld>
            <a:endParaRPr lang="en-US"/>
          </a:p>
        </p:txBody>
      </p:sp>
    </p:spTree>
    <p:extLst>
      <p:ext uri="{BB962C8B-B14F-4D97-AF65-F5344CB8AC3E}">
        <p14:creationId xmlns:p14="http://schemas.microsoft.com/office/powerpoint/2010/main" val="1125039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6335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9/17/2020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04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9/17/2020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205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9/17/2020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74171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9/17/2020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4417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9/17/2020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8357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9/17/2020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8246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9/17/2020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6445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9/17/2020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6859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9/17/2020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3779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9/17/2020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85092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9/17/2020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4626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9/17/2020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2066694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Thomas_Bent,_Cooks_Bay_-_Eimeo_near_Otahiti,_1857-1858.jpg"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s://www.urbandictionary.com/define.php?term=rat%20hole" TargetMode="External"/><Relationship Id="rId5" Type="http://schemas.openxmlformats.org/officeDocument/2006/relationships/hyperlink" Target="https://daily.jstor.org/down-the-research-rathole-researching-sea-peoples/" TargetMode="External"/><Relationship Id="rId4" Type="http://schemas.openxmlformats.org/officeDocument/2006/relationships/hyperlink" Target="https://www.flickr.com/photos/nostri-imago/2853450803"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s://sru.libguides.com/c.php?g=531868&amp;p=4524417"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sycnet-apa-org.ezproxy.clarkson.edu/doi/10.1080/10781910802589857"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psycnet-apa-org.ezproxy.clarkson.edu/doi/10.1080/10781910802589857"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hyperlink" Target="mailto:askalibrarian@Clarkson.edu" TargetMode="External"/><Relationship Id="rId4" Type="http://schemas.openxmlformats.org/officeDocument/2006/relationships/hyperlink" Target="mailto:lhoover@Clarkson.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5D7866-985D-4D23-BF0E-72CA30F5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15037D-D2C5-44A0-85D9-1CBB725BC9E3}"/>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731" y="4716089"/>
            <a:ext cx="6288261" cy="1573149"/>
          </a:xfrm>
          <a:prstGeom prst="rect">
            <a:avLst/>
          </a:prstGeom>
          <a:solidFill>
            <a:schemeClr val="bg1">
              <a:alpha val="95000"/>
            </a:schemeClr>
          </a:solidFill>
          <a:ln w="12700">
            <a:solidFill>
              <a:schemeClr val="tx2">
                <a:lumMod val="10000"/>
                <a:lumOff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B99E0F-3D14-448B-A56B-E932E0B8731B}"/>
              </a:ext>
            </a:extLst>
          </p:cNvPr>
          <p:cNvSpPr>
            <a:spLocks noGrp="1"/>
          </p:cNvSpPr>
          <p:nvPr>
            <p:ph type="ctrTitle"/>
          </p:nvPr>
        </p:nvSpPr>
        <p:spPr>
          <a:xfrm>
            <a:off x="5849388" y="4907629"/>
            <a:ext cx="3212386" cy="1185353"/>
          </a:xfrm>
        </p:spPr>
        <p:txBody>
          <a:bodyPr anchor="ctr">
            <a:normAutofit/>
          </a:bodyPr>
          <a:lstStyle/>
          <a:p>
            <a:r>
              <a:rPr lang="en-US" sz="2600" dirty="0"/>
              <a:t>Become a Research Guru</a:t>
            </a:r>
          </a:p>
        </p:txBody>
      </p:sp>
      <p:sp>
        <p:nvSpPr>
          <p:cNvPr id="3" name="Subtitle 2">
            <a:extLst>
              <a:ext uri="{FF2B5EF4-FFF2-40B4-BE49-F238E27FC236}">
                <a16:creationId xmlns:a16="http://schemas.microsoft.com/office/drawing/2014/main" id="{C99ED577-A8E4-4498-BD17-A4AEB43E08BD}"/>
              </a:ext>
            </a:extLst>
          </p:cNvPr>
          <p:cNvSpPr>
            <a:spLocks noGrp="1"/>
          </p:cNvSpPr>
          <p:nvPr>
            <p:ph type="subTitle" idx="1"/>
          </p:nvPr>
        </p:nvSpPr>
        <p:spPr>
          <a:xfrm>
            <a:off x="9403912" y="4907629"/>
            <a:ext cx="2228641" cy="1185353"/>
          </a:xfrm>
        </p:spPr>
        <p:txBody>
          <a:bodyPr anchor="ctr">
            <a:normAutofit fontScale="70000" lnSpcReduction="20000"/>
          </a:bodyPr>
          <a:lstStyle/>
          <a:p>
            <a:r>
              <a:rPr lang="en-US" sz="1700" dirty="0"/>
              <a:t>Lisa Hoover</a:t>
            </a:r>
          </a:p>
          <a:p>
            <a:r>
              <a:rPr lang="en-US" sz="1700" dirty="0"/>
              <a:t>Clarkson University Libraries</a:t>
            </a:r>
          </a:p>
          <a:p>
            <a:r>
              <a:rPr lang="en-US" sz="1700" dirty="0"/>
              <a:t>X3760</a:t>
            </a:r>
          </a:p>
          <a:p>
            <a:r>
              <a:rPr lang="en-US" sz="1700" dirty="0"/>
              <a:t>lhoover@clarkson.edu</a:t>
            </a:r>
          </a:p>
        </p:txBody>
      </p:sp>
      <p:sp>
        <p:nvSpPr>
          <p:cNvPr id="13" name="Rectangle 12">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7962" y="517571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22114" y="5495733"/>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713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625F9-BA7A-4DB0-9D53-11A8766B1CF6}"/>
              </a:ext>
            </a:extLst>
          </p:cNvPr>
          <p:cNvSpPr>
            <a:spLocks noGrp="1"/>
          </p:cNvSpPr>
          <p:nvPr>
            <p:ph type="title"/>
          </p:nvPr>
        </p:nvSpPr>
        <p:spPr/>
        <p:txBody>
          <a:bodyPr/>
          <a:lstStyle/>
          <a:p>
            <a:r>
              <a:rPr lang="en-US" dirty="0"/>
              <a:t>Types of Sources</a:t>
            </a:r>
          </a:p>
        </p:txBody>
      </p:sp>
      <p:sp>
        <p:nvSpPr>
          <p:cNvPr id="4" name="TextBox 3">
            <a:extLst>
              <a:ext uri="{FF2B5EF4-FFF2-40B4-BE49-F238E27FC236}">
                <a16:creationId xmlns:a16="http://schemas.microsoft.com/office/drawing/2014/main" id="{81B1679C-75EE-4B2B-8139-3039B1B2F7C7}"/>
              </a:ext>
            </a:extLst>
          </p:cNvPr>
          <p:cNvSpPr txBox="1"/>
          <p:nvPr/>
        </p:nvSpPr>
        <p:spPr>
          <a:xfrm>
            <a:off x="1051125" y="2176414"/>
            <a:ext cx="10232571" cy="4893647"/>
          </a:xfrm>
          <a:prstGeom prst="rect">
            <a:avLst/>
          </a:prstGeom>
          <a:noFill/>
        </p:spPr>
        <p:txBody>
          <a:bodyPr wrap="square" rtlCol="0">
            <a:spAutoFit/>
          </a:bodyPr>
          <a:lstStyle/>
          <a:p>
            <a:r>
              <a:rPr lang="en-US" sz="4000" dirty="0"/>
              <a:t>Types of Sources: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a:t>Encyclopedias &amp; Reference Materials </a:t>
            </a:r>
          </a:p>
          <a:p>
            <a:pPr marL="285750" indent="-285750">
              <a:buFont typeface="Arial" panose="020B0604020202020204" pitchFamily="34" charset="0"/>
              <a:buChar char="•"/>
            </a:pPr>
            <a:r>
              <a:rPr lang="en-US" sz="1600" dirty="0"/>
              <a:t>Books</a:t>
            </a:r>
          </a:p>
          <a:p>
            <a:pPr marL="285750" indent="-285750">
              <a:buFont typeface="Arial" panose="020B0604020202020204" pitchFamily="34" charset="0"/>
              <a:buChar char="•"/>
            </a:pPr>
            <a:r>
              <a:rPr lang="en-US" sz="1600" dirty="0"/>
              <a:t>Journal Articles</a:t>
            </a:r>
          </a:p>
          <a:p>
            <a:pPr marL="285750" indent="-285750">
              <a:buFont typeface="Arial" panose="020B0604020202020204" pitchFamily="34" charset="0"/>
              <a:buChar char="•"/>
            </a:pPr>
            <a:endParaRPr lang="en-US" dirty="0"/>
          </a:p>
          <a:p>
            <a:r>
              <a:rPr lang="en-US" sz="4000" dirty="0"/>
              <a:t>Also…</a:t>
            </a:r>
          </a:p>
          <a:p>
            <a:pPr marL="285750" indent="-285750">
              <a:buFont typeface="Arial" panose="020B0604020202020204" pitchFamily="34" charset="0"/>
              <a:buChar char="•"/>
            </a:pPr>
            <a:r>
              <a:rPr lang="en-US" sz="1600" dirty="0"/>
              <a:t>Primary Sources</a:t>
            </a:r>
          </a:p>
          <a:p>
            <a:pPr marL="285750" indent="-285750">
              <a:buFont typeface="Arial" panose="020B0604020202020204" pitchFamily="34" charset="0"/>
              <a:buChar char="•"/>
            </a:pPr>
            <a:r>
              <a:rPr lang="en-US" sz="1600" dirty="0"/>
              <a:t>Secondary Sources </a:t>
            </a:r>
          </a:p>
          <a:p>
            <a:pPr marL="285750" indent="-285750">
              <a:buFont typeface="Arial" panose="020B0604020202020204" pitchFamily="34" charset="0"/>
              <a:buChar char="•"/>
            </a:pPr>
            <a:endParaRPr lang="en-US" dirty="0"/>
          </a:p>
          <a:p>
            <a:r>
              <a:rPr lang="en-US" sz="4000" dirty="0"/>
              <a:t>Also…</a:t>
            </a:r>
          </a:p>
          <a:p>
            <a:pPr marL="285750" indent="-285750">
              <a:buFont typeface="Arial" panose="020B0604020202020204" pitchFamily="34" charset="0"/>
              <a:buChar char="•"/>
            </a:pPr>
            <a:r>
              <a:rPr lang="en-US" sz="1600" dirty="0"/>
              <a:t>Peer Reviewed &amp; Scholarly Sources</a:t>
            </a:r>
          </a:p>
          <a:p>
            <a:pPr marL="285750" indent="-285750">
              <a:buFont typeface="Arial" panose="020B0604020202020204" pitchFamily="34" charset="0"/>
              <a:buChar char="•"/>
            </a:pPr>
            <a:r>
              <a:rPr lang="en-US" sz="1600" dirty="0"/>
              <a:t>Popular Materials</a:t>
            </a:r>
          </a:p>
          <a:p>
            <a:pPr marL="285750" indent="-285750">
              <a:buFont typeface="Arial" panose="020B0604020202020204" pitchFamily="34" charset="0"/>
              <a:buChar char="•"/>
            </a:pPr>
            <a:endParaRPr lang="en-US" dirty="0"/>
          </a:p>
        </p:txBody>
      </p:sp>
      <p:sp>
        <p:nvSpPr>
          <p:cNvPr id="5" name="Left Arrow 1">
            <a:extLst>
              <a:ext uri="{FF2B5EF4-FFF2-40B4-BE49-F238E27FC236}">
                <a16:creationId xmlns:a16="http://schemas.microsoft.com/office/drawing/2014/main" id="{646F134B-B482-4518-B1B8-432521D62613}"/>
              </a:ext>
            </a:extLst>
          </p:cNvPr>
          <p:cNvSpPr/>
          <p:nvPr/>
        </p:nvSpPr>
        <p:spPr>
          <a:xfrm>
            <a:off x="3182573" y="3491019"/>
            <a:ext cx="1661375" cy="4765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46843A0-1F9B-4257-8D66-2A0455BABABA}"/>
              </a:ext>
            </a:extLst>
          </p:cNvPr>
          <p:cNvSpPr txBox="1"/>
          <p:nvPr/>
        </p:nvSpPr>
        <p:spPr>
          <a:xfrm>
            <a:off x="5147080" y="3375109"/>
            <a:ext cx="3309871" cy="923330"/>
          </a:xfrm>
          <a:prstGeom prst="rect">
            <a:avLst/>
          </a:prstGeom>
          <a:noFill/>
        </p:spPr>
        <p:txBody>
          <a:bodyPr wrap="square" rtlCol="0">
            <a:spAutoFit/>
          </a:bodyPr>
          <a:lstStyle/>
          <a:p>
            <a:r>
              <a:rPr lang="en-US" dirty="0"/>
              <a:t>What’s the difference between a journal and a journal article?</a:t>
            </a:r>
          </a:p>
        </p:txBody>
      </p:sp>
      <p:sp>
        <p:nvSpPr>
          <p:cNvPr id="7" name="Left Arrow 6">
            <a:extLst>
              <a:ext uri="{FF2B5EF4-FFF2-40B4-BE49-F238E27FC236}">
                <a16:creationId xmlns:a16="http://schemas.microsoft.com/office/drawing/2014/main" id="{AB387B56-24C9-4571-9443-ACCECC389C87}"/>
              </a:ext>
            </a:extLst>
          </p:cNvPr>
          <p:cNvSpPr/>
          <p:nvPr/>
        </p:nvSpPr>
        <p:spPr>
          <a:xfrm>
            <a:off x="4960603" y="5999540"/>
            <a:ext cx="1661375" cy="4765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EE0218B-F771-4430-B5DA-DF505D897137}"/>
              </a:ext>
            </a:extLst>
          </p:cNvPr>
          <p:cNvSpPr txBox="1"/>
          <p:nvPr/>
        </p:nvSpPr>
        <p:spPr>
          <a:xfrm>
            <a:off x="6802015" y="6070243"/>
            <a:ext cx="3309871" cy="646331"/>
          </a:xfrm>
          <a:prstGeom prst="rect">
            <a:avLst/>
          </a:prstGeom>
          <a:noFill/>
        </p:spPr>
        <p:txBody>
          <a:bodyPr wrap="square" rtlCol="0">
            <a:spAutoFit/>
          </a:bodyPr>
          <a:lstStyle/>
          <a:p>
            <a:r>
              <a:rPr lang="en-US" dirty="0"/>
              <a:t>What does “scholarly” mean? </a:t>
            </a:r>
          </a:p>
        </p:txBody>
      </p:sp>
    </p:spTree>
    <p:extLst>
      <p:ext uri="{BB962C8B-B14F-4D97-AF65-F5344CB8AC3E}">
        <p14:creationId xmlns:p14="http://schemas.microsoft.com/office/powerpoint/2010/main" val="314283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8127998"/>
          </a:xfrm>
          <a:prstGeom prst="rect">
            <a:avLst/>
          </a:prstGeom>
        </p:spPr>
      </p:pic>
      <p:sp>
        <p:nvSpPr>
          <p:cNvPr id="5" name="TextBox 4"/>
          <p:cNvSpPr txBox="1"/>
          <p:nvPr/>
        </p:nvSpPr>
        <p:spPr>
          <a:xfrm>
            <a:off x="1188863" y="6295482"/>
            <a:ext cx="10352204" cy="369332"/>
          </a:xfrm>
          <a:prstGeom prst="rect">
            <a:avLst/>
          </a:prstGeom>
          <a:noFill/>
        </p:spPr>
        <p:txBody>
          <a:bodyPr wrap="square" rtlCol="0">
            <a:spAutoFit/>
          </a:bodyPr>
          <a:lstStyle/>
          <a:p>
            <a:pPr algn="ctr"/>
            <a:r>
              <a:rPr lang="en-US" dirty="0">
                <a:solidFill>
                  <a:srgbClr val="FFFF00"/>
                </a:solidFill>
              </a:rPr>
              <a:t>Broad Topic</a:t>
            </a:r>
          </a:p>
        </p:txBody>
      </p:sp>
      <p:sp>
        <p:nvSpPr>
          <p:cNvPr id="6" name="TextBox 5"/>
          <p:cNvSpPr txBox="1"/>
          <p:nvPr/>
        </p:nvSpPr>
        <p:spPr>
          <a:xfrm>
            <a:off x="1536437" y="4344944"/>
            <a:ext cx="10352204" cy="646331"/>
          </a:xfrm>
          <a:prstGeom prst="rect">
            <a:avLst/>
          </a:prstGeom>
          <a:noFill/>
        </p:spPr>
        <p:txBody>
          <a:bodyPr wrap="square" rtlCol="0">
            <a:spAutoFit/>
          </a:bodyPr>
          <a:lstStyle/>
          <a:p>
            <a:pPr algn="ctr"/>
            <a:r>
              <a:rPr lang="en-US" dirty="0">
                <a:solidFill>
                  <a:srgbClr val="FFFF00"/>
                </a:solidFill>
              </a:rPr>
              <a:t>Specific</a:t>
            </a:r>
          </a:p>
          <a:p>
            <a:pPr algn="ctr"/>
            <a:r>
              <a:rPr lang="en-US" dirty="0">
                <a:solidFill>
                  <a:srgbClr val="FFFF00"/>
                </a:solidFill>
              </a:rPr>
              <a:t>Question</a:t>
            </a:r>
          </a:p>
        </p:txBody>
      </p:sp>
      <p:cxnSp>
        <p:nvCxnSpPr>
          <p:cNvPr id="7" name="Straight Arrow Connector 6"/>
          <p:cNvCxnSpPr/>
          <p:nvPr/>
        </p:nvCxnSpPr>
        <p:spPr>
          <a:xfrm flipV="1">
            <a:off x="6194738" y="4991275"/>
            <a:ext cx="412124" cy="11390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849414" y="2519888"/>
            <a:ext cx="568817" cy="174248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42129" y="1985416"/>
            <a:ext cx="10352204" cy="369332"/>
          </a:xfrm>
          <a:prstGeom prst="rect">
            <a:avLst/>
          </a:prstGeom>
          <a:noFill/>
        </p:spPr>
        <p:txBody>
          <a:bodyPr wrap="square" rtlCol="0">
            <a:spAutoFit/>
          </a:bodyPr>
          <a:lstStyle/>
          <a:p>
            <a:pPr algn="ctr"/>
            <a:r>
              <a:rPr lang="en-US" dirty="0">
                <a:solidFill>
                  <a:srgbClr val="FFFF00"/>
                </a:solidFill>
              </a:rPr>
              <a:t>Thesis &amp; Final Paper</a:t>
            </a:r>
          </a:p>
        </p:txBody>
      </p:sp>
    </p:spTree>
    <p:extLst>
      <p:ext uri="{BB962C8B-B14F-4D97-AF65-F5344CB8AC3E}">
        <p14:creationId xmlns:p14="http://schemas.microsoft.com/office/powerpoint/2010/main" val="4013740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8127998"/>
          </a:xfrm>
          <a:prstGeom prst="rect">
            <a:avLst/>
          </a:prstGeom>
        </p:spPr>
      </p:pic>
      <p:sp>
        <p:nvSpPr>
          <p:cNvPr id="5" name="TextBox 4"/>
          <p:cNvSpPr txBox="1"/>
          <p:nvPr/>
        </p:nvSpPr>
        <p:spPr>
          <a:xfrm>
            <a:off x="1188863" y="6295482"/>
            <a:ext cx="10352204" cy="369332"/>
          </a:xfrm>
          <a:prstGeom prst="rect">
            <a:avLst/>
          </a:prstGeom>
          <a:noFill/>
        </p:spPr>
        <p:txBody>
          <a:bodyPr wrap="square" rtlCol="0">
            <a:spAutoFit/>
          </a:bodyPr>
          <a:lstStyle/>
          <a:p>
            <a:pPr algn="ctr"/>
            <a:r>
              <a:rPr lang="en-US" dirty="0">
                <a:solidFill>
                  <a:srgbClr val="FFFF00"/>
                </a:solidFill>
              </a:rPr>
              <a:t>Broad Topic</a:t>
            </a:r>
          </a:p>
        </p:txBody>
      </p:sp>
      <p:sp>
        <p:nvSpPr>
          <p:cNvPr id="6" name="TextBox 5"/>
          <p:cNvSpPr txBox="1"/>
          <p:nvPr/>
        </p:nvSpPr>
        <p:spPr>
          <a:xfrm>
            <a:off x="1536437" y="4344944"/>
            <a:ext cx="10352204" cy="646331"/>
          </a:xfrm>
          <a:prstGeom prst="rect">
            <a:avLst/>
          </a:prstGeom>
          <a:noFill/>
        </p:spPr>
        <p:txBody>
          <a:bodyPr wrap="square" rtlCol="0">
            <a:spAutoFit/>
          </a:bodyPr>
          <a:lstStyle/>
          <a:p>
            <a:pPr algn="ctr"/>
            <a:r>
              <a:rPr lang="en-US" dirty="0">
                <a:solidFill>
                  <a:srgbClr val="FFFF00"/>
                </a:solidFill>
              </a:rPr>
              <a:t>Specific</a:t>
            </a:r>
          </a:p>
          <a:p>
            <a:pPr algn="ctr"/>
            <a:r>
              <a:rPr lang="en-US" dirty="0">
                <a:solidFill>
                  <a:srgbClr val="FFFF00"/>
                </a:solidFill>
              </a:rPr>
              <a:t>Question</a:t>
            </a:r>
          </a:p>
        </p:txBody>
      </p:sp>
      <p:cxnSp>
        <p:nvCxnSpPr>
          <p:cNvPr id="7" name="Straight Arrow Connector 6"/>
          <p:cNvCxnSpPr/>
          <p:nvPr/>
        </p:nvCxnSpPr>
        <p:spPr>
          <a:xfrm flipV="1">
            <a:off x="6194738" y="5782614"/>
            <a:ext cx="1223493" cy="3477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706377" y="2459690"/>
            <a:ext cx="1711854" cy="38572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10656" y="1627079"/>
            <a:ext cx="10352204" cy="707886"/>
          </a:xfrm>
          <a:prstGeom prst="rect">
            <a:avLst/>
          </a:prstGeom>
          <a:noFill/>
        </p:spPr>
        <p:txBody>
          <a:bodyPr wrap="square" rtlCol="0">
            <a:spAutoFit/>
          </a:bodyPr>
          <a:lstStyle/>
          <a:p>
            <a:pPr algn="ctr"/>
            <a:r>
              <a:rPr lang="en-US" sz="4000" dirty="0">
                <a:solidFill>
                  <a:srgbClr val="FFFF00"/>
                </a:solidFill>
              </a:rPr>
              <a:t>Thesis &amp; Final Paper</a:t>
            </a:r>
          </a:p>
        </p:txBody>
      </p:sp>
      <p:sp>
        <p:nvSpPr>
          <p:cNvPr id="9" name="TextBox 8"/>
          <p:cNvSpPr txBox="1"/>
          <p:nvPr/>
        </p:nvSpPr>
        <p:spPr>
          <a:xfrm>
            <a:off x="2950966" y="5399701"/>
            <a:ext cx="10352204" cy="646331"/>
          </a:xfrm>
          <a:prstGeom prst="rect">
            <a:avLst/>
          </a:prstGeom>
          <a:noFill/>
        </p:spPr>
        <p:txBody>
          <a:bodyPr wrap="square" rtlCol="0">
            <a:spAutoFit/>
          </a:bodyPr>
          <a:lstStyle/>
          <a:p>
            <a:pPr algn="ctr"/>
            <a:r>
              <a:rPr lang="en-US" dirty="0">
                <a:solidFill>
                  <a:srgbClr val="FFFF00"/>
                </a:solidFill>
              </a:rPr>
              <a:t>First </a:t>
            </a:r>
          </a:p>
          <a:p>
            <a:pPr algn="ctr"/>
            <a:r>
              <a:rPr lang="en-US" dirty="0">
                <a:solidFill>
                  <a:srgbClr val="FFFF00"/>
                </a:solidFill>
              </a:rPr>
              <a:t>Search</a:t>
            </a:r>
          </a:p>
        </p:txBody>
      </p:sp>
      <p:cxnSp>
        <p:nvCxnSpPr>
          <p:cNvPr id="10" name="Straight Arrow Connector 9"/>
          <p:cNvCxnSpPr/>
          <p:nvPr/>
        </p:nvCxnSpPr>
        <p:spPr>
          <a:xfrm flipH="1" flipV="1">
            <a:off x="6849414" y="4991275"/>
            <a:ext cx="874689" cy="5480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48001" y="3658955"/>
            <a:ext cx="10352204" cy="646331"/>
          </a:xfrm>
          <a:prstGeom prst="rect">
            <a:avLst/>
          </a:prstGeom>
          <a:noFill/>
        </p:spPr>
        <p:txBody>
          <a:bodyPr wrap="square" rtlCol="0">
            <a:spAutoFit/>
          </a:bodyPr>
          <a:lstStyle/>
          <a:p>
            <a:pPr algn="ctr"/>
            <a:r>
              <a:rPr lang="en-US" dirty="0">
                <a:solidFill>
                  <a:srgbClr val="FFFF00"/>
                </a:solidFill>
              </a:rPr>
              <a:t>Second </a:t>
            </a:r>
            <a:br>
              <a:rPr lang="en-US" dirty="0">
                <a:solidFill>
                  <a:srgbClr val="FFFF00"/>
                </a:solidFill>
              </a:rPr>
            </a:br>
            <a:r>
              <a:rPr lang="en-US" dirty="0">
                <a:solidFill>
                  <a:srgbClr val="FFFF00"/>
                </a:solidFill>
              </a:rPr>
              <a:t>Search</a:t>
            </a:r>
          </a:p>
        </p:txBody>
      </p:sp>
      <p:cxnSp>
        <p:nvCxnSpPr>
          <p:cNvPr id="14" name="Straight Arrow Connector 13"/>
          <p:cNvCxnSpPr/>
          <p:nvPr/>
        </p:nvCxnSpPr>
        <p:spPr>
          <a:xfrm flipH="1" flipV="1">
            <a:off x="5962918" y="3329179"/>
            <a:ext cx="1186966" cy="6745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1503" y="2901150"/>
            <a:ext cx="10352204" cy="646331"/>
          </a:xfrm>
          <a:prstGeom prst="rect">
            <a:avLst/>
          </a:prstGeom>
          <a:noFill/>
        </p:spPr>
        <p:txBody>
          <a:bodyPr wrap="square" rtlCol="0">
            <a:spAutoFit/>
          </a:bodyPr>
          <a:lstStyle/>
          <a:p>
            <a:pPr algn="ctr"/>
            <a:r>
              <a:rPr lang="en-US" dirty="0">
                <a:solidFill>
                  <a:srgbClr val="FFFF00"/>
                </a:solidFill>
              </a:rPr>
              <a:t>Third Search </a:t>
            </a:r>
            <a:br>
              <a:rPr lang="en-US" dirty="0">
                <a:solidFill>
                  <a:srgbClr val="FFFF00"/>
                </a:solidFill>
              </a:rPr>
            </a:br>
            <a:r>
              <a:rPr lang="en-US" dirty="0">
                <a:solidFill>
                  <a:srgbClr val="FFFF00"/>
                </a:solidFill>
              </a:rPr>
              <a:t>Search</a:t>
            </a:r>
          </a:p>
        </p:txBody>
      </p:sp>
      <p:cxnSp>
        <p:nvCxnSpPr>
          <p:cNvPr id="17" name="Straight Arrow Connector 16"/>
          <p:cNvCxnSpPr/>
          <p:nvPr/>
        </p:nvCxnSpPr>
        <p:spPr>
          <a:xfrm flipV="1">
            <a:off x="7260934" y="4335634"/>
            <a:ext cx="463169" cy="37678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5110" y="733778"/>
            <a:ext cx="11695289" cy="830997"/>
          </a:xfrm>
          <a:prstGeom prst="rect">
            <a:avLst/>
          </a:prstGeom>
          <a:noFill/>
        </p:spPr>
        <p:txBody>
          <a:bodyPr wrap="square" rtlCol="0">
            <a:spAutoFit/>
          </a:bodyPr>
          <a:lstStyle/>
          <a:p>
            <a:r>
              <a:rPr lang="en-US" sz="4800" dirty="0">
                <a:solidFill>
                  <a:srgbClr val="FFFF00"/>
                </a:solidFill>
              </a:rPr>
              <a:t>And, if we’re being honest…. Distractions! </a:t>
            </a:r>
          </a:p>
        </p:txBody>
      </p:sp>
    </p:spTree>
    <p:extLst>
      <p:ext uri="{BB962C8B-B14F-4D97-AF65-F5344CB8AC3E}">
        <p14:creationId xmlns:p14="http://schemas.microsoft.com/office/powerpoint/2010/main" val="14101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8CD68-16C4-4990-9C08-C8A7751AB0EA}"/>
              </a:ext>
            </a:extLst>
          </p:cNvPr>
          <p:cNvSpPr>
            <a:spLocks noGrp="1"/>
          </p:cNvSpPr>
          <p:nvPr>
            <p:ph type="title"/>
          </p:nvPr>
        </p:nvSpPr>
        <p:spPr/>
        <p:txBody>
          <a:bodyPr/>
          <a:lstStyle/>
          <a:p>
            <a:r>
              <a:rPr lang="en-US" dirty="0"/>
              <a:t>Ask for Directions</a:t>
            </a:r>
          </a:p>
        </p:txBody>
      </p:sp>
      <p:pic>
        <p:nvPicPr>
          <p:cNvPr id="5" name="Picture 4">
            <a:extLst>
              <a:ext uri="{FF2B5EF4-FFF2-40B4-BE49-F238E27FC236}">
                <a16:creationId xmlns:a16="http://schemas.microsoft.com/office/drawing/2014/main" id="{9F5E8F6F-9B0C-4F1C-8856-20465B437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526" y="1728216"/>
            <a:ext cx="8705461" cy="4642913"/>
          </a:xfrm>
          <a:prstGeom prst="rect">
            <a:avLst/>
          </a:prstGeom>
        </p:spPr>
      </p:pic>
      <p:sp>
        <p:nvSpPr>
          <p:cNvPr id="6" name="TextBox 5">
            <a:extLst>
              <a:ext uri="{FF2B5EF4-FFF2-40B4-BE49-F238E27FC236}">
                <a16:creationId xmlns:a16="http://schemas.microsoft.com/office/drawing/2014/main" id="{FF2F2365-86F1-403C-A7D2-456E82B183C1}"/>
              </a:ext>
            </a:extLst>
          </p:cNvPr>
          <p:cNvSpPr txBox="1"/>
          <p:nvPr/>
        </p:nvSpPr>
        <p:spPr>
          <a:xfrm>
            <a:off x="5701004" y="4432041"/>
            <a:ext cx="394996" cy="707886"/>
          </a:xfrm>
          <a:prstGeom prst="rect">
            <a:avLst/>
          </a:prstGeom>
          <a:noFill/>
        </p:spPr>
        <p:txBody>
          <a:bodyPr wrap="square" rtlCol="0">
            <a:spAutoFit/>
          </a:bodyPr>
          <a:lstStyle/>
          <a:p>
            <a:r>
              <a:rPr lang="en-US" sz="4000" b="1" dirty="0">
                <a:solidFill>
                  <a:srgbClr val="FF0000"/>
                </a:solidFill>
              </a:rPr>
              <a:t>?</a:t>
            </a:r>
          </a:p>
        </p:txBody>
      </p:sp>
    </p:spTree>
    <p:extLst>
      <p:ext uri="{BB962C8B-B14F-4D97-AF65-F5344CB8AC3E}">
        <p14:creationId xmlns:p14="http://schemas.microsoft.com/office/powerpoint/2010/main" val="132670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54FF00-5BEA-4B79-9C77-EDBD3BA6C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93" y="283779"/>
            <a:ext cx="9538139" cy="6358759"/>
          </a:xfrm>
          <a:prstGeom prst="rect">
            <a:avLst/>
          </a:prstGeom>
        </p:spPr>
      </p:pic>
      <p:sp>
        <p:nvSpPr>
          <p:cNvPr id="2" name="Title 1">
            <a:extLst>
              <a:ext uri="{FF2B5EF4-FFF2-40B4-BE49-F238E27FC236}">
                <a16:creationId xmlns:a16="http://schemas.microsoft.com/office/drawing/2014/main" id="{33A7D7AB-22D2-4897-9D84-F9600B4F7F89}"/>
              </a:ext>
            </a:extLst>
          </p:cNvPr>
          <p:cNvSpPr>
            <a:spLocks noGrp="1"/>
          </p:cNvSpPr>
          <p:nvPr>
            <p:ph type="title"/>
          </p:nvPr>
        </p:nvSpPr>
        <p:spPr>
          <a:xfrm>
            <a:off x="4586768" y="513185"/>
            <a:ext cx="10168128" cy="1179576"/>
          </a:xfrm>
        </p:spPr>
        <p:txBody>
          <a:bodyPr/>
          <a:lstStyle/>
          <a:p>
            <a:r>
              <a:rPr lang="en-US" dirty="0"/>
              <a:t>Research Rat Hole</a:t>
            </a:r>
          </a:p>
        </p:txBody>
      </p:sp>
      <p:sp>
        <p:nvSpPr>
          <p:cNvPr id="7" name="Rectangle 6">
            <a:extLst>
              <a:ext uri="{FF2B5EF4-FFF2-40B4-BE49-F238E27FC236}">
                <a16:creationId xmlns:a16="http://schemas.microsoft.com/office/drawing/2014/main" id="{4D3332A3-385E-4556-88F0-582163A1D8A5}"/>
              </a:ext>
            </a:extLst>
          </p:cNvPr>
          <p:cNvSpPr/>
          <p:nvPr/>
        </p:nvSpPr>
        <p:spPr>
          <a:xfrm>
            <a:off x="7303149" y="2425609"/>
            <a:ext cx="4703378" cy="30760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5069DDA-53D9-4D8E-BF80-ED139A125DCF}"/>
              </a:ext>
            </a:extLst>
          </p:cNvPr>
          <p:cNvSpPr txBox="1"/>
          <p:nvPr/>
        </p:nvSpPr>
        <p:spPr>
          <a:xfrm>
            <a:off x="9785130" y="5996226"/>
            <a:ext cx="2228193" cy="861774"/>
          </a:xfrm>
          <a:prstGeom prst="rect">
            <a:avLst/>
          </a:prstGeom>
          <a:noFill/>
        </p:spPr>
        <p:txBody>
          <a:bodyPr wrap="square" rtlCol="0">
            <a:spAutoFit/>
          </a:bodyPr>
          <a:lstStyle/>
          <a:p>
            <a:r>
              <a:rPr lang="en-US" sz="1000" dirty="0"/>
              <a:t>The Polynesian rat (</a:t>
            </a:r>
            <a:r>
              <a:rPr lang="en-US" sz="1000" i="1" dirty="0" err="1"/>
              <a:t>Rattus</a:t>
            </a:r>
            <a:r>
              <a:rPr lang="en-US" sz="1000" i="1" dirty="0"/>
              <a:t> </a:t>
            </a:r>
            <a:r>
              <a:rPr lang="en-US" sz="1000" i="1" dirty="0" err="1"/>
              <a:t>exulans</a:t>
            </a:r>
            <a:r>
              <a:rPr lang="en-US" sz="1000" dirty="0"/>
              <a:t>)</a:t>
            </a:r>
          </a:p>
          <a:p>
            <a:r>
              <a:rPr lang="en-US" sz="1000" dirty="0"/>
              <a:t> via </a:t>
            </a:r>
            <a:r>
              <a:rPr lang="en-US" sz="1000" dirty="0">
                <a:hlinkClick r:id="rId3"/>
              </a:rPr>
              <a:t>Wikimedia Commons</a:t>
            </a:r>
            <a:r>
              <a:rPr lang="en-US" sz="1000" dirty="0"/>
              <a:t>/</a:t>
            </a:r>
            <a:r>
              <a:rPr lang="en-US" sz="1000" dirty="0">
                <a:hlinkClick r:id="rId4"/>
              </a:rPr>
              <a:t>Flickr</a:t>
            </a:r>
            <a:r>
              <a:rPr lang="en-US" sz="1000" dirty="0"/>
              <a:t>/ITHAKA</a:t>
            </a:r>
          </a:p>
          <a:p>
            <a:endParaRPr lang="en-US" sz="1000" dirty="0"/>
          </a:p>
        </p:txBody>
      </p:sp>
      <p:sp>
        <p:nvSpPr>
          <p:cNvPr id="11" name="TextBox 10">
            <a:extLst>
              <a:ext uri="{FF2B5EF4-FFF2-40B4-BE49-F238E27FC236}">
                <a16:creationId xmlns:a16="http://schemas.microsoft.com/office/drawing/2014/main" id="{B17AD3D6-D2AC-482B-95E7-BCA86E8C4B6C}"/>
              </a:ext>
            </a:extLst>
          </p:cNvPr>
          <p:cNvSpPr txBox="1"/>
          <p:nvPr/>
        </p:nvSpPr>
        <p:spPr>
          <a:xfrm>
            <a:off x="9785130" y="290615"/>
            <a:ext cx="1864930" cy="1538883"/>
          </a:xfrm>
          <a:prstGeom prst="rect">
            <a:avLst/>
          </a:prstGeom>
          <a:noFill/>
        </p:spPr>
        <p:txBody>
          <a:bodyPr wrap="square" rtlCol="0">
            <a:spAutoFit/>
          </a:bodyPr>
          <a:lstStyle/>
          <a:p>
            <a:r>
              <a:rPr lang="en-US" b="1" dirty="0">
                <a:hlinkClick r:id="rId5"/>
              </a:rPr>
              <a:t>Down the Research Rat Hole</a:t>
            </a:r>
            <a:endParaRPr lang="en-US" b="1" dirty="0"/>
          </a:p>
          <a:p>
            <a:endParaRPr lang="en-US" sz="1600" dirty="0"/>
          </a:p>
          <a:p>
            <a:r>
              <a:rPr lang="en-US" sz="1200" dirty="0"/>
              <a:t>By</a:t>
            </a:r>
          </a:p>
          <a:p>
            <a:r>
              <a:rPr lang="en-US" sz="1200" dirty="0"/>
              <a:t>Christina Thompson</a:t>
            </a:r>
          </a:p>
        </p:txBody>
      </p:sp>
      <p:sp>
        <p:nvSpPr>
          <p:cNvPr id="13" name="TextBox 12">
            <a:extLst>
              <a:ext uri="{FF2B5EF4-FFF2-40B4-BE49-F238E27FC236}">
                <a16:creationId xmlns:a16="http://schemas.microsoft.com/office/drawing/2014/main" id="{9027521B-0939-490C-BA84-6DADFD93B164}"/>
              </a:ext>
            </a:extLst>
          </p:cNvPr>
          <p:cNvSpPr txBox="1"/>
          <p:nvPr/>
        </p:nvSpPr>
        <p:spPr>
          <a:xfrm>
            <a:off x="7512045" y="2578357"/>
            <a:ext cx="4303984" cy="2862322"/>
          </a:xfrm>
          <a:prstGeom prst="rect">
            <a:avLst/>
          </a:prstGeom>
          <a:noFill/>
        </p:spPr>
        <p:txBody>
          <a:bodyPr wrap="square" rtlCol="0">
            <a:spAutoFit/>
          </a:bodyPr>
          <a:lstStyle/>
          <a:p>
            <a:r>
              <a:rPr lang="en-US" sz="1000" dirty="0"/>
              <a:t>“And, although I went into this project knowing something about Pacific history, I am by no means an expert in many of these fields, which is why I have spent the last seven or eight years down one research rat hole after another.</a:t>
            </a:r>
          </a:p>
          <a:p>
            <a:endParaRPr lang="en-US" sz="1000" dirty="0"/>
          </a:p>
          <a:p>
            <a:r>
              <a:rPr lang="en-US" sz="1000" dirty="0"/>
              <a:t>A rat hole, according to </a:t>
            </a:r>
            <a:r>
              <a:rPr lang="en-US" sz="1000" b="1" dirty="0">
                <a:hlinkClick r:id="rId6"/>
              </a:rPr>
              <a:t>Urban Dictionary</a:t>
            </a:r>
            <a:r>
              <a:rPr lang="en-US" sz="1000" dirty="0"/>
              <a:t>, is a digression, often an unprofitable or distracting one. “</a:t>
            </a:r>
            <a:r>
              <a:rPr lang="en-US" sz="1000" dirty="0" err="1"/>
              <a:t>Ratholes</a:t>
            </a:r>
            <a:r>
              <a:rPr lang="en-US" sz="1000" dirty="0"/>
              <a:t>,” we are told, “usually open up when related but tangential topics are discussed which are explored in much more detail than is required.” Of course, as every researcher knows, it is difficult to determine at the outset which will be the tangential topics and which the essential. Which of many fascinating digressions will prove ultimately to have been a distraction and which will turn out to be the key to some fundamental understanding, the perfect illustration of an essential idea, a critical bridge from one part of the story to another? How to know which unlikely byway will lead to some valuable tidbit and which will dump you out unceremoniously in a dark and profitless dead end?”</a:t>
            </a:r>
          </a:p>
        </p:txBody>
      </p:sp>
    </p:spTree>
    <p:extLst>
      <p:ext uri="{BB962C8B-B14F-4D97-AF65-F5344CB8AC3E}">
        <p14:creationId xmlns:p14="http://schemas.microsoft.com/office/powerpoint/2010/main" val="2491732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0E9F-8247-4B01-96A3-E7D9F97507F0}"/>
              </a:ext>
            </a:extLst>
          </p:cNvPr>
          <p:cNvSpPr>
            <a:spLocks noGrp="1"/>
          </p:cNvSpPr>
          <p:nvPr>
            <p:ph type="title"/>
          </p:nvPr>
        </p:nvSpPr>
        <p:spPr/>
        <p:txBody>
          <a:bodyPr/>
          <a:lstStyle/>
          <a:p>
            <a:r>
              <a:rPr lang="en-US" dirty="0"/>
              <a:t>Clarkson.edu/library</a:t>
            </a:r>
          </a:p>
        </p:txBody>
      </p:sp>
      <p:pic>
        <p:nvPicPr>
          <p:cNvPr id="4" name="Picture 3">
            <a:extLst>
              <a:ext uri="{FF2B5EF4-FFF2-40B4-BE49-F238E27FC236}">
                <a16:creationId xmlns:a16="http://schemas.microsoft.com/office/drawing/2014/main" id="{51AFC770-0C3B-4E09-B2A5-2845217E33CA}"/>
              </a:ext>
            </a:extLst>
          </p:cNvPr>
          <p:cNvPicPr>
            <a:picLocks noChangeAspect="1"/>
          </p:cNvPicPr>
          <p:nvPr/>
        </p:nvPicPr>
        <p:blipFill>
          <a:blip r:embed="rId2"/>
          <a:stretch>
            <a:fillRect/>
          </a:stretch>
        </p:blipFill>
        <p:spPr>
          <a:xfrm>
            <a:off x="679009" y="1944540"/>
            <a:ext cx="9252642" cy="4548335"/>
          </a:xfrm>
          <a:prstGeom prst="rect">
            <a:avLst/>
          </a:prstGeom>
        </p:spPr>
      </p:pic>
      <p:sp>
        <p:nvSpPr>
          <p:cNvPr id="5" name="Oval 4">
            <a:extLst>
              <a:ext uri="{FF2B5EF4-FFF2-40B4-BE49-F238E27FC236}">
                <a16:creationId xmlns:a16="http://schemas.microsoft.com/office/drawing/2014/main" id="{078C0C0C-DD8D-4373-B83D-FECFB74C74FD}"/>
              </a:ext>
            </a:extLst>
          </p:cNvPr>
          <p:cNvSpPr/>
          <p:nvPr/>
        </p:nvSpPr>
        <p:spPr>
          <a:xfrm>
            <a:off x="8329188" y="4042165"/>
            <a:ext cx="1195057" cy="316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BEAAA86-5458-4930-B0A5-F9248AD8D8AF}"/>
              </a:ext>
            </a:extLst>
          </p:cNvPr>
          <p:cNvSpPr/>
          <p:nvPr/>
        </p:nvSpPr>
        <p:spPr>
          <a:xfrm>
            <a:off x="679009" y="3060071"/>
            <a:ext cx="3177767" cy="5522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A204E385-EB1A-4691-86CA-69C5BE1B6545}"/>
              </a:ext>
            </a:extLst>
          </p:cNvPr>
          <p:cNvSpPr/>
          <p:nvPr/>
        </p:nvSpPr>
        <p:spPr>
          <a:xfrm rot="2627167">
            <a:off x="1674891" y="5200115"/>
            <a:ext cx="1095469" cy="86913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6D7C4558-2FA1-4B51-A6F4-007B96404171}"/>
              </a:ext>
            </a:extLst>
          </p:cNvPr>
          <p:cNvSpPr/>
          <p:nvPr/>
        </p:nvSpPr>
        <p:spPr>
          <a:xfrm rot="19622824">
            <a:off x="5973778" y="4954162"/>
            <a:ext cx="1095469" cy="86913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06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0BAE-46CF-47D8-A78C-32C7C92B81F2}"/>
              </a:ext>
            </a:extLst>
          </p:cNvPr>
          <p:cNvSpPr>
            <a:spLocks noGrp="1"/>
          </p:cNvSpPr>
          <p:nvPr>
            <p:ph type="title"/>
          </p:nvPr>
        </p:nvSpPr>
        <p:spPr>
          <a:xfrm>
            <a:off x="8083872" y="285184"/>
            <a:ext cx="3199824" cy="1443032"/>
          </a:xfrm>
        </p:spPr>
        <p:txBody>
          <a:bodyPr/>
          <a:lstStyle/>
          <a:p>
            <a:r>
              <a:rPr lang="en-US" dirty="0"/>
              <a:t>Searching</a:t>
            </a:r>
          </a:p>
        </p:txBody>
      </p:sp>
      <p:pic>
        <p:nvPicPr>
          <p:cNvPr id="4" name="Picture 3">
            <a:extLst>
              <a:ext uri="{FF2B5EF4-FFF2-40B4-BE49-F238E27FC236}">
                <a16:creationId xmlns:a16="http://schemas.microsoft.com/office/drawing/2014/main" id="{ECFB3B69-57E6-4004-93B9-05A6E9AC6B86}"/>
              </a:ext>
            </a:extLst>
          </p:cNvPr>
          <p:cNvPicPr>
            <a:picLocks noChangeAspect="1"/>
          </p:cNvPicPr>
          <p:nvPr/>
        </p:nvPicPr>
        <p:blipFill>
          <a:blip r:embed="rId2"/>
          <a:stretch>
            <a:fillRect/>
          </a:stretch>
        </p:blipFill>
        <p:spPr>
          <a:xfrm>
            <a:off x="357653" y="1095469"/>
            <a:ext cx="7288753" cy="5477347"/>
          </a:xfrm>
          <a:prstGeom prst="rect">
            <a:avLst/>
          </a:prstGeom>
        </p:spPr>
      </p:pic>
      <p:sp>
        <p:nvSpPr>
          <p:cNvPr id="5" name="Arrow: Down 4">
            <a:extLst>
              <a:ext uri="{FF2B5EF4-FFF2-40B4-BE49-F238E27FC236}">
                <a16:creationId xmlns:a16="http://schemas.microsoft.com/office/drawing/2014/main" id="{1F82803A-4526-4F41-A916-690A0D3388E6}"/>
              </a:ext>
            </a:extLst>
          </p:cNvPr>
          <p:cNvSpPr/>
          <p:nvPr/>
        </p:nvSpPr>
        <p:spPr>
          <a:xfrm rot="3555031">
            <a:off x="1823002" y="4092492"/>
            <a:ext cx="1095469" cy="86913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1473FF7-789D-4475-B6A4-5D1A9FCEBC8A}"/>
              </a:ext>
            </a:extLst>
          </p:cNvPr>
          <p:cNvSpPr/>
          <p:nvPr/>
        </p:nvSpPr>
        <p:spPr>
          <a:xfrm>
            <a:off x="1557196" y="2082297"/>
            <a:ext cx="1964602" cy="13467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1E489F-B818-4E16-BAC0-172931C6499E}"/>
              </a:ext>
            </a:extLst>
          </p:cNvPr>
          <p:cNvSpPr/>
          <p:nvPr/>
        </p:nvSpPr>
        <p:spPr>
          <a:xfrm>
            <a:off x="357653" y="2082297"/>
            <a:ext cx="1199543" cy="13467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82F5E56-73DA-4460-8A86-7170C86C579C}"/>
              </a:ext>
            </a:extLst>
          </p:cNvPr>
          <p:cNvPicPr>
            <a:picLocks noChangeAspect="1"/>
          </p:cNvPicPr>
          <p:nvPr/>
        </p:nvPicPr>
        <p:blipFill>
          <a:blip r:embed="rId3"/>
          <a:stretch>
            <a:fillRect/>
          </a:stretch>
        </p:blipFill>
        <p:spPr>
          <a:xfrm>
            <a:off x="4063402" y="285184"/>
            <a:ext cx="2981325" cy="5276850"/>
          </a:xfrm>
          <a:prstGeom prst="rect">
            <a:avLst/>
          </a:prstGeom>
        </p:spPr>
      </p:pic>
      <p:sp>
        <p:nvSpPr>
          <p:cNvPr id="9" name="Oval 8">
            <a:extLst>
              <a:ext uri="{FF2B5EF4-FFF2-40B4-BE49-F238E27FC236}">
                <a16:creationId xmlns:a16="http://schemas.microsoft.com/office/drawing/2014/main" id="{C4B8000F-CD12-40F3-973E-35C8AFD63959}"/>
              </a:ext>
            </a:extLst>
          </p:cNvPr>
          <p:cNvSpPr/>
          <p:nvPr/>
        </p:nvSpPr>
        <p:spPr>
          <a:xfrm>
            <a:off x="3963414" y="3112128"/>
            <a:ext cx="1195057" cy="316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8EFD4A-05C2-4BEA-9BE3-A9D08B1BB397}"/>
              </a:ext>
            </a:extLst>
          </p:cNvPr>
          <p:cNvSpPr/>
          <p:nvPr/>
        </p:nvSpPr>
        <p:spPr>
          <a:xfrm>
            <a:off x="3786291" y="5061540"/>
            <a:ext cx="1195057" cy="316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BE30447-4DA6-4F1F-AD52-5237C54B3A2E}"/>
              </a:ext>
            </a:extLst>
          </p:cNvPr>
          <p:cNvPicPr>
            <a:picLocks noChangeAspect="1"/>
          </p:cNvPicPr>
          <p:nvPr/>
        </p:nvPicPr>
        <p:blipFill>
          <a:blip r:embed="rId4"/>
          <a:stretch>
            <a:fillRect/>
          </a:stretch>
        </p:blipFill>
        <p:spPr>
          <a:xfrm>
            <a:off x="8061332" y="2511387"/>
            <a:ext cx="2114550" cy="2867025"/>
          </a:xfrm>
          <a:prstGeom prst="rect">
            <a:avLst/>
          </a:prstGeom>
        </p:spPr>
      </p:pic>
      <p:sp>
        <p:nvSpPr>
          <p:cNvPr id="12" name="TextBox 11">
            <a:extLst>
              <a:ext uri="{FF2B5EF4-FFF2-40B4-BE49-F238E27FC236}">
                <a16:creationId xmlns:a16="http://schemas.microsoft.com/office/drawing/2014/main" id="{A49BBD55-54C3-42D9-B138-4881A954B685}"/>
              </a:ext>
            </a:extLst>
          </p:cNvPr>
          <p:cNvSpPr txBox="1"/>
          <p:nvPr/>
        </p:nvSpPr>
        <p:spPr>
          <a:xfrm>
            <a:off x="8083872" y="5305331"/>
            <a:ext cx="3966290" cy="877163"/>
          </a:xfrm>
          <a:prstGeom prst="rect">
            <a:avLst/>
          </a:prstGeom>
          <a:noFill/>
        </p:spPr>
        <p:txBody>
          <a:bodyPr wrap="square" rtlCol="0">
            <a:spAutoFit/>
          </a:bodyPr>
          <a:lstStyle/>
          <a:p>
            <a:r>
              <a:rPr lang="en-US" sz="1700" b="1" dirty="0">
                <a:latin typeface="Arial Black" panose="020B0A04020102020204" pitchFamily="34" charset="0"/>
              </a:rPr>
              <a:t>AND = BOTH</a:t>
            </a:r>
          </a:p>
          <a:p>
            <a:r>
              <a:rPr lang="en-US" sz="1700" b="1" dirty="0">
                <a:latin typeface="Arial Black" panose="020B0A04020102020204" pitchFamily="34" charset="0"/>
              </a:rPr>
              <a:t>OR = EITHER </a:t>
            </a:r>
          </a:p>
          <a:p>
            <a:r>
              <a:rPr lang="en-US" sz="1700" b="1" dirty="0">
                <a:latin typeface="Arial Black" panose="020B0A04020102020204" pitchFamily="34" charset="0"/>
              </a:rPr>
              <a:t>NOT = DO NOT INCLUDE</a:t>
            </a:r>
          </a:p>
        </p:txBody>
      </p:sp>
    </p:spTree>
    <p:extLst>
      <p:ext uri="{BB962C8B-B14F-4D97-AF65-F5344CB8AC3E}">
        <p14:creationId xmlns:p14="http://schemas.microsoft.com/office/powerpoint/2010/main" val="365323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0491-4D03-4BC6-98B4-CB7EE51AAEBF}"/>
              </a:ext>
            </a:extLst>
          </p:cNvPr>
          <p:cNvSpPr>
            <a:spLocks noGrp="1"/>
          </p:cNvSpPr>
          <p:nvPr>
            <p:ph type="title"/>
          </p:nvPr>
        </p:nvSpPr>
        <p:spPr/>
        <p:txBody>
          <a:bodyPr/>
          <a:lstStyle/>
          <a:p>
            <a:r>
              <a:rPr lang="en-US" dirty="0"/>
              <a:t>Operators</a:t>
            </a:r>
          </a:p>
        </p:txBody>
      </p:sp>
      <p:pic>
        <p:nvPicPr>
          <p:cNvPr id="5" name="Picture 4">
            <a:extLst>
              <a:ext uri="{FF2B5EF4-FFF2-40B4-BE49-F238E27FC236}">
                <a16:creationId xmlns:a16="http://schemas.microsoft.com/office/drawing/2014/main" id="{99CCD9E0-5003-4EDD-85FC-37A60A8CA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604" y="2315439"/>
            <a:ext cx="9360904" cy="3790964"/>
          </a:xfrm>
          <a:prstGeom prst="rect">
            <a:avLst/>
          </a:prstGeom>
        </p:spPr>
      </p:pic>
      <p:sp>
        <p:nvSpPr>
          <p:cNvPr id="7" name="TextBox 6">
            <a:extLst>
              <a:ext uri="{FF2B5EF4-FFF2-40B4-BE49-F238E27FC236}">
                <a16:creationId xmlns:a16="http://schemas.microsoft.com/office/drawing/2014/main" id="{5C176A8C-8025-49EB-B328-832E589D49BE}"/>
              </a:ext>
            </a:extLst>
          </p:cNvPr>
          <p:cNvSpPr txBox="1"/>
          <p:nvPr/>
        </p:nvSpPr>
        <p:spPr>
          <a:xfrm>
            <a:off x="8004424" y="6206867"/>
            <a:ext cx="3589020" cy="369332"/>
          </a:xfrm>
          <a:prstGeom prst="rect">
            <a:avLst/>
          </a:prstGeom>
          <a:noFill/>
        </p:spPr>
        <p:txBody>
          <a:bodyPr wrap="square" rtlCol="0">
            <a:spAutoFit/>
          </a:bodyPr>
          <a:lstStyle/>
          <a:p>
            <a:r>
              <a:rPr lang="en-US" dirty="0"/>
              <a:t>From </a:t>
            </a:r>
            <a:r>
              <a:rPr lang="en-US" dirty="0">
                <a:hlinkClick r:id="rId3"/>
              </a:rPr>
              <a:t>Slippery Rock University</a:t>
            </a:r>
            <a:endParaRPr lang="en-US" dirty="0"/>
          </a:p>
        </p:txBody>
      </p:sp>
    </p:spTree>
    <p:extLst>
      <p:ext uri="{BB962C8B-B14F-4D97-AF65-F5344CB8AC3E}">
        <p14:creationId xmlns:p14="http://schemas.microsoft.com/office/powerpoint/2010/main" val="657751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38A5-0D0E-4D89-9D2D-450DD326DFC7}"/>
              </a:ext>
            </a:extLst>
          </p:cNvPr>
          <p:cNvSpPr>
            <a:spLocks noGrp="1"/>
          </p:cNvSpPr>
          <p:nvPr>
            <p:ph type="title"/>
          </p:nvPr>
        </p:nvSpPr>
        <p:spPr/>
        <p:txBody>
          <a:bodyPr/>
          <a:lstStyle/>
          <a:p>
            <a:r>
              <a:rPr lang="en-US" dirty="0"/>
              <a:t>Searching the Library - Example</a:t>
            </a:r>
          </a:p>
        </p:txBody>
      </p:sp>
      <p:pic>
        <p:nvPicPr>
          <p:cNvPr id="5" name="Picture 4">
            <a:extLst>
              <a:ext uri="{FF2B5EF4-FFF2-40B4-BE49-F238E27FC236}">
                <a16:creationId xmlns:a16="http://schemas.microsoft.com/office/drawing/2014/main" id="{660FD14E-783A-4864-9D93-97A1EE8545F2}"/>
              </a:ext>
            </a:extLst>
          </p:cNvPr>
          <p:cNvPicPr>
            <a:picLocks noChangeAspect="1"/>
          </p:cNvPicPr>
          <p:nvPr/>
        </p:nvPicPr>
        <p:blipFill rotWithShape="1">
          <a:blip r:embed="rId2"/>
          <a:srcRect b="50779"/>
          <a:stretch/>
        </p:blipFill>
        <p:spPr>
          <a:xfrm>
            <a:off x="256266" y="2202024"/>
            <a:ext cx="15073705" cy="4525348"/>
          </a:xfrm>
          <a:prstGeom prst="rect">
            <a:avLst/>
          </a:prstGeom>
        </p:spPr>
      </p:pic>
      <p:sp>
        <p:nvSpPr>
          <p:cNvPr id="6" name="Oval 5">
            <a:extLst>
              <a:ext uri="{FF2B5EF4-FFF2-40B4-BE49-F238E27FC236}">
                <a16:creationId xmlns:a16="http://schemas.microsoft.com/office/drawing/2014/main" id="{D362849D-A9C1-4A06-9902-21D2D399ECF0}"/>
              </a:ext>
            </a:extLst>
          </p:cNvPr>
          <p:cNvSpPr/>
          <p:nvPr/>
        </p:nvSpPr>
        <p:spPr>
          <a:xfrm>
            <a:off x="7885889" y="4400550"/>
            <a:ext cx="219885" cy="2189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1A8178-503B-48AC-A30D-7042637F42CC}"/>
              </a:ext>
            </a:extLst>
          </p:cNvPr>
          <p:cNvSpPr/>
          <p:nvPr/>
        </p:nvSpPr>
        <p:spPr>
          <a:xfrm>
            <a:off x="2858823" y="3316407"/>
            <a:ext cx="3713427" cy="2274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FD3E9F8-B8E4-408A-A9CB-E4B14862ADF1}"/>
              </a:ext>
            </a:extLst>
          </p:cNvPr>
          <p:cNvSpPr/>
          <p:nvPr/>
        </p:nvSpPr>
        <p:spPr>
          <a:xfrm>
            <a:off x="759771" y="4076562"/>
            <a:ext cx="2099052" cy="15146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56EE201-EC47-4BAF-8A0B-78D915C8085B}"/>
              </a:ext>
            </a:extLst>
          </p:cNvPr>
          <p:cNvSpPr/>
          <p:nvPr/>
        </p:nvSpPr>
        <p:spPr>
          <a:xfrm>
            <a:off x="7904755" y="5169550"/>
            <a:ext cx="182152" cy="1555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AAA85B1-C1DB-4D8C-BFD5-870307DA9D9F}"/>
              </a:ext>
            </a:extLst>
          </p:cNvPr>
          <p:cNvSpPr/>
          <p:nvPr/>
        </p:nvSpPr>
        <p:spPr>
          <a:xfrm>
            <a:off x="9151025" y="4391025"/>
            <a:ext cx="182152" cy="1555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3C5008F-0BE4-4D01-AEED-CEAD5732CA8A}"/>
              </a:ext>
            </a:extLst>
          </p:cNvPr>
          <p:cNvSpPr txBox="1"/>
          <p:nvPr/>
        </p:nvSpPr>
        <p:spPr>
          <a:xfrm>
            <a:off x="2247900" y="5886450"/>
            <a:ext cx="5133975" cy="646331"/>
          </a:xfrm>
          <a:prstGeom prst="rect">
            <a:avLst/>
          </a:prstGeom>
          <a:noFill/>
        </p:spPr>
        <p:txBody>
          <a:bodyPr wrap="square" rtlCol="0">
            <a:spAutoFit/>
          </a:bodyPr>
          <a:lstStyle/>
          <a:p>
            <a:r>
              <a:rPr lang="en-US" dirty="0"/>
              <a:t>“” – search as a phrase</a:t>
            </a:r>
          </a:p>
          <a:p>
            <a:r>
              <a:rPr lang="en-US" dirty="0"/>
              <a:t>* - lead, leader, leaders, leading, leadership</a:t>
            </a:r>
          </a:p>
        </p:txBody>
      </p:sp>
    </p:spTree>
    <p:extLst>
      <p:ext uri="{BB962C8B-B14F-4D97-AF65-F5344CB8AC3E}">
        <p14:creationId xmlns:p14="http://schemas.microsoft.com/office/powerpoint/2010/main" val="101494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D7283-6AF2-4AF5-81A2-63E382C29CB5}"/>
              </a:ext>
            </a:extLst>
          </p:cNvPr>
          <p:cNvSpPr>
            <a:spLocks noGrp="1"/>
          </p:cNvSpPr>
          <p:nvPr>
            <p:ph type="title"/>
          </p:nvPr>
        </p:nvSpPr>
        <p:spPr>
          <a:xfrm>
            <a:off x="5924938" y="548640"/>
            <a:ext cx="5358757" cy="1074887"/>
          </a:xfrm>
        </p:spPr>
        <p:txBody>
          <a:bodyPr/>
          <a:lstStyle/>
          <a:p>
            <a:endParaRPr lang="en-US"/>
          </a:p>
        </p:txBody>
      </p:sp>
      <p:pic>
        <p:nvPicPr>
          <p:cNvPr id="4" name="Picture 3">
            <a:extLst>
              <a:ext uri="{FF2B5EF4-FFF2-40B4-BE49-F238E27FC236}">
                <a16:creationId xmlns:a16="http://schemas.microsoft.com/office/drawing/2014/main" id="{EF95E271-5DC1-402C-9E88-E22398FB9D61}"/>
              </a:ext>
            </a:extLst>
          </p:cNvPr>
          <p:cNvPicPr>
            <a:picLocks noChangeAspect="1"/>
          </p:cNvPicPr>
          <p:nvPr/>
        </p:nvPicPr>
        <p:blipFill>
          <a:blip r:embed="rId2"/>
          <a:stretch>
            <a:fillRect/>
          </a:stretch>
        </p:blipFill>
        <p:spPr>
          <a:xfrm>
            <a:off x="226886" y="81481"/>
            <a:ext cx="2992582" cy="6858000"/>
          </a:xfrm>
          <a:prstGeom prst="rect">
            <a:avLst/>
          </a:prstGeom>
        </p:spPr>
      </p:pic>
      <p:sp>
        <p:nvSpPr>
          <p:cNvPr id="5" name="Rectangle 4">
            <a:extLst>
              <a:ext uri="{FF2B5EF4-FFF2-40B4-BE49-F238E27FC236}">
                <a16:creationId xmlns:a16="http://schemas.microsoft.com/office/drawing/2014/main" id="{717CB3DF-3908-4912-B166-08F95A4A54FC}"/>
              </a:ext>
            </a:extLst>
          </p:cNvPr>
          <p:cNvSpPr/>
          <p:nvPr/>
        </p:nvSpPr>
        <p:spPr>
          <a:xfrm>
            <a:off x="276342" y="1396497"/>
            <a:ext cx="2023238" cy="7491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52290E-E44F-491A-91C9-7E36BB1CD671}"/>
              </a:ext>
            </a:extLst>
          </p:cNvPr>
          <p:cNvSpPr/>
          <p:nvPr/>
        </p:nvSpPr>
        <p:spPr>
          <a:xfrm>
            <a:off x="276342" y="2153214"/>
            <a:ext cx="2023238" cy="1477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8895501-3C8D-4D3F-86D0-6E0D9486FB03}"/>
              </a:ext>
            </a:extLst>
          </p:cNvPr>
          <p:cNvSpPr/>
          <p:nvPr/>
        </p:nvSpPr>
        <p:spPr>
          <a:xfrm>
            <a:off x="434563" y="4354714"/>
            <a:ext cx="1303701" cy="2444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697BA4F-03B0-4CED-8B46-8A3904A9D383}"/>
              </a:ext>
            </a:extLst>
          </p:cNvPr>
          <p:cNvSpPr/>
          <p:nvPr/>
        </p:nvSpPr>
        <p:spPr>
          <a:xfrm>
            <a:off x="161451" y="6191059"/>
            <a:ext cx="1303701" cy="2444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69E44DEC-F243-477F-9F98-A8079AA16246}"/>
              </a:ext>
            </a:extLst>
          </p:cNvPr>
          <p:cNvSpPr/>
          <p:nvPr/>
        </p:nvSpPr>
        <p:spPr>
          <a:xfrm rot="15040945">
            <a:off x="2532506" y="3286821"/>
            <a:ext cx="1095469" cy="18209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80B3239-9F38-410C-9AFB-DB92CCB7C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781" y="1992029"/>
            <a:ext cx="7017318" cy="4443475"/>
          </a:xfrm>
          <a:prstGeom prst="rect">
            <a:avLst/>
          </a:prstGeom>
        </p:spPr>
      </p:pic>
    </p:spTree>
    <p:extLst>
      <p:ext uri="{BB962C8B-B14F-4D97-AF65-F5344CB8AC3E}">
        <p14:creationId xmlns:p14="http://schemas.microsoft.com/office/powerpoint/2010/main" val="228914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266A0-2566-476A-AD59-E032B42558F0}"/>
              </a:ext>
            </a:extLst>
          </p:cNvPr>
          <p:cNvSpPr txBox="1">
            <a:spLocks/>
          </p:cNvSpPr>
          <p:nvPr/>
        </p:nvSpPr>
        <p:spPr>
          <a:xfrm>
            <a:off x="1087576" y="987179"/>
            <a:ext cx="10168128" cy="1179576"/>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sz="5400" u="sng" dirty="0">
                <a:solidFill>
                  <a:srgbClr val="0070C0"/>
                </a:solidFill>
              </a:rPr>
              <a:t>Don’t</a:t>
            </a:r>
            <a:r>
              <a:rPr lang="en-US" sz="5400" dirty="0">
                <a:solidFill>
                  <a:srgbClr val="0070C0"/>
                </a:solidFill>
              </a:rPr>
              <a:t> feel overwhelmed or intimidated</a:t>
            </a:r>
          </a:p>
          <a:p>
            <a:pPr algn="ctr"/>
            <a:endParaRPr lang="en-US" sz="5400" dirty="0">
              <a:solidFill>
                <a:srgbClr val="0070C0"/>
              </a:solidFill>
            </a:endParaRPr>
          </a:p>
          <a:p>
            <a:pPr algn="ctr"/>
            <a:r>
              <a:rPr lang="en-US" sz="5400" u="sng" dirty="0">
                <a:solidFill>
                  <a:srgbClr val="0070C0"/>
                </a:solidFill>
              </a:rPr>
              <a:t>Don’t</a:t>
            </a:r>
            <a:r>
              <a:rPr lang="en-US" sz="5400" dirty="0">
                <a:solidFill>
                  <a:srgbClr val="0070C0"/>
                </a:solidFill>
              </a:rPr>
              <a:t> put it off until the last minute</a:t>
            </a:r>
          </a:p>
          <a:p>
            <a:pPr algn="ctr"/>
            <a:endParaRPr lang="en-US" sz="5400" dirty="0">
              <a:solidFill>
                <a:srgbClr val="0070C0"/>
              </a:solidFill>
            </a:endParaRPr>
          </a:p>
          <a:p>
            <a:pPr algn="ctr"/>
            <a:r>
              <a:rPr lang="en-US" sz="5400" u="sng" dirty="0">
                <a:solidFill>
                  <a:srgbClr val="0070C0"/>
                </a:solidFill>
              </a:rPr>
              <a:t>Do</a:t>
            </a:r>
            <a:r>
              <a:rPr lang="en-US" sz="5400" dirty="0">
                <a:solidFill>
                  <a:srgbClr val="0070C0"/>
                </a:solidFill>
              </a:rPr>
              <a:t> Ask for Help</a:t>
            </a:r>
          </a:p>
        </p:txBody>
      </p:sp>
    </p:spTree>
    <p:extLst>
      <p:ext uri="{BB962C8B-B14F-4D97-AF65-F5344CB8AC3E}">
        <p14:creationId xmlns:p14="http://schemas.microsoft.com/office/powerpoint/2010/main" val="1763481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789D58-4E52-4CEA-8BB8-9C31C12A39C6}"/>
              </a:ext>
            </a:extLst>
          </p:cNvPr>
          <p:cNvPicPr>
            <a:picLocks noChangeAspect="1"/>
          </p:cNvPicPr>
          <p:nvPr/>
        </p:nvPicPr>
        <p:blipFill rotWithShape="1">
          <a:blip r:embed="rId2"/>
          <a:srcRect t="1113" r="533" b="1301"/>
          <a:stretch/>
        </p:blipFill>
        <p:spPr>
          <a:xfrm>
            <a:off x="558011" y="447869"/>
            <a:ext cx="11117044" cy="6092889"/>
          </a:xfrm>
          <a:prstGeom prst="rect">
            <a:avLst/>
          </a:prstGeom>
        </p:spPr>
      </p:pic>
    </p:spTree>
    <p:extLst>
      <p:ext uri="{BB962C8B-B14F-4D97-AF65-F5344CB8AC3E}">
        <p14:creationId xmlns:p14="http://schemas.microsoft.com/office/powerpoint/2010/main" val="3601500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EB206-E4F5-4D3A-8E3D-C3A0DB4FFAA3}"/>
              </a:ext>
            </a:extLst>
          </p:cNvPr>
          <p:cNvSpPr>
            <a:spLocks noGrp="1"/>
          </p:cNvSpPr>
          <p:nvPr>
            <p:ph type="title"/>
          </p:nvPr>
        </p:nvSpPr>
        <p:spPr/>
        <p:txBody>
          <a:bodyPr/>
          <a:lstStyle/>
          <a:p>
            <a:r>
              <a:rPr lang="en-US" dirty="0"/>
              <a:t>Journal v. Journal Article</a:t>
            </a:r>
          </a:p>
        </p:txBody>
      </p:sp>
      <p:sp>
        <p:nvSpPr>
          <p:cNvPr id="3" name="Content Placeholder 2">
            <a:extLst>
              <a:ext uri="{FF2B5EF4-FFF2-40B4-BE49-F238E27FC236}">
                <a16:creationId xmlns:a16="http://schemas.microsoft.com/office/drawing/2014/main" id="{0BB0CA0D-36FA-4024-9889-8CE2F1F151E2}"/>
              </a:ext>
            </a:extLst>
          </p:cNvPr>
          <p:cNvSpPr>
            <a:spLocks noGrp="1"/>
          </p:cNvSpPr>
          <p:nvPr>
            <p:ph idx="1"/>
          </p:nvPr>
        </p:nvSpPr>
        <p:spPr>
          <a:xfrm>
            <a:off x="569167" y="4553338"/>
            <a:ext cx="11541968" cy="1618861"/>
          </a:xfrm>
        </p:spPr>
        <p:txBody>
          <a:bodyPr>
            <a:normAutofit lnSpcReduction="10000"/>
          </a:bodyPr>
          <a:lstStyle/>
          <a:p>
            <a:pPr marL="0" indent="0">
              <a:buNone/>
            </a:pPr>
            <a:r>
              <a:rPr lang="en-US" b="0" i="0" dirty="0">
                <a:solidFill>
                  <a:srgbClr val="555555"/>
                </a:solidFill>
                <a:effectLst/>
                <a:latin typeface="verdana" panose="020B0604030504040204" pitchFamily="34" charset="0"/>
              </a:rPr>
              <a:t>Fleming, T. (1987, Nov 06). The civil war and </a:t>
            </a:r>
            <a:r>
              <a:rPr lang="en-US" dirty="0">
                <a:solidFill>
                  <a:srgbClr val="555555"/>
                </a:solidFill>
                <a:latin typeface="verdana" panose="020B0604030504040204" pitchFamily="34" charset="0"/>
              </a:rPr>
              <a:t>A</a:t>
            </a:r>
            <a:r>
              <a:rPr lang="en-US" b="0" i="0" dirty="0">
                <a:solidFill>
                  <a:srgbClr val="555555"/>
                </a:solidFill>
                <a:effectLst/>
                <a:latin typeface="verdana" panose="020B0604030504040204" pitchFamily="34" charset="0"/>
              </a:rPr>
              <a:t>merican destiny.</a:t>
            </a:r>
            <a:r>
              <a:rPr lang="en-US" b="0" i="1" dirty="0">
                <a:solidFill>
                  <a:srgbClr val="555555"/>
                </a:solidFill>
                <a:effectLst/>
                <a:latin typeface="verdana" panose="020B0604030504040204" pitchFamily="34" charset="0"/>
              </a:rPr>
              <a:t> </a:t>
            </a:r>
            <a:br>
              <a:rPr lang="en-US" b="0" i="1" dirty="0">
                <a:solidFill>
                  <a:srgbClr val="555555"/>
                </a:solidFill>
                <a:effectLst/>
                <a:latin typeface="verdana" panose="020B0604030504040204" pitchFamily="34" charset="0"/>
              </a:rPr>
            </a:br>
            <a:r>
              <a:rPr lang="en-US" b="0" i="1" dirty="0">
                <a:solidFill>
                  <a:srgbClr val="555555"/>
                </a:solidFill>
                <a:effectLst/>
                <a:latin typeface="verdana" panose="020B0604030504040204" pitchFamily="34" charset="0"/>
              </a:rPr>
              <a:t>National Review (Pre-1988), 39</a:t>
            </a:r>
            <a:r>
              <a:rPr lang="en-US" b="0" i="0" dirty="0">
                <a:solidFill>
                  <a:srgbClr val="555555"/>
                </a:solidFill>
                <a:effectLst/>
                <a:latin typeface="verdana" panose="020B0604030504040204" pitchFamily="34" charset="0"/>
              </a:rPr>
              <a:t>, 48. Retrieved from http://ezproxy.clarkson.edu/login?url=https://www-proquest-com.ezproxy.clarkson.edu/docview/200526180?accountid=37646</a:t>
            </a:r>
            <a:endParaRPr lang="en-US" dirty="0"/>
          </a:p>
        </p:txBody>
      </p:sp>
      <p:pic>
        <p:nvPicPr>
          <p:cNvPr id="5" name="Picture 4">
            <a:extLst>
              <a:ext uri="{FF2B5EF4-FFF2-40B4-BE49-F238E27FC236}">
                <a16:creationId xmlns:a16="http://schemas.microsoft.com/office/drawing/2014/main" id="{996B9707-E74D-423B-9DE8-41930F967C06}"/>
              </a:ext>
            </a:extLst>
          </p:cNvPr>
          <p:cNvPicPr>
            <a:picLocks noChangeAspect="1"/>
          </p:cNvPicPr>
          <p:nvPr/>
        </p:nvPicPr>
        <p:blipFill rotWithShape="1">
          <a:blip r:embed="rId2"/>
          <a:srcRect l="729" t="5762" b="13326"/>
          <a:stretch/>
        </p:blipFill>
        <p:spPr>
          <a:xfrm>
            <a:off x="2341983" y="2416629"/>
            <a:ext cx="7432027" cy="1572208"/>
          </a:xfrm>
          <a:prstGeom prst="rect">
            <a:avLst/>
          </a:prstGeom>
        </p:spPr>
      </p:pic>
      <p:sp>
        <p:nvSpPr>
          <p:cNvPr id="6" name="Oval 5">
            <a:extLst>
              <a:ext uri="{FF2B5EF4-FFF2-40B4-BE49-F238E27FC236}">
                <a16:creationId xmlns:a16="http://schemas.microsoft.com/office/drawing/2014/main" id="{A1C9780C-FDEE-44FF-AF2C-4BB0C46F100F}"/>
              </a:ext>
            </a:extLst>
          </p:cNvPr>
          <p:cNvSpPr/>
          <p:nvPr/>
        </p:nvSpPr>
        <p:spPr>
          <a:xfrm>
            <a:off x="3429689" y="2292717"/>
            <a:ext cx="4062793" cy="4038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4363991-C48C-44FF-BAAB-667D18CF9A4A}"/>
              </a:ext>
            </a:extLst>
          </p:cNvPr>
          <p:cNvSpPr/>
          <p:nvPr/>
        </p:nvSpPr>
        <p:spPr>
          <a:xfrm>
            <a:off x="3544766" y="2941476"/>
            <a:ext cx="2473479" cy="4038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0D6DA51-B554-4FDC-90A3-9B6CC65C1A97}"/>
              </a:ext>
            </a:extLst>
          </p:cNvPr>
          <p:cNvSpPr/>
          <p:nvPr/>
        </p:nvSpPr>
        <p:spPr>
          <a:xfrm>
            <a:off x="4754295" y="4555027"/>
            <a:ext cx="6218505" cy="50216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A144BCB-94CF-4762-927E-2AE61F1E1E51}"/>
              </a:ext>
            </a:extLst>
          </p:cNvPr>
          <p:cNvSpPr/>
          <p:nvPr/>
        </p:nvSpPr>
        <p:spPr>
          <a:xfrm>
            <a:off x="320437" y="4931362"/>
            <a:ext cx="2963940" cy="50216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22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F91E-8131-4330-8B92-D68AD72F8060}"/>
              </a:ext>
            </a:extLst>
          </p:cNvPr>
          <p:cNvSpPr>
            <a:spLocks noGrp="1"/>
          </p:cNvSpPr>
          <p:nvPr>
            <p:ph type="title"/>
          </p:nvPr>
        </p:nvSpPr>
        <p:spPr/>
        <p:txBody>
          <a:bodyPr/>
          <a:lstStyle/>
          <a:p>
            <a:r>
              <a:rPr lang="en-US" dirty="0"/>
              <a:t>Results!</a:t>
            </a:r>
          </a:p>
        </p:txBody>
      </p:sp>
      <p:pic>
        <p:nvPicPr>
          <p:cNvPr id="5" name="Picture 4">
            <a:extLst>
              <a:ext uri="{FF2B5EF4-FFF2-40B4-BE49-F238E27FC236}">
                <a16:creationId xmlns:a16="http://schemas.microsoft.com/office/drawing/2014/main" id="{443CE9AD-C1C9-46D4-A060-4BA638D60874}"/>
              </a:ext>
            </a:extLst>
          </p:cNvPr>
          <p:cNvPicPr>
            <a:picLocks noChangeAspect="1"/>
          </p:cNvPicPr>
          <p:nvPr/>
        </p:nvPicPr>
        <p:blipFill>
          <a:blip r:embed="rId2"/>
          <a:stretch>
            <a:fillRect/>
          </a:stretch>
        </p:blipFill>
        <p:spPr>
          <a:xfrm>
            <a:off x="233266" y="1826015"/>
            <a:ext cx="12192000" cy="4605561"/>
          </a:xfrm>
          <a:prstGeom prst="rect">
            <a:avLst/>
          </a:prstGeom>
        </p:spPr>
      </p:pic>
      <p:sp>
        <p:nvSpPr>
          <p:cNvPr id="6" name="Oval 5">
            <a:extLst>
              <a:ext uri="{FF2B5EF4-FFF2-40B4-BE49-F238E27FC236}">
                <a16:creationId xmlns:a16="http://schemas.microsoft.com/office/drawing/2014/main" id="{756662F6-92C7-4761-95D0-7484ABAE3210}"/>
              </a:ext>
            </a:extLst>
          </p:cNvPr>
          <p:cNvSpPr/>
          <p:nvPr/>
        </p:nvSpPr>
        <p:spPr>
          <a:xfrm>
            <a:off x="730618" y="1936300"/>
            <a:ext cx="2059235" cy="2444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C18102B-639A-4BEF-B24A-56D16EC9974C}"/>
              </a:ext>
            </a:extLst>
          </p:cNvPr>
          <p:cNvSpPr/>
          <p:nvPr/>
        </p:nvSpPr>
        <p:spPr>
          <a:xfrm>
            <a:off x="6583836" y="3916700"/>
            <a:ext cx="2023238" cy="21481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62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79600-3DC6-4E23-B6AF-6F2C0951E2E9}"/>
              </a:ext>
            </a:extLst>
          </p:cNvPr>
          <p:cNvSpPr>
            <a:spLocks noGrp="1"/>
          </p:cNvSpPr>
          <p:nvPr>
            <p:ph type="title"/>
          </p:nvPr>
        </p:nvSpPr>
        <p:spPr/>
        <p:txBody>
          <a:bodyPr/>
          <a:lstStyle/>
          <a:p>
            <a:r>
              <a:rPr lang="en-US" dirty="0"/>
              <a:t>Access</a:t>
            </a:r>
          </a:p>
        </p:txBody>
      </p:sp>
      <p:pic>
        <p:nvPicPr>
          <p:cNvPr id="5" name="Picture 4">
            <a:extLst>
              <a:ext uri="{FF2B5EF4-FFF2-40B4-BE49-F238E27FC236}">
                <a16:creationId xmlns:a16="http://schemas.microsoft.com/office/drawing/2014/main" id="{1C46BF23-7440-48B3-BB9C-F5D19C0CC5F8}"/>
              </a:ext>
            </a:extLst>
          </p:cNvPr>
          <p:cNvPicPr>
            <a:picLocks noChangeAspect="1"/>
          </p:cNvPicPr>
          <p:nvPr/>
        </p:nvPicPr>
        <p:blipFill>
          <a:blip r:embed="rId2"/>
          <a:stretch>
            <a:fillRect/>
          </a:stretch>
        </p:blipFill>
        <p:spPr>
          <a:xfrm>
            <a:off x="-1198339" y="2258366"/>
            <a:ext cx="7499612" cy="4271701"/>
          </a:xfrm>
          <a:prstGeom prst="rect">
            <a:avLst/>
          </a:prstGeom>
        </p:spPr>
      </p:pic>
      <p:pic>
        <p:nvPicPr>
          <p:cNvPr id="7" name="Picture 6">
            <a:extLst>
              <a:ext uri="{FF2B5EF4-FFF2-40B4-BE49-F238E27FC236}">
                <a16:creationId xmlns:a16="http://schemas.microsoft.com/office/drawing/2014/main" id="{BC40EB64-7D97-45E0-A2FF-FE7A68301832}"/>
              </a:ext>
            </a:extLst>
          </p:cNvPr>
          <p:cNvPicPr>
            <a:picLocks noChangeAspect="1"/>
          </p:cNvPicPr>
          <p:nvPr/>
        </p:nvPicPr>
        <p:blipFill>
          <a:blip r:embed="rId3"/>
          <a:stretch>
            <a:fillRect/>
          </a:stretch>
        </p:blipFill>
        <p:spPr>
          <a:xfrm>
            <a:off x="6476084" y="2258366"/>
            <a:ext cx="5371139" cy="4271701"/>
          </a:xfrm>
          <a:prstGeom prst="rect">
            <a:avLst/>
          </a:prstGeom>
        </p:spPr>
      </p:pic>
    </p:spTree>
    <p:extLst>
      <p:ext uri="{BB962C8B-B14F-4D97-AF65-F5344CB8AC3E}">
        <p14:creationId xmlns:p14="http://schemas.microsoft.com/office/powerpoint/2010/main" val="317699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BBB0E-46F9-4206-B6D6-FA3A28C65CE6}"/>
              </a:ext>
            </a:extLst>
          </p:cNvPr>
          <p:cNvSpPr>
            <a:spLocks noGrp="1"/>
          </p:cNvSpPr>
          <p:nvPr>
            <p:ph type="title"/>
          </p:nvPr>
        </p:nvSpPr>
        <p:spPr/>
        <p:txBody>
          <a:bodyPr/>
          <a:lstStyle/>
          <a:p>
            <a:r>
              <a:rPr lang="en-US" dirty="0"/>
              <a:t>Access</a:t>
            </a:r>
          </a:p>
        </p:txBody>
      </p:sp>
      <p:pic>
        <p:nvPicPr>
          <p:cNvPr id="4" name="Picture 3">
            <a:extLst>
              <a:ext uri="{FF2B5EF4-FFF2-40B4-BE49-F238E27FC236}">
                <a16:creationId xmlns:a16="http://schemas.microsoft.com/office/drawing/2014/main" id="{FAE8030D-5779-4059-8557-47148000BF30}"/>
              </a:ext>
            </a:extLst>
          </p:cNvPr>
          <p:cNvPicPr>
            <a:picLocks noChangeAspect="1"/>
          </p:cNvPicPr>
          <p:nvPr/>
        </p:nvPicPr>
        <p:blipFill>
          <a:blip r:embed="rId2"/>
          <a:stretch>
            <a:fillRect/>
          </a:stretch>
        </p:blipFill>
        <p:spPr>
          <a:xfrm>
            <a:off x="260059" y="2000037"/>
            <a:ext cx="5721001" cy="3167581"/>
          </a:xfrm>
          <a:prstGeom prst="rect">
            <a:avLst/>
          </a:prstGeom>
        </p:spPr>
      </p:pic>
      <p:pic>
        <p:nvPicPr>
          <p:cNvPr id="5" name="Picture 4">
            <a:extLst>
              <a:ext uri="{FF2B5EF4-FFF2-40B4-BE49-F238E27FC236}">
                <a16:creationId xmlns:a16="http://schemas.microsoft.com/office/drawing/2014/main" id="{727AB84E-9942-4554-AB1F-247A23F332E0}"/>
              </a:ext>
            </a:extLst>
          </p:cNvPr>
          <p:cNvPicPr>
            <a:picLocks noChangeAspect="1"/>
          </p:cNvPicPr>
          <p:nvPr/>
        </p:nvPicPr>
        <p:blipFill>
          <a:blip r:embed="rId3"/>
          <a:stretch>
            <a:fillRect/>
          </a:stretch>
        </p:blipFill>
        <p:spPr>
          <a:xfrm>
            <a:off x="1272399" y="2313847"/>
            <a:ext cx="7890606" cy="4202098"/>
          </a:xfrm>
          <a:prstGeom prst="rect">
            <a:avLst/>
          </a:prstGeom>
        </p:spPr>
      </p:pic>
      <p:pic>
        <p:nvPicPr>
          <p:cNvPr id="6" name="Picture 5">
            <a:extLst>
              <a:ext uri="{FF2B5EF4-FFF2-40B4-BE49-F238E27FC236}">
                <a16:creationId xmlns:a16="http://schemas.microsoft.com/office/drawing/2014/main" id="{8FED086D-3CC7-4EB7-ADF9-967C1273BEAD}"/>
              </a:ext>
            </a:extLst>
          </p:cNvPr>
          <p:cNvPicPr>
            <a:picLocks noChangeAspect="1"/>
          </p:cNvPicPr>
          <p:nvPr/>
        </p:nvPicPr>
        <p:blipFill>
          <a:blip r:embed="rId4"/>
          <a:stretch>
            <a:fillRect/>
          </a:stretch>
        </p:blipFill>
        <p:spPr>
          <a:xfrm>
            <a:off x="6400106" y="2172748"/>
            <a:ext cx="5701076" cy="3821185"/>
          </a:xfrm>
          <a:prstGeom prst="rect">
            <a:avLst/>
          </a:prstGeom>
        </p:spPr>
      </p:pic>
    </p:spTree>
    <p:extLst>
      <p:ext uri="{BB962C8B-B14F-4D97-AF65-F5344CB8AC3E}">
        <p14:creationId xmlns:p14="http://schemas.microsoft.com/office/powerpoint/2010/main" val="14868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0C1-1026-46B5-830D-885D465B4D57}"/>
              </a:ext>
            </a:extLst>
          </p:cNvPr>
          <p:cNvSpPr>
            <a:spLocks noGrp="1"/>
          </p:cNvSpPr>
          <p:nvPr>
            <p:ph type="title"/>
          </p:nvPr>
        </p:nvSpPr>
        <p:spPr/>
        <p:txBody>
          <a:bodyPr/>
          <a:lstStyle/>
          <a:p>
            <a:r>
              <a:rPr lang="en-US" dirty="0"/>
              <a:t>Google Scholar</a:t>
            </a:r>
          </a:p>
        </p:txBody>
      </p:sp>
      <p:pic>
        <p:nvPicPr>
          <p:cNvPr id="4" name="Picture 3">
            <a:extLst>
              <a:ext uri="{FF2B5EF4-FFF2-40B4-BE49-F238E27FC236}">
                <a16:creationId xmlns:a16="http://schemas.microsoft.com/office/drawing/2014/main" id="{99AEB6AD-AC05-4CF0-AA5E-5C494AF3F645}"/>
              </a:ext>
            </a:extLst>
          </p:cNvPr>
          <p:cNvPicPr>
            <a:picLocks noChangeAspect="1"/>
          </p:cNvPicPr>
          <p:nvPr/>
        </p:nvPicPr>
        <p:blipFill>
          <a:blip r:embed="rId2"/>
          <a:stretch>
            <a:fillRect/>
          </a:stretch>
        </p:blipFill>
        <p:spPr>
          <a:xfrm>
            <a:off x="394282" y="2114026"/>
            <a:ext cx="7861828" cy="4516587"/>
          </a:xfrm>
          <a:prstGeom prst="rect">
            <a:avLst/>
          </a:prstGeom>
        </p:spPr>
      </p:pic>
      <p:grpSp>
        <p:nvGrpSpPr>
          <p:cNvPr id="5" name="Group 4">
            <a:extLst>
              <a:ext uri="{FF2B5EF4-FFF2-40B4-BE49-F238E27FC236}">
                <a16:creationId xmlns:a16="http://schemas.microsoft.com/office/drawing/2014/main" id="{4DDA8A0F-92FA-48FD-905F-CF8946EBF09C}"/>
              </a:ext>
            </a:extLst>
          </p:cNvPr>
          <p:cNvGrpSpPr/>
          <p:nvPr/>
        </p:nvGrpSpPr>
        <p:grpSpPr>
          <a:xfrm>
            <a:off x="3744374" y="2546365"/>
            <a:ext cx="6934812" cy="3883495"/>
            <a:chOff x="3744374" y="2546365"/>
            <a:chExt cx="6934812" cy="3883495"/>
          </a:xfrm>
        </p:grpSpPr>
        <p:pic>
          <p:nvPicPr>
            <p:cNvPr id="6" name="Picture 5">
              <a:extLst>
                <a:ext uri="{FF2B5EF4-FFF2-40B4-BE49-F238E27FC236}">
                  <a16:creationId xmlns:a16="http://schemas.microsoft.com/office/drawing/2014/main" id="{DEBEAA6F-1B8F-430C-AFB9-4B7D0CE53CDC}"/>
                </a:ext>
              </a:extLst>
            </p:cNvPr>
            <p:cNvPicPr>
              <a:picLocks noChangeAspect="1"/>
            </p:cNvPicPr>
            <p:nvPr/>
          </p:nvPicPr>
          <p:blipFill>
            <a:blip r:embed="rId3"/>
            <a:stretch>
              <a:fillRect/>
            </a:stretch>
          </p:blipFill>
          <p:spPr>
            <a:xfrm>
              <a:off x="3744374" y="2546365"/>
              <a:ext cx="6934812" cy="3883495"/>
            </a:xfrm>
            <a:prstGeom prst="rect">
              <a:avLst/>
            </a:prstGeom>
          </p:spPr>
        </p:pic>
        <p:sp>
          <p:nvSpPr>
            <p:cNvPr id="7" name="TextBox 6">
              <a:extLst>
                <a:ext uri="{FF2B5EF4-FFF2-40B4-BE49-F238E27FC236}">
                  <a16:creationId xmlns:a16="http://schemas.microsoft.com/office/drawing/2014/main" id="{B9793BCA-3C56-4A3D-A11D-C8473F750B43}"/>
                </a:ext>
              </a:extLst>
            </p:cNvPr>
            <p:cNvSpPr txBox="1"/>
            <p:nvPr/>
          </p:nvSpPr>
          <p:spPr>
            <a:xfrm>
              <a:off x="5503178" y="3758268"/>
              <a:ext cx="3221372" cy="276999"/>
            </a:xfrm>
            <a:prstGeom prst="rect">
              <a:avLst/>
            </a:prstGeom>
            <a:noFill/>
          </p:spPr>
          <p:txBody>
            <a:bodyPr wrap="square" rtlCol="0">
              <a:spAutoFit/>
            </a:bodyPr>
            <a:lstStyle/>
            <a:p>
              <a:r>
                <a:rPr lang="en-US" sz="1200" b="1" dirty="0"/>
                <a:t>Clarkson University Libraries</a:t>
              </a:r>
            </a:p>
          </p:txBody>
        </p:sp>
        <p:sp>
          <p:nvSpPr>
            <p:cNvPr id="8" name="Oval 7">
              <a:extLst>
                <a:ext uri="{FF2B5EF4-FFF2-40B4-BE49-F238E27FC236}">
                  <a16:creationId xmlns:a16="http://schemas.microsoft.com/office/drawing/2014/main" id="{27508830-28FD-4A60-80D6-275BD6EFA3BC}"/>
                </a:ext>
              </a:extLst>
            </p:cNvPr>
            <p:cNvSpPr/>
            <p:nvPr/>
          </p:nvSpPr>
          <p:spPr>
            <a:xfrm>
              <a:off x="9076888" y="5377343"/>
              <a:ext cx="931178" cy="4446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6377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34F0-27F8-4396-AD13-BECE66FEBF68}"/>
              </a:ext>
            </a:extLst>
          </p:cNvPr>
          <p:cNvSpPr>
            <a:spLocks noGrp="1"/>
          </p:cNvSpPr>
          <p:nvPr>
            <p:ph type="title"/>
          </p:nvPr>
        </p:nvSpPr>
        <p:spPr/>
        <p:txBody>
          <a:bodyPr/>
          <a:lstStyle/>
          <a:p>
            <a:r>
              <a:rPr lang="en-US" dirty="0"/>
              <a:t>Google Scholar</a:t>
            </a:r>
          </a:p>
        </p:txBody>
      </p:sp>
      <p:pic>
        <p:nvPicPr>
          <p:cNvPr id="4" name="Picture 3">
            <a:extLst>
              <a:ext uri="{FF2B5EF4-FFF2-40B4-BE49-F238E27FC236}">
                <a16:creationId xmlns:a16="http://schemas.microsoft.com/office/drawing/2014/main" id="{54D48245-6933-4D3A-AFD8-30C40CCCF4A6}"/>
              </a:ext>
            </a:extLst>
          </p:cNvPr>
          <p:cNvPicPr>
            <a:picLocks noChangeAspect="1"/>
          </p:cNvPicPr>
          <p:nvPr/>
        </p:nvPicPr>
        <p:blipFill>
          <a:blip r:embed="rId2"/>
          <a:stretch>
            <a:fillRect/>
          </a:stretch>
        </p:blipFill>
        <p:spPr>
          <a:xfrm>
            <a:off x="1781175" y="2562225"/>
            <a:ext cx="8629650" cy="1733550"/>
          </a:xfrm>
          <a:prstGeom prst="rect">
            <a:avLst/>
          </a:prstGeom>
        </p:spPr>
      </p:pic>
      <p:pic>
        <p:nvPicPr>
          <p:cNvPr id="5" name="Picture 4">
            <a:extLst>
              <a:ext uri="{FF2B5EF4-FFF2-40B4-BE49-F238E27FC236}">
                <a16:creationId xmlns:a16="http://schemas.microsoft.com/office/drawing/2014/main" id="{AB41C4AD-A40B-4258-B069-E6F6C4FD36F1}"/>
              </a:ext>
            </a:extLst>
          </p:cNvPr>
          <p:cNvPicPr>
            <a:picLocks noChangeAspect="1"/>
          </p:cNvPicPr>
          <p:nvPr/>
        </p:nvPicPr>
        <p:blipFill>
          <a:blip r:embed="rId3"/>
          <a:stretch>
            <a:fillRect/>
          </a:stretch>
        </p:blipFill>
        <p:spPr>
          <a:xfrm>
            <a:off x="4819814" y="3950247"/>
            <a:ext cx="6315075" cy="1781175"/>
          </a:xfrm>
          <a:prstGeom prst="rect">
            <a:avLst/>
          </a:prstGeom>
        </p:spPr>
      </p:pic>
      <p:sp>
        <p:nvSpPr>
          <p:cNvPr id="6" name="Oval 5">
            <a:extLst>
              <a:ext uri="{FF2B5EF4-FFF2-40B4-BE49-F238E27FC236}">
                <a16:creationId xmlns:a16="http://schemas.microsoft.com/office/drawing/2014/main" id="{C8A7413E-73DB-4FBB-ADB0-168905AAC106}"/>
              </a:ext>
            </a:extLst>
          </p:cNvPr>
          <p:cNvSpPr/>
          <p:nvPr/>
        </p:nvSpPr>
        <p:spPr>
          <a:xfrm>
            <a:off x="8271641" y="2848304"/>
            <a:ext cx="2139184" cy="3573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33C64F5-AD15-46DA-A869-48D871537438}"/>
              </a:ext>
            </a:extLst>
          </p:cNvPr>
          <p:cNvSpPr/>
          <p:nvPr/>
        </p:nvSpPr>
        <p:spPr>
          <a:xfrm>
            <a:off x="2233448" y="3423746"/>
            <a:ext cx="1224455" cy="3573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C23D9C6-D380-4EC9-9394-4EBB08FE856C}"/>
              </a:ext>
            </a:extLst>
          </p:cNvPr>
          <p:cNvSpPr/>
          <p:nvPr/>
        </p:nvSpPr>
        <p:spPr>
          <a:xfrm>
            <a:off x="4871545" y="5307888"/>
            <a:ext cx="2033752" cy="3573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778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8F3E-9086-4312-9A68-0B7BD2BB83C6}"/>
              </a:ext>
            </a:extLst>
          </p:cNvPr>
          <p:cNvSpPr>
            <a:spLocks noGrp="1"/>
          </p:cNvSpPr>
          <p:nvPr>
            <p:ph type="title"/>
          </p:nvPr>
        </p:nvSpPr>
        <p:spPr/>
        <p:txBody>
          <a:bodyPr/>
          <a:lstStyle/>
          <a:p>
            <a:r>
              <a:rPr lang="en-US" dirty="0"/>
              <a:t>Tracking a Citation</a:t>
            </a:r>
          </a:p>
        </p:txBody>
      </p:sp>
      <p:sp>
        <p:nvSpPr>
          <p:cNvPr id="4" name="Content Placeholder 5">
            <a:extLst>
              <a:ext uri="{FF2B5EF4-FFF2-40B4-BE49-F238E27FC236}">
                <a16:creationId xmlns:a16="http://schemas.microsoft.com/office/drawing/2014/main" id="{DC5A130B-E221-4A11-9FCE-ADFF89361A86}"/>
              </a:ext>
            </a:extLst>
          </p:cNvPr>
          <p:cNvSpPr>
            <a:spLocks noGrp="1"/>
          </p:cNvSpPr>
          <p:nvPr>
            <p:ph idx="1"/>
          </p:nvPr>
        </p:nvSpPr>
        <p:spPr>
          <a:xfrm>
            <a:off x="612990" y="2697480"/>
            <a:ext cx="4448503" cy="4160520"/>
          </a:xfrm>
        </p:spPr>
        <p:txBody>
          <a:bodyPr>
            <a:normAutofit/>
          </a:bodyPr>
          <a:lstStyle/>
          <a:p>
            <a:r>
              <a:rPr lang="en-US" dirty="0"/>
              <a:t>You may able to just search for the title on the library homepage</a:t>
            </a:r>
          </a:p>
          <a:p>
            <a:r>
              <a:rPr lang="en-US" dirty="0"/>
              <a:t>HINT: Don’t forget the quotes!</a:t>
            </a:r>
          </a:p>
          <a:p>
            <a:r>
              <a:rPr lang="en-US" dirty="0"/>
              <a:t>If not, track the citation…</a:t>
            </a:r>
          </a:p>
        </p:txBody>
      </p:sp>
      <p:pic>
        <p:nvPicPr>
          <p:cNvPr id="5" name="Picture 2" descr="Wintry, Backcountry Skiiing, Ski Tracks">
            <a:extLst>
              <a:ext uri="{FF2B5EF4-FFF2-40B4-BE49-F238E27FC236}">
                <a16:creationId xmlns:a16="http://schemas.microsoft.com/office/drawing/2014/main" id="{FA5BEB10-EE84-4B68-9FD5-FF6D4EEB80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38"/>
          <a:stretch/>
        </p:blipFill>
        <p:spPr bwMode="auto">
          <a:xfrm>
            <a:off x="5286703" y="1724646"/>
            <a:ext cx="7336221" cy="479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938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CF59751-12AC-44AF-A3C8-EC2FFB060BC7}"/>
              </a:ext>
            </a:extLst>
          </p:cNvPr>
          <p:cNvPicPr>
            <a:picLocks noChangeAspect="1"/>
          </p:cNvPicPr>
          <p:nvPr/>
        </p:nvPicPr>
        <p:blipFill>
          <a:blip r:embed="rId2"/>
          <a:stretch>
            <a:fillRect/>
          </a:stretch>
        </p:blipFill>
        <p:spPr>
          <a:xfrm>
            <a:off x="607073" y="2015110"/>
            <a:ext cx="6648450" cy="3114675"/>
          </a:xfrm>
          <a:prstGeom prst="rect">
            <a:avLst/>
          </a:prstGeom>
        </p:spPr>
      </p:pic>
      <p:sp>
        <p:nvSpPr>
          <p:cNvPr id="2" name="Title 1">
            <a:extLst>
              <a:ext uri="{FF2B5EF4-FFF2-40B4-BE49-F238E27FC236}">
                <a16:creationId xmlns:a16="http://schemas.microsoft.com/office/drawing/2014/main" id="{1D2B8F07-0873-4872-BD27-F9EA6D1EAA06}"/>
              </a:ext>
            </a:extLst>
          </p:cNvPr>
          <p:cNvSpPr>
            <a:spLocks noGrp="1"/>
          </p:cNvSpPr>
          <p:nvPr>
            <p:ph type="title"/>
          </p:nvPr>
        </p:nvSpPr>
        <p:spPr/>
        <p:txBody>
          <a:bodyPr/>
          <a:lstStyle/>
          <a:p>
            <a:r>
              <a:rPr lang="en-US" dirty="0"/>
              <a:t>Tracking a Citation</a:t>
            </a:r>
          </a:p>
        </p:txBody>
      </p:sp>
      <p:sp>
        <p:nvSpPr>
          <p:cNvPr id="3" name="Content Placeholder 2">
            <a:extLst>
              <a:ext uri="{FF2B5EF4-FFF2-40B4-BE49-F238E27FC236}">
                <a16:creationId xmlns:a16="http://schemas.microsoft.com/office/drawing/2014/main" id="{D8E797FF-3888-43E4-AAF3-8A84F4BF239A}"/>
              </a:ext>
            </a:extLst>
          </p:cNvPr>
          <p:cNvSpPr>
            <a:spLocks noGrp="1"/>
          </p:cNvSpPr>
          <p:nvPr>
            <p:ph idx="1"/>
          </p:nvPr>
        </p:nvSpPr>
        <p:spPr>
          <a:xfrm>
            <a:off x="8182947" y="2291411"/>
            <a:ext cx="3744561" cy="3694176"/>
          </a:xfrm>
        </p:spPr>
        <p:txBody>
          <a:bodyPr>
            <a:normAutofit/>
          </a:bodyPr>
          <a:lstStyle/>
          <a:p>
            <a:pPr marL="0" indent="0" algn="l">
              <a:buNone/>
            </a:pPr>
            <a:r>
              <a:rPr lang="en-US" sz="1400" b="0" i="0" dirty="0" err="1">
                <a:solidFill>
                  <a:srgbClr val="333333"/>
                </a:solidFill>
                <a:effectLst/>
              </a:rPr>
              <a:t>Lieberfeld</a:t>
            </a:r>
            <a:r>
              <a:rPr lang="en-US" sz="1400" b="0" i="0" dirty="0">
                <a:solidFill>
                  <a:srgbClr val="333333"/>
                </a:solidFill>
                <a:effectLst/>
              </a:rPr>
              <a:t>, D. (2009). Lincoln, Mandela, and qualities of reconciliation-oriented leadership. </a:t>
            </a:r>
            <a:r>
              <a:rPr lang="en-US" sz="1400" b="0" i="1" dirty="0">
                <a:solidFill>
                  <a:srgbClr val="333333"/>
                </a:solidFill>
                <a:effectLst/>
              </a:rPr>
              <a:t>Peace and Conflict: Journal of Peace Psychology, 15</a:t>
            </a:r>
            <a:r>
              <a:rPr lang="en-US" sz="1400" b="0" i="0" dirty="0">
                <a:solidFill>
                  <a:srgbClr val="333333"/>
                </a:solidFill>
                <a:effectLst/>
              </a:rPr>
              <a:t>(1), 27–47. </a:t>
            </a:r>
            <a:r>
              <a:rPr lang="en-US" sz="1400" b="0" i="0" u="none" strike="noStrike" dirty="0">
                <a:solidFill>
                  <a:srgbClr val="337AB7"/>
                </a:solidFill>
                <a:effectLst/>
                <a:hlinkClick r:id="rId3"/>
              </a:rPr>
              <a:t>https://doi-org.ezproxy.clarkson.edu/10.1080/10781910802589857</a:t>
            </a:r>
            <a:endParaRPr lang="en-US" sz="1400" i="0" dirty="0">
              <a:solidFill>
                <a:srgbClr val="555555"/>
              </a:solidFill>
              <a:effectLst/>
            </a:endParaRPr>
          </a:p>
        </p:txBody>
      </p:sp>
      <p:sp>
        <p:nvSpPr>
          <p:cNvPr id="9" name="Oval 8">
            <a:extLst>
              <a:ext uri="{FF2B5EF4-FFF2-40B4-BE49-F238E27FC236}">
                <a16:creationId xmlns:a16="http://schemas.microsoft.com/office/drawing/2014/main" id="{3D8D08C5-40B9-45B8-B522-29D106F47F04}"/>
              </a:ext>
            </a:extLst>
          </p:cNvPr>
          <p:cNvSpPr/>
          <p:nvPr/>
        </p:nvSpPr>
        <p:spPr>
          <a:xfrm>
            <a:off x="4934529" y="2155069"/>
            <a:ext cx="1918675" cy="8817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716FE19D-413D-4D1A-9A74-85EA0EA2E3FB}"/>
              </a:ext>
            </a:extLst>
          </p:cNvPr>
          <p:cNvGrpSpPr/>
          <p:nvPr/>
        </p:nvGrpSpPr>
        <p:grpSpPr>
          <a:xfrm>
            <a:off x="1080310" y="3686747"/>
            <a:ext cx="6638925" cy="2886075"/>
            <a:chOff x="1080310" y="3686747"/>
            <a:chExt cx="6638925" cy="2886075"/>
          </a:xfrm>
        </p:grpSpPr>
        <p:pic>
          <p:nvPicPr>
            <p:cNvPr id="15" name="Picture 14">
              <a:extLst>
                <a:ext uri="{FF2B5EF4-FFF2-40B4-BE49-F238E27FC236}">
                  <a16:creationId xmlns:a16="http://schemas.microsoft.com/office/drawing/2014/main" id="{6F362D86-6A4B-4713-9804-A8691676DA5E}"/>
                </a:ext>
              </a:extLst>
            </p:cNvPr>
            <p:cNvPicPr>
              <a:picLocks noChangeAspect="1"/>
            </p:cNvPicPr>
            <p:nvPr/>
          </p:nvPicPr>
          <p:blipFill>
            <a:blip r:embed="rId4"/>
            <a:stretch>
              <a:fillRect/>
            </a:stretch>
          </p:blipFill>
          <p:spPr>
            <a:xfrm>
              <a:off x="1080310" y="3686747"/>
              <a:ext cx="6638925" cy="2886075"/>
            </a:xfrm>
            <a:prstGeom prst="rect">
              <a:avLst/>
            </a:prstGeom>
          </p:spPr>
        </p:pic>
        <p:sp>
          <p:nvSpPr>
            <p:cNvPr id="16" name="Oval 15">
              <a:extLst>
                <a:ext uri="{FF2B5EF4-FFF2-40B4-BE49-F238E27FC236}">
                  <a16:creationId xmlns:a16="http://schemas.microsoft.com/office/drawing/2014/main" id="{1B266579-4781-45F9-943B-C4389FABEB8A}"/>
                </a:ext>
              </a:extLst>
            </p:cNvPr>
            <p:cNvSpPr/>
            <p:nvPr/>
          </p:nvSpPr>
          <p:spPr>
            <a:xfrm>
              <a:off x="2810259" y="5422952"/>
              <a:ext cx="1918675" cy="8817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3462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8F07-0873-4872-BD27-F9EA6D1EAA06}"/>
              </a:ext>
            </a:extLst>
          </p:cNvPr>
          <p:cNvSpPr>
            <a:spLocks noGrp="1"/>
          </p:cNvSpPr>
          <p:nvPr>
            <p:ph type="title"/>
          </p:nvPr>
        </p:nvSpPr>
        <p:spPr/>
        <p:txBody>
          <a:bodyPr/>
          <a:lstStyle/>
          <a:p>
            <a:r>
              <a:rPr lang="en-US" dirty="0"/>
              <a:t>Tracking a Citation</a:t>
            </a:r>
          </a:p>
        </p:txBody>
      </p:sp>
      <p:sp>
        <p:nvSpPr>
          <p:cNvPr id="3" name="Content Placeholder 2">
            <a:extLst>
              <a:ext uri="{FF2B5EF4-FFF2-40B4-BE49-F238E27FC236}">
                <a16:creationId xmlns:a16="http://schemas.microsoft.com/office/drawing/2014/main" id="{D8E797FF-3888-43E4-AAF3-8A84F4BF239A}"/>
              </a:ext>
            </a:extLst>
          </p:cNvPr>
          <p:cNvSpPr>
            <a:spLocks noGrp="1"/>
          </p:cNvSpPr>
          <p:nvPr>
            <p:ph idx="1"/>
          </p:nvPr>
        </p:nvSpPr>
        <p:spPr>
          <a:xfrm>
            <a:off x="8182947" y="2291411"/>
            <a:ext cx="3744561" cy="3694176"/>
          </a:xfrm>
        </p:spPr>
        <p:txBody>
          <a:bodyPr>
            <a:normAutofit/>
          </a:bodyPr>
          <a:lstStyle/>
          <a:p>
            <a:pPr marL="0" indent="0" algn="l">
              <a:buNone/>
            </a:pPr>
            <a:r>
              <a:rPr lang="en-US" sz="1400" b="0" i="0" dirty="0" err="1">
                <a:solidFill>
                  <a:srgbClr val="333333"/>
                </a:solidFill>
                <a:effectLst/>
              </a:rPr>
              <a:t>Lieberfeld</a:t>
            </a:r>
            <a:r>
              <a:rPr lang="en-US" sz="1400" b="0" i="0" dirty="0">
                <a:solidFill>
                  <a:srgbClr val="333333"/>
                </a:solidFill>
                <a:effectLst/>
              </a:rPr>
              <a:t>, D. (2009). Lincoln, Mandela, and qualities of reconciliation-oriented leadership. </a:t>
            </a:r>
            <a:r>
              <a:rPr lang="en-US" sz="1400" b="0" i="1" dirty="0">
                <a:solidFill>
                  <a:srgbClr val="333333"/>
                </a:solidFill>
                <a:effectLst/>
              </a:rPr>
              <a:t>Peace and Conflict: Journal of Peace Psychology, 15</a:t>
            </a:r>
            <a:r>
              <a:rPr lang="en-US" sz="1400" b="0" i="0" dirty="0">
                <a:solidFill>
                  <a:srgbClr val="333333"/>
                </a:solidFill>
                <a:effectLst/>
              </a:rPr>
              <a:t>(1), 27–47. </a:t>
            </a:r>
            <a:r>
              <a:rPr lang="en-US" sz="1400" b="0" i="0" u="none" strike="noStrike" dirty="0">
                <a:solidFill>
                  <a:srgbClr val="337AB7"/>
                </a:solidFill>
                <a:effectLst/>
                <a:hlinkClick r:id="rId2"/>
              </a:rPr>
              <a:t>https://doi-org.ezproxy.clarkson.edu/10.1080/10781910802589857</a:t>
            </a:r>
            <a:endParaRPr lang="en-US" sz="1400" i="0" dirty="0">
              <a:solidFill>
                <a:srgbClr val="555555"/>
              </a:solidFill>
              <a:effectLst/>
            </a:endParaRPr>
          </a:p>
        </p:txBody>
      </p:sp>
      <p:pic>
        <p:nvPicPr>
          <p:cNvPr id="5" name="Picture 4">
            <a:extLst>
              <a:ext uri="{FF2B5EF4-FFF2-40B4-BE49-F238E27FC236}">
                <a16:creationId xmlns:a16="http://schemas.microsoft.com/office/drawing/2014/main" id="{1B2C0707-5B7C-46D8-95B1-574DE9F490E0}"/>
              </a:ext>
            </a:extLst>
          </p:cNvPr>
          <p:cNvPicPr>
            <a:picLocks noChangeAspect="1"/>
          </p:cNvPicPr>
          <p:nvPr/>
        </p:nvPicPr>
        <p:blipFill>
          <a:blip r:embed="rId3"/>
          <a:stretch>
            <a:fillRect/>
          </a:stretch>
        </p:blipFill>
        <p:spPr>
          <a:xfrm>
            <a:off x="479090" y="1692563"/>
            <a:ext cx="7059927" cy="4616797"/>
          </a:xfrm>
          <a:prstGeom prst="rect">
            <a:avLst/>
          </a:prstGeom>
        </p:spPr>
      </p:pic>
      <p:sp>
        <p:nvSpPr>
          <p:cNvPr id="6" name="Oval 5">
            <a:extLst>
              <a:ext uri="{FF2B5EF4-FFF2-40B4-BE49-F238E27FC236}">
                <a16:creationId xmlns:a16="http://schemas.microsoft.com/office/drawing/2014/main" id="{2FE5F755-7B94-4786-BB8B-7B930622113E}"/>
              </a:ext>
            </a:extLst>
          </p:cNvPr>
          <p:cNvSpPr/>
          <p:nvPr/>
        </p:nvSpPr>
        <p:spPr>
          <a:xfrm>
            <a:off x="264492" y="3697627"/>
            <a:ext cx="1918675" cy="12942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C241CD0-4539-496D-807F-A2CFCB0481E4}"/>
              </a:ext>
            </a:extLst>
          </p:cNvPr>
          <p:cNvPicPr>
            <a:picLocks noChangeAspect="1"/>
          </p:cNvPicPr>
          <p:nvPr/>
        </p:nvPicPr>
        <p:blipFill>
          <a:blip r:embed="rId4"/>
          <a:stretch>
            <a:fillRect/>
          </a:stretch>
        </p:blipFill>
        <p:spPr>
          <a:xfrm>
            <a:off x="1752075" y="3466323"/>
            <a:ext cx="6108907" cy="3064360"/>
          </a:xfrm>
          <a:prstGeom prst="rect">
            <a:avLst/>
          </a:prstGeom>
        </p:spPr>
      </p:pic>
      <p:sp>
        <p:nvSpPr>
          <p:cNvPr id="10" name="Oval 9">
            <a:extLst>
              <a:ext uri="{FF2B5EF4-FFF2-40B4-BE49-F238E27FC236}">
                <a16:creationId xmlns:a16="http://schemas.microsoft.com/office/drawing/2014/main" id="{80F52C6A-635E-4639-A79E-C01D77D96C16}"/>
              </a:ext>
            </a:extLst>
          </p:cNvPr>
          <p:cNvSpPr/>
          <p:nvPr/>
        </p:nvSpPr>
        <p:spPr>
          <a:xfrm>
            <a:off x="2942416" y="5281122"/>
            <a:ext cx="4512743" cy="7371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382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B45F9B-C045-417E-BAAD-5A1E3BAC24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550" y="0"/>
            <a:ext cx="9486900" cy="6858000"/>
          </a:xfrm>
          <a:prstGeom prst="rect">
            <a:avLst/>
          </a:prstGeom>
        </p:spPr>
      </p:pic>
      <p:sp>
        <p:nvSpPr>
          <p:cNvPr id="4" name="Oval 3">
            <a:extLst>
              <a:ext uri="{FF2B5EF4-FFF2-40B4-BE49-F238E27FC236}">
                <a16:creationId xmlns:a16="http://schemas.microsoft.com/office/drawing/2014/main" id="{F7FA5F38-1159-4DFE-8751-43CF24FE6CB8}"/>
              </a:ext>
            </a:extLst>
          </p:cNvPr>
          <p:cNvSpPr/>
          <p:nvPr/>
        </p:nvSpPr>
        <p:spPr>
          <a:xfrm>
            <a:off x="2667000" y="3733800"/>
            <a:ext cx="1447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01A0E73-E050-46AA-B44D-DE0920DA518B}"/>
              </a:ext>
            </a:extLst>
          </p:cNvPr>
          <p:cNvSpPr/>
          <p:nvPr/>
        </p:nvSpPr>
        <p:spPr>
          <a:xfrm rot="20953334">
            <a:off x="2192213" y="2029524"/>
            <a:ext cx="3048000" cy="914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BCAB5F1-BA97-41EB-BCAD-CAA07529D964}"/>
              </a:ext>
            </a:extLst>
          </p:cNvPr>
          <p:cNvSpPr/>
          <p:nvPr/>
        </p:nvSpPr>
        <p:spPr>
          <a:xfrm>
            <a:off x="5943600" y="4680466"/>
            <a:ext cx="1676400" cy="1110734"/>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CDB2126-A213-4EC3-9BCE-EE0FCF426BCF}"/>
              </a:ext>
            </a:extLst>
          </p:cNvPr>
          <p:cNvSpPr/>
          <p:nvPr/>
        </p:nvSpPr>
        <p:spPr>
          <a:xfrm>
            <a:off x="6539279" y="5638800"/>
            <a:ext cx="4300171" cy="1110734"/>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47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491E-407F-461F-B8B9-E3A68BF37BDB}"/>
              </a:ext>
            </a:extLst>
          </p:cNvPr>
          <p:cNvSpPr>
            <a:spLocks noGrp="1"/>
          </p:cNvSpPr>
          <p:nvPr>
            <p:ph type="title"/>
          </p:nvPr>
        </p:nvSpPr>
        <p:spPr/>
        <p:txBody>
          <a:bodyPr/>
          <a:lstStyle/>
          <a:p>
            <a:r>
              <a:rPr lang="en-US" dirty="0"/>
              <a:t>Zotero</a:t>
            </a:r>
          </a:p>
        </p:txBody>
      </p:sp>
      <p:sp>
        <p:nvSpPr>
          <p:cNvPr id="4" name="Content Placeholder 2">
            <a:extLst>
              <a:ext uri="{FF2B5EF4-FFF2-40B4-BE49-F238E27FC236}">
                <a16:creationId xmlns:a16="http://schemas.microsoft.com/office/drawing/2014/main" id="{CABD56D7-8D1F-4967-9B34-B70E1535C34A}"/>
              </a:ext>
            </a:extLst>
          </p:cNvPr>
          <p:cNvSpPr>
            <a:spLocks noGrp="1"/>
          </p:cNvSpPr>
          <p:nvPr>
            <p:ph idx="1"/>
          </p:nvPr>
        </p:nvSpPr>
        <p:spPr>
          <a:xfrm>
            <a:off x="4309152" y="2694421"/>
            <a:ext cx="6974544" cy="3614939"/>
          </a:xfrm>
        </p:spPr>
        <p:txBody>
          <a:bodyPr>
            <a:normAutofit fontScale="92500" lnSpcReduction="20000"/>
          </a:bodyPr>
          <a:lstStyle/>
          <a:p>
            <a:r>
              <a:rPr lang="en-US" sz="4000" dirty="0"/>
              <a:t>Zotero is a free tool to help you collect, organize, cite and share your research.</a:t>
            </a:r>
          </a:p>
          <a:p>
            <a:pPr marL="285750" indent="-285750">
              <a:buFont typeface="Arial" panose="020B0604020202020204" pitchFamily="34" charset="0"/>
              <a:buChar char="•"/>
            </a:pPr>
            <a:r>
              <a:rPr lang="en-US" sz="2400" dirty="0"/>
              <a:t>It helps you save your citation information and track your sources</a:t>
            </a:r>
          </a:p>
          <a:p>
            <a:pPr marL="285750" indent="-285750">
              <a:buFont typeface="Arial" panose="020B0604020202020204" pitchFamily="34" charset="0"/>
              <a:buChar char="•"/>
            </a:pPr>
            <a:r>
              <a:rPr lang="en-US" sz="2400" dirty="0"/>
              <a:t>It allows you to organize your sources </a:t>
            </a:r>
          </a:p>
          <a:p>
            <a:pPr marL="285750" indent="-285750">
              <a:buFont typeface="Arial" panose="020B0604020202020204" pitchFamily="34" charset="0"/>
              <a:buChar char="•"/>
            </a:pPr>
            <a:r>
              <a:rPr lang="en-US" sz="2400" dirty="0"/>
              <a:t>It allows you to create in-text and reference list citations</a:t>
            </a:r>
          </a:p>
          <a:p>
            <a:endParaRPr lang="en-US" dirty="0"/>
          </a:p>
        </p:txBody>
      </p:sp>
      <p:pic>
        <p:nvPicPr>
          <p:cNvPr id="5" name="Picture 4">
            <a:extLst>
              <a:ext uri="{FF2B5EF4-FFF2-40B4-BE49-F238E27FC236}">
                <a16:creationId xmlns:a16="http://schemas.microsoft.com/office/drawing/2014/main" id="{A686AF2C-2278-43F4-9485-F2046DB69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63" y="2750117"/>
            <a:ext cx="3571875" cy="3429000"/>
          </a:xfrm>
          <a:prstGeom prst="rect">
            <a:avLst/>
          </a:prstGeom>
          <a:ln>
            <a:noFill/>
          </a:ln>
          <a:effectLst>
            <a:softEdge rad="112500"/>
          </a:effectLst>
        </p:spPr>
      </p:pic>
      <p:sp>
        <p:nvSpPr>
          <p:cNvPr id="6" name="Explosion: 14 Points 5">
            <a:extLst>
              <a:ext uri="{FF2B5EF4-FFF2-40B4-BE49-F238E27FC236}">
                <a16:creationId xmlns:a16="http://schemas.microsoft.com/office/drawing/2014/main" id="{A3A0102A-90AF-4E1C-BCC3-59BA50BB9A18}"/>
              </a:ext>
            </a:extLst>
          </p:cNvPr>
          <p:cNvSpPr/>
          <p:nvPr/>
        </p:nvSpPr>
        <p:spPr>
          <a:xfrm>
            <a:off x="4945224" y="74645"/>
            <a:ext cx="6974544" cy="242595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82743F-F4BC-462E-AB39-689D2B2B3347}"/>
              </a:ext>
            </a:extLst>
          </p:cNvPr>
          <p:cNvSpPr txBox="1"/>
          <p:nvPr/>
        </p:nvSpPr>
        <p:spPr>
          <a:xfrm rot="20695356">
            <a:off x="6391469" y="1101012"/>
            <a:ext cx="3498980" cy="646331"/>
          </a:xfrm>
          <a:prstGeom prst="rect">
            <a:avLst/>
          </a:prstGeom>
          <a:noFill/>
        </p:spPr>
        <p:txBody>
          <a:bodyPr wrap="square" rtlCol="0">
            <a:spAutoFit/>
          </a:bodyPr>
          <a:lstStyle/>
          <a:p>
            <a:pPr algn="ctr"/>
            <a:r>
              <a:rPr lang="en-US" dirty="0">
                <a:solidFill>
                  <a:schemeClr val="bg1"/>
                </a:solidFill>
              </a:rPr>
              <a:t>Workshop: Thurs, Oct. 8 at 5pm by Zoom</a:t>
            </a:r>
          </a:p>
        </p:txBody>
      </p:sp>
    </p:spTree>
    <p:extLst>
      <p:ext uri="{BB962C8B-B14F-4D97-AF65-F5344CB8AC3E}">
        <p14:creationId xmlns:p14="http://schemas.microsoft.com/office/powerpoint/2010/main" val="2337925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3050"/>
            <a:ext cx="12192000" cy="84010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965" y="3608405"/>
            <a:ext cx="1590035" cy="159003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2905" y="2588964"/>
            <a:ext cx="3978111" cy="4143192"/>
          </a:xfrm>
          <a:prstGeom prst="rect">
            <a:avLst/>
          </a:prstGeom>
        </p:spPr>
      </p:pic>
      <p:sp>
        <p:nvSpPr>
          <p:cNvPr id="4" name="TextBox 3"/>
          <p:cNvSpPr txBox="1"/>
          <p:nvPr/>
        </p:nvSpPr>
        <p:spPr>
          <a:xfrm>
            <a:off x="8811015" y="4230983"/>
            <a:ext cx="1321889" cy="523220"/>
          </a:xfrm>
          <a:prstGeom prst="rect">
            <a:avLst/>
          </a:prstGeom>
          <a:noFill/>
        </p:spPr>
        <p:txBody>
          <a:bodyPr wrap="square" rtlCol="0">
            <a:spAutoFit/>
          </a:bodyPr>
          <a:lstStyle/>
          <a:p>
            <a:pPr algn="ctr"/>
            <a:r>
              <a:rPr lang="en-US" sz="1400" dirty="0"/>
              <a:t>Your </a:t>
            </a:r>
          </a:p>
          <a:p>
            <a:pPr algn="ctr"/>
            <a:r>
              <a:rPr lang="en-US" sz="1400" dirty="0"/>
              <a:t>Librarian</a:t>
            </a:r>
          </a:p>
        </p:txBody>
      </p:sp>
    </p:spTree>
    <p:extLst>
      <p:ext uri="{BB962C8B-B14F-4D97-AF65-F5344CB8AC3E}">
        <p14:creationId xmlns:p14="http://schemas.microsoft.com/office/powerpoint/2010/main" val="14031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6326-A18C-44C3-B8BC-3158182F144D}"/>
              </a:ext>
            </a:extLst>
          </p:cNvPr>
          <p:cNvSpPr>
            <a:spLocks noGrp="1"/>
          </p:cNvSpPr>
          <p:nvPr>
            <p:ph type="title"/>
          </p:nvPr>
        </p:nvSpPr>
        <p:spPr/>
        <p:txBody>
          <a:bodyPr/>
          <a:lstStyle/>
          <a:p>
            <a:r>
              <a:rPr lang="en-US" dirty="0"/>
              <a:t>Get Help</a:t>
            </a:r>
          </a:p>
        </p:txBody>
      </p:sp>
      <p:grpSp>
        <p:nvGrpSpPr>
          <p:cNvPr id="4" name="Group 3">
            <a:extLst>
              <a:ext uri="{FF2B5EF4-FFF2-40B4-BE49-F238E27FC236}">
                <a16:creationId xmlns:a16="http://schemas.microsoft.com/office/drawing/2014/main" id="{0FFEADE8-38E4-4440-91A4-4E4BA6180E7E}"/>
              </a:ext>
            </a:extLst>
          </p:cNvPr>
          <p:cNvGrpSpPr/>
          <p:nvPr/>
        </p:nvGrpSpPr>
        <p:grpSpPr>
          <a:xfrm>
            <a:off x="441158" y="2289765"/>
            <a:ext cx="5137087" cy="1673939"/>
            <a:chOff x="838200" y="2109291"/>
            <a:chExt cx="5137087" cy="1673939"/>
          </a:xfrm>
        </p:grpSpPr>
        <p:pic>
          <p:nvPicPr>
            <p:cNvPr id="5" name="Picture 4">
              <a:extLst>
                <a:ext uri="{FF2B5EF4-FFF2-40B4-BE49-F238E27FC236}">
                  <a16:creationId xmlns:a16="http://schemas.microsoft.com/office/drawing/2014/main" id="{17E907DF-1E47-40E9-8C59-8C25EB9BF37F}"/>
                </a:ext>
              </a:extLst>
            </p:cNvPr>
            <p:cNvPicPr>
              <a:picLocks noChangeAspect="1"/>
            </p:cNvPicPr>
            <p:nvPr/>
          </p:nvPicPr>
          <p:blipFill>
            <a:blip r:embed="rId2"/>
            <a:stretch>
              <a:fillRect/>
            </a:stretch>
          </p:blipFill>
          <p:spPr>
            <a:xfrm>
              <a:off x="838200" y="2109291"/>
              <a:ext cx="4970352" cy="1673939"/>
            </a:xfrm>
            <a:prstGeom prst="rect">
              <a:avLst/>
            </a:prstGeom>
          </p:spPr>
        </p:pic>
        <p:sp>
          <p:nvSpPr>
            <p:cNvPr id="6" name="Oval 5">
              <a:extLst>
                <a:ext uri="{FF2B5EF4-FFF2-40B4-BE49-F238E27FC236}">
                  <a16:creationId xmlns:a16="http://schemas.microsoft.com/office/drawing/2014/main" id="{68C42DA8-5180-44DD-A588-CDA0C5976735}"/>
                </a:ext>
              </a:extLst>
            </p:cNvPr>
            <p:cNvSpPr/>
            <p:nvPr/>
          </p:nvSpPr>
          <p:spPr>
            <a:xfrm>
              <a:off x="5486400" y="2860895"/>
              <a:ext cx="488887" cy="8419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3AC53674-C4BC-4657-9AA7-AE30CF1BE79D}"/>
              </a:ext>
            </a:extLst>
          </p:cNvPr>
          <p:cNvGrpSpPr/>
          <p:nvPr/>
        </p:nvGrpSpPr>
        <p:grpSpPr>
          <a:xfrm>
            <a:off x="255366" y="3525452"/>
            <a:ext cx="5795279" cy="2598622"/>
            <a:chOff x="255366" y="3525452"/>
            <a:chExt cx="5795279" cy="2598622"/>
          </a:xfrm>
        </p:grpSpPr>
        <p:pic>
          <p:nvPicPr>
            <p:cNvPr id="8" name="Picture 7">
              <a:extLst>
                <a:ext uri="{FF2B5EF4-FFF2-40B4-BE49-F238E27FC236}">
                  <a16:creationId xmlns:a16="http://schemas.microsoft.com/office/drawing/2014/main" id="{DD3E1CE5-1BDC-4ED5-845A-F3B92F863576}"/>
                </a:ext>
              </a:extLst>
            </p:cNvPr>
            <p:cNvPicPr>
              <a:picLocks noChangeAspect="1"/>
            </p:cNvPicPr>
            <p:nvPr/>
          </p:nvPicPr>
          <p:blipFill rotWithShape="1">
            <a:blip r:embed="rId3"/>
            <a:srcRect r="26412"/>
            <a:stretch/>
          </p:blipFill>
          <p:spPr>
            <a:xfrm>
              <a:off x="255366" y="3525452"/>
              <a:ext cx="5795279" cy="2598622"/>
            </a:xfrm>
            <a:prstGeom prst="rect">
              <a:avLst/>
            </a:prstGeom>
          </p:spPr>
        </p:pic>
        <p:sp>
          <p:nvSpPr>
            <p:cNvPr id="9" name="Oval 8">
              <a:extLst>
                <a:ext uri="{FF2B5EF4-FFF2-40B4-BE49-F238E27FC236}">
                  <a16:creationId xmlns:a16="http://schemas.microsoft.com/office/drawing/2014/main" id="{F3A39DC4-121B-4220-B62E-10C4C77C2FE1}"/>
                </a:ext>
              </a:extLst>
            </p:cNvPr>
            <p:cNvSpPr/>
            <p:nvPr/>
          </p:nvSpPr>
          <p:spPr>
            <a:xfrm>
              <a:off x="2406316" y="4121752"/>
              <a:ext cx="1493377" cy="23523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6C90EBD2-81C9-434E-938D-76C627C73A65}"/>
                </a:ext>
              </a:extLst>
            </p:cNvPr>
            <p:cNvSpPr/>
            <p:nvPr/>
          </p:nvSpPr>
          <p:spPr>
            <a:xfrm>
              <a:off x="4170948" y="4808657"/>
              <a:ext cx="1493377" cy="23523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9FA7D0E8-B141-4703-B0D0-0F38A2082DE6}"/>
              </a:ext>
            </a:extLst>
          </p:cNvPr>
          <p:cNvSpPr txBox="1"/>
          <p:nvPr/>
        </p:nvSpPr>
        <p:spPr>
          <a:xfrm>
            <a:off x="6607647" y="2648823"/>
            <a:ext cx="5328987" cy="3416320"/>
          </a:xfrm>
          <a:prstGeom prst="rect">
            <a:avLst/>
          </a:prstGeom>
          <a:noFill/>
        </p:spPr>
        <p:txBody>
          <a:bodyPr wrap="square" rtlCol="0">
            <a:spAutoFit/>
          </a:bodyPr>
          <a:lstStyle/>
          <a:p>
            <a:pPr marL="411480" indent="-411480">
              <a:buFont typeface="Arial" panose="020B0604020202020204" pitchFamily="34" charset="0"/>
              <a:buChar char="•"/>
            </a:pPr>
            <a:r>
              <a:rPr lang="en-US" sz="2400" dirty="0"/>
              <a:t>Customized one-on-one help!</a:t>
            </a:r>
          </a:p>
          <a:p>
            <a:pPr marL="1069848" lvl="1" indent="-411480">
              <a:buFont typeface="Arial" panose="020B0604020202020204" pitchFamily="34" charset="0"/>
              <a:buChar char="•"/>
            </a:pPr>
            <a:r>
              <a:rPr lang="en-US" sz="2400" dirty="0"/>
              <a:t>Lisa Hoover – </a:t>
            </a:r>
            <a:r>
              <a:rPr lang="en-US" sz="2400" dirty="0">
                <a:hlinkClick r:id="rId4"/>
              </a:rPr>
              <a:t>lhoover@Clarkson.edu</a:t>
            </a:r>
            <a:endParaRPr lang="en-US" sz="2400" dirty="0"/>
          </a:p>
          <a:p>
            <a:pPr marL="1069848" lvl="1" indent="-411480">
              <a:buFont typeface="Arial" panose="020B0604020202020204" pitchFamily="34" charset="0"/>
              <a:buChar char="•"/>
            </a:pPr>
            <a:r>
              <a:rPr lang="en-US" sz="2400" dirty="0"/>
              <a:t>Research Help – </a:t>
            </a:r>
            <a:r>
              <a:rPr lang="en-US" sz="2400" dirty="0">
                <a:hlinkClick r:id="rId5"/>
              </a:rPr>
              <a:t>askalibrarian@Clarkson.edu</a:t>
            </a:r>
            <a:r>
              <a:rPr lang="en-US" sz="2400" dirty="0"/>
              <a:t> </a:t>
            </a:r>
          </a:p>
          <a:p>
            <a:pPr marL="1069848" lvl="1" indent="-411480">
              <a:buFont typeface="Arial" panose="020B0604020202020204" pitchFamily="34" charset="0"/>
              <a:buChar char="•"/>
            </a:pPr>
            <a:r>
              <a:rPr lang="en-US" sz="2400" dirty="0"/>
              <a:t>Chat with us!</a:t>
            </a:r>
          </a:p>
          <a:p>
            <a:pPr marL="411480" indent="-411480">
              <a:buFont typeface="Arial" panose="020B0604020202020204" pitchFamily="34" charset="0"/>
              <a:buChar char="•"/>
            </a:pPr>
            <a:endParaRPr lang="en-US" sz="2400" dirty="0"/>
          </a:p>
          <a:p>
            <a:pPr marL="411480" indent="-411480">
              <a:buFont typeface="Arial" panose="020B0604020202020204" pitchFamily="34" charset="0"/>
              <a:buChar char="•"/>
            </a:pPr>
            <a:r>
              <a:rPr lang="en-US" sz="2400" dirty="0"/>
              <a:t>Check Research Guides or Ask a Librarian </a:t>
            </a:r>
          </a:p>
        </p:txBody>
      </p:sp>
    </p:spTree>
    <p:extLst>
      <p:ext uri="{BB962C8B-B14F-4D97-AF65-F5344CB8AC3E}">
        <p14:creationId xmlns:p14="http://schemas.microsoft.com/office/powerpoint/2010/main" val="12144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4800"/>
              <a:buFont typeface="Arial Black"/>
              <a:buNone/>
            </a:pPr>
            <a:endParaRPr sz="4800" b="0" i="0" u="none" strike="noStrike" cap="none">
              <a:latin typeface="Arial Black"/>
              <a:ea typeface="Arial Black"/>
              <a:cs typeface="Arial Black"/>
              <a:sym typeface="Arial Black"/>
            </a:endParaRPr>
          </a:p>
        </p:txBody>
      </p:sp>
      <p:sp>
        <p:nvSpPr>
          <p:cNvPr id="177" name="Google Shape;177;p23"/>
          <p:cNvSpPr txBox="1">
            <a:spLocks noGrp="1"/>
          </p:cNvSpPr>
          <p:nvPr>
            <p:ph idx="1"/>
          </p:nvPr>
        </p:nvSpPr>
        <p:spPr>
          <a:xfrm>
            <a:off x="1069848" y="2121408"/>
            <a:ext cx="10058400" cy="4050792"/>
          </a:xfrm>
          <a:prstGeom prst="rect">
            <a:avLst/>
          </a:prstGeom>
          <a:noFill/>
          <a:ln>
            <a:noFill/>
          </a:ln>
        </p:spPr>
        <p:txBody>
          <a:bodyPr spcFirstLastPara="1" wrap="square" lIns="91425" tIns="45700" rIns="91425" bIns="45700" anchor="t" anchorCtr="0">
            <a:noAutofit/>
          </a:bodyPr>
          <a:lstStyle/>
          <a:p>
            <a:pPr marL="182880" marR="0" lvl="0" indent="-74929" algn="l" rtl="0">
              <a:lnSpc>
                <a:spcPct val="90000"/>
              </a:lnSpc>
              <a:spcBef>
                <a:spcPts val="0"/>
              </a:spcBef>
              <a:spcAft>
                <a:spcPts val="0"/>
              </a:spcAft>
              <a:buClr>
                <a:srgbClr val="689C9B"/>
              </a:buClr>
              <a:buSzPts val="1700"/>
              <a:buFont typeface="Noto Sans Symbols"/>
              <a:buNone/>
            </a:pPr>
            <a:endParaRPr sz="2000" b="0" i="0" u="none" strike="noStrike" cap="none">
              <a:solidFill>
                <a:schemeClr val="dk1"/>
              </a:solidFill>
              <a:latin typeface="Arial"/>
              <a:ea typeface="Arial"/>
              <a:cs typeface="Arial"/>
              <a:sym typeface="Arial"/>
            </a:endParaRPr>
          </a:p>
        </p:txBody>
      </p:sp>
      <p:pic>
        <p:nvPicPr>
          <p:cNvPr id="178" name="Google Shape;178;p23"/>
          <p:cNvPicPr preferRelativeResize="0"/>
          <p:nvPr/>
        </p:nvPicPr>
        <p:blipFill rotWithShape="1">
          <a:blip r:embed="rId3">
            <a:alphaModFix/>
          </a:blip>
          <a:srcRect/>
          <a:stretch/>
        </p:blipFill>
        <p:spPr>
          <a:xfrm>
            <a:off x="222069" y="130430"/>
            <a:ext cx="11770995" cy="6623146"/>
          </a:xfrm>
          <a:prstGeom prst="rect">
            <a:avLst/>
          </a:prstGeom>
          <a:noFill/>
          <a:ln w="28575">
            <a:solidFill>
              <a:schemeClr val="tx1"/>
            </a:solidFill>
          </a:ln>
        </p:spPr>
      </p:pic>
      <p:pic>
        <p:nvPicPr>
          <p:cNvPr id="179" name="Google Shape;179;p23"/>
          <p:cNvPicPr preferRelativeResize="0"/>
          <p:nvPr/>
        </p:nvPicPr>
        <p:blipFill rotWithShape="1">
          <a:blip r:embed="rId4">
            <a:alphaModFix/>
          </a:blip>
          <a:srcRect l="6312" t="26927" r="7651" b="24309"/>
          <a:stretch/>
        </p:blipFill>
        <p:spPr>
          <a:xfrm>
            <a:off x="2597727" y="441052"/>
            <a:ext cx="2319252" cy="876336"/>
          </a:xfrm>
          <a:prstGeom prst="rect">
            <a:avLst/>
          </a:prstGeom>
          <a:noFill/>
          <a:ln>
            <a:noFill/>
          </a:ln>
        </p:spPr>
      </p:pic>
      <p:sp>
        <p:nvSpPr>
          <p:cNvPr id="180" name="Google Shape;180;p23"/>
          <p:cNvSpPr txBox="1"/>
          <p:nvPr/>
        </p:nvSpPr>
        <p:spPr>
          <a:xfrm>
            <a:off x="8599516" y="4077460"/>
            <a:ext cx="1346661" cy="92333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Sites with Technical Issues</a:t>
            </a:r>
            <a:endParaRPr sz="1800" b="0" i="0" u="none" strike="noStrike" cap="none">
              <a:solidFill>
                <a:schemeClr val="lt1"/>
              </a:solidFill>
              <a:latin typeface="Arial"/>
              <a:ea typeface="Arial"/>
              <a:cs typeface="Arial"/>
              <a:sym typeface="Arial"/>
            </a:endParaRPr>
          </a:p>
        </p:txBody>
      </p:sp>
      <p:sp>
        <p:nvSpPr>
          <p:cNvPr id="181" name="Google Shape;181;p23"/>
          <p:cNvSpPr txBox="1"/>
          <p:nvPr/>
        </p:nvSpPr>
        <p:spPr>
          <a:xfrm>
            <a:off x="9544156" y="5888254"/>
            <a:ext cx="1886989" cy="369332"/>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lt1"/>
                </a:solidFill>
                <a:latin typeface="Arial"/>
                <a:ea typeface="Arial"/>
                <a:cs typeface="Arial"/>
                <a:sym typeface="Arial"/>
              </a:rPr>
              <a:t>The Deep Web</a:t>
            </a:r>
            <a:endParaRPr sz="1800">
              <a:solidFill>
                <a:schemeClr val="lt1"/>
              </a:solidFill>
              <a:latin typeface="Arial"/>
              <a:ea typeface="Arial"/>
              <a:cs typeface="Arial"/>
              <a:sym typeface="Arial"/>
            </a:endParaRPr>
          </a:p>
        </p:txBody>
      </p:sp>
      <p:sp>
        <p:nvSpPr>
          <p:cNvPr id="182" name="Google Shape;182;p23"/>
          <p:cNvSpPr txBox="1"/>
          <p:nvPr/>
        </p:nvSpPr>
        <p:spPr>
          <a:xfrm>
            <a:off x="1215320" y="2082001"/>
            <a:ext cx="1296785" cy="1200329"/>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lt1"/>
                </a:solidFill>
                <a:latin typeface="Arial"/>
                <a:ea typeface="Arial"/>
                <a:cs typeface="Arial"/>
                <a:sym typeface="Arial"/>
              </a:rPr>
              <a:t>Sites with pay walls/ subscribed content</a:t>
            </a:r>
            <a:endParaRPr sz="1800" dirty="0">
              <a:solidFill>
                <a:schemeClr val="lt1"/>
              </a:solidFill>
              <a:latin typeface="Arial"/>
              <a:ea typeface="Arial"/>
              <a:cs typeface="Arial"/>
              <a:sym typeface="Arial"/>
            </a:endParaRPr>
          </a:p>
        </p:txBody>
      </p:sp>
      <p:sp>
        <p:nvSpPr>
          <p:cNvPr id="183" name="Google Shape;183;p23"/>
          <p:cNvSpPr txBox="1"/>
          <p:nvPr/>
        </p:nvSpPr>
        <p:spPr>
          <a:xfrm>
            <a:off x="1069848" y="5112084"/>
            <a:ext cx="1587730" cy="1200329"/>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Sites web developers don’t want indexed</a:t>
            </a:r>
            <a:endParaRPr sz="1800">
              <a:solidFill>
                <a:schemeClr val="lt1"/>
              </a:solidFill>
              <a:latin typeface="Arial"/>
              <a:ea typeface="Arial"/>
              <a:cs typeface="Arial"/>
              <a:sym typeface="Arial"/>
            </a:endParaRPr>
          </a:p>
        </p:txBody>
      </p:sp>
      <p:sp>
        <p:nvSpPr>
          <p:cNvPr id="184" name="Google Shape;184;p23"/>
          <p:cNvSpPr txBox="1"/>
          <p:nvPr/>
        </p:nvSpPr>
        <p:spPr>
          <a:xfrm>
            <a:off x="9518074" y="2266667"/>
            <a:ext cx="1828800" cy="92333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Sites with no links (or broken links) to them</a:t>
            </a:r>
            <a:endParaRPr sz="1800">
              <a:solidFill>
                <a:schemeClr val="lt1"/>
              </a:solidFill>
              <a:latin typeface="Arial"/>
              <a:ea typeface="Arial"/>
              <a:cs typeface="Arial"/>
              <a:sym typeface="Arial"/>
            </a:endParaRPr>
          </a:p>
        </p:txBody>
      </p:sp>
      <p:sp>
        <p:nvSpPr>
          <p:cNvPr id="185" name="Google Shape;185;p23"/>
          <p:cNvSpPr txBox="1"/>
          <p:nvPr/>
        </p:nvSpPr>
        <p:spPr>
          <a:xfrm>
            <a:off x="2356658" y="3823638"/>
            <a:ext cx="1267692" cy="646331"/>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New Websites</a:t>
            </a:r>
            <a:endParaRPr/>
          </a:p>
        </p:txBody>
      </p:sp>
      <p:cxnSp>
        <p:nvCxnSpPr>
          <p:cNvPr id="3" name="Straight Arrow Connector 2"/>
          <p:cNvCxnSpPr/>
          <p:nvPr/>
        </p:nvCxnSpPr>
        <p:spPr>
          <a:xfrm>
            <a:off x="537029" y="899886"/>
            <a:ext cx="1349828" cy="100148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70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8B7A-DCA0-4415-B814-D4151CFD854B}"/>
              </a:ext>
            </a:extLst>
          </p:cNvPr>
          <p:cNvSpPr>
            <a:spLocks noGrp="1"/>
          </p:cNvSpPr>
          <p:nvPr>
            <p:ph type="title"/>
          </p:nvPr>
        </p:nvSpPr>
        <p:spPr/>
        <p:txBody>
          <a:bodyPr/>
          <a:lstStyle/>
          <a:p>
            <a:r>
              <a:rPr lang="en-US" dirty="0"/>
              <a:t>The Library</a:t>
            </a:r>
          </a:p>
        </p:txBody>
      </p:sp>
      <p:sp>
        <p:nvSpPr>
          <p:cNvPr id="3" name="Content Placeholder 2">
            <a:extLst>
              <a:ext uri="{FF2B5EF4-FFF2-40B4-BE49-F238E27FC236}">
                <a16:creationId xmlns:a16="http://schemas.microsoft.com/office/drawing/2014/main" id="{50BFE8AF-D035-4A4B-8CA2-4EA58E9819D5}"/>
              </a:ext>
            </a:extLst>
          </p:cNvPr>
          <p:cNvSpPr>
            <a:spLocks noGrp="1"/>
          </p:cNvSpPr>
          <p:nvPr>
            <p:ph idx="1"/>
          </p:nvPr>
        </p:nvSpPr>
        <p:spPr/>
        <p:txBody>
          <a:bodyPr>
            <a:normAutofit/>
          </a:bodyPr>
          <a:lstStyle/>
          <a:p>
            <a:r>
              <a:rPr lang="en-US" sz="2600" dirty="0"/>
              <a:t>Print materials &amp; electronic materials</a:t>
            </a:r>
          </a:p>
          <a:p>
            <a:pPr lvl="2"/>
            <a:r>
              <a:rPr lang="en-US" sz="2200" dirty="0"/>
              <a:t>Including free popular eBooks &amp; audiobooks!</a:t>
            </a:r>
          </a:p>
          <a:p>
            <a:r>
              <a:rPr lang="en-US" sz="2600" dirty="0"/>
              <a:t>Interlibrary loan</a:t>
            </a:r>
          </a:p>
          <a:p>
            <a:r>
              <a:rPr lang="en-US" sz="2600" dirty="0"/>
              <a:t>Research/reference </a:t>
            </a:r>
          </a:p>
          <a:p>
            <a:r>
              <a:rPr lang="en-US" sz="2600" dirty="0"/>
              <a:t>Database navigation assistance</a:t>
            </a:r>
          </a:p>
          <a:p>
            <a:r>
              <a:rPr lang="en-US" sz="2600" dirty="0"/>
              <a:t>Citation &amp; citation management system support</a:t>
            </a:r>
          </a:p>
        </p:txBody>
      </p:sp>
    </p:spTree>
    <p:extLst>
      <p:ext uri="{BB962C8B-B14F-4D97-AF65-F5344CB8AC3E}">
        <p14:creationId xmlns:p14="http://schemas.microsoft.com/office/powerpoint/2010/main" val="302589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819FA8-8A05-48F3-AE71-52FBFCDD5B87}"/>
              </a:ext>
            </a:extLst>
          </p:cNvPr>
          <p:cNvPicPr>
            <a:picLocks noChangeAspect="1"/>
          </p:cNvPicPr>
          <p:nvPr/>
        </p:nvPicPr>
        <p:blipFill rotWithShape="1">
          <a:blip r:embed="rId2"/>
          <a:srcRect t="2177" r="539" b="1186"/>
          <a:stretch/>
        </p:blipFill>
        <p:spPr>
          <a:xfrm>
            <a:off x="273642" y="385075"/>
            <a:ext cx="11398954" cy="6248989"/>
          </a:xfrm>
          <a:prstGeom prst="rect">
            <a:avLst/>
          </a:prstGeom>
        </p:spPr>
      </p:pic>
    </p:spTree>
    <p:extLst>
      <p:ext uri="{BB962C8B-B14F-4D97-AF65-F5344CB8AC3E}">
        <p14:creationId xmlns:p14="http://schemas.microsoft.com/office/powerpoint/2010/main" val="1354420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78AF6-9E8D-4095-9674-46701676D104}"/>
              </a:ext>
            </a:extLst>
          </p:cNvPr>
          <p:cNvSpPr>
            <a:spLocks noGrp="1"/>
          </p:cNvSpPr>
          <p:nvPr>
            <p:ph type="title"/>
          </p:nvPr>
        </p:nvSpPr>
        <p:spPr/>
        <p:txBody>
          <a:bodyPr/>
          <a:lstStyle/>
          <a:p>
            <a:r>
              <a:rPr lang="en-US" dirty="0"/>
              <a:t>Picking a Topic</a:t>
            </a:r>
          </a:p>
        </p:txBody>
      </p:sp>
      <p:sp>
        <p:nvSpPr>
          <p:cNvPr id="3" name="Content Placeholder 2">
            <a:extLst>
              <a:ext uri="{FF2B5EF4-FFF2-40B4-BE49-F238E27FC236}">
                <a16:creationId xmlns:a16="http://schemas.microsoft.com/office/drawing/2014/main" id="{807CA102-B5F5-4302-B638-BFF60398E55B}"/>
              </a:ext>
            </a:extLst>
          </p:cNvPr>
          <p:cNvSpPr>
            <a:spLocks noGrp="1"/>
          </p:cNvSpPr>
          <p:nvPr>
            <p:ph idx="1"/>
          </p:nvPr>
        </p:nvSpPr>
        <p:spPr/>
        <p:txBody>
          <a:bodyPr>
            <a:normAutofit/>
          </a:bodyPr>
          <a:lstStyle/>
          <a:p>
            <a:pPr marL="0" indent="0" algn="ctr">
              <a:buNone/>
            </a:pPr>
            <a:r>
              <a:rPr lang="en-US" sz="3200" dirty="0"/>
              <a:t>What interests you?</a:t>
            </a:r>
            <a:br>
              <a:rPr lang="en-US" sz="3200" dirty="0"/>
            </a:br>
            <a:r>
              <a:rPr lang="en-US" sz="3200" dirty="0"/>
              <a:t>What/who do you </a:t>
            </a:r>
            <a:br>
              <a:rPr lang="en-US" sz="3200" dirty="0"/>
            </a:br>
            <a:r>
              <a:rPr lang="en-US" sz="3200" dirty="0"/>
              <a:t>identify with?</a:t>
            </a:r>
            <a:br>
              <a:rPr lang="en-US" sz="3200" dirty="0"/>
            </a:br>
            <a:r>
              <a:rPr lang="en-US" sz="3200" dirty="0"/>
              <a:t>What do you want </a:t>
            </a:r>
            <a:br>
              <a:rPr lang="en-US" sz="3200" dirty="0"/>
            </a:br>
            <a:r>
              <a:rPr lang="en-US" sz="3200" dirty="0"/>
              <a:t>to know more about?</a:t>
            </a:r>
          </a:p>
          <a:p>
            <a:pPr marL="0" indent="0" algn="ctr">
              <a:buNone/>
            </a:pPr>
            <a:r>
              <a:rPr lang="en-US" sz="3200" b="1" dirty="0"/>
              <a:t>What question do you want to answer?</a:t>
            </a:r>
          </a:p>
        </p:txBody>
      </p:sp>
    </p:spTree>
    <p:extLst>
      <p:ext uri="{BB962C8B-B14F-4D97-AF65-F5344CB8AC3E}">
        <p14:creationId xmlns:p14="http://schemas.microsoft.com/office/powerpoint/2010/main" val="3532875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F528-D8E6-4081-B7A5-4EDA2BAA62C4}"/>
              </a:ext>
            </a:extLst>
          </p:cNvPr>
          <p:cNvSpPr>
            <a:spLocks noGrp="1"/>
          </p:cNvSpPr>
          <p:nvPr>
            <p:ph type="title"/>
          </p:nvPr>
        </p:nvSpPr>
        <p:spPr/>
        <p:txBody>
          <a:bodyPr/>
          <a:lstStyle/>
          <a:p>
            <a:r>
              <a:rPr lang="en-US" dirty="0"/>
              <a:t>Picking a Topic</a:t>
            </a:r>
          </a:p>
        </p:txBody>
      </p:sp>
      <p:sp>
        <p:nvSpPr>
          <p:cNvPr id="4" name="TextBox 3">
            <a:extLst>
              <a:ext uri="{FF2B5EF4-FFF2-40B4-BE49-F238E27FC236}">
                <a16:creationId xmlns:a16="http://schemas.microsoft.com/office/drawing/2014/main" id="{1DA5D989-A4AE-442F-9617-A73DC3774679}"/>
              </a:ext>
            </a:extLst>
          </p:cNvPr>
          <p:cNvSpPr txBox="1"/>
          <p:nvPr/>
        </p:nvSpPr>
        <p:spPr>
          <a:xfrm>
            <a:off x="1552006" y="2781192"/>
            <a:ext cx="5428344"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Start with a broad topic and consult reference materials like encyclopedias to get a general understanding of the issue</a:t>
            </a:r>
          </a:p>
          <a:p>
            <a:pPr marL="285750" indent="-285750">
              <a:buFont typeface="Arial" panose="020B0604020202020204" pitchFamily="34" charset="0"/>
              <a:buChar char="•"/>
            </a:pPr>
            <a:r>
              <a:rPr lang="en-US" sz="2400" dirty="0"/>
              <a:t>Consider the </a:t>
            </a:r>
            <a:r>
              <a:rPr lang="en-US" sz="2400" b="1" u="sng" dirty="0"/>
              <a:t>specific question</a:t>
            </a:r>
            <a:r>
              <a:rPr lang="en-US" sz="2400" b="1" dirty="0"/>
              <a:t> </a:t>
            </a:r>
            <a:r>
              <a:rPr lang="en-US" sz="2400" dirty="0"/>
              <a:t>you want to answer</a:t>
            </a:r>
          </a:p>
          <a:p>
            <a:pPr marL="285750" indent="-285750">
              <a:buFont typeface="Arial" panose="020B0604020202020204" pitchFamily="34" charset="0"/>
              <a:buChar char="•"/>
            </a:pPr>
            <a:r>
              <a:rPr lang="en-US" sz="2400" dirty="0"/>
              <a:t>Think about your search terms</a:t>
            </a:r>
          </a:p>
          <a:p>
            <a:pPr marL="742950" lvl="1" indent="-285750">
              <a:buFont typeface="Arial" panose="020B0604020202020204" pitchFamily="34" charset="0"/>
              <a:buChar char="•"/>
            </a:pPr>
            <a:r>
              <a:rPr lang="en-US" sz="2400" dirty="0"/>
              <a:t>Synonyms</a:t>
            </a:r>
          </a:p>
          <a:p>
            <a:pPr marL="742950" lvl="1" indent="-285750">
              <a:buFont typeface="Arial" panose="020B0604020202020204" pitchFamily="34" charset="0"/>
              <a:buChar char="•"/>
            </a:pPr>
            <a:r>
              <a:rPr lang="en-US" sz="2400" dirty="0"/>
              <a:t>Related concepts </a:t>
            </a:r>
          </a:p>
        </p:txBody>
      </p:sp>
      <p:pic>
        <p:nvPicPr>
          <p:cNvPr id="5" name="Picture 4">
            <a:extLst>
              <a:ext uri="{FF2B5EF4-FFF2-40B4-BE49-F238E27FC236}">
                <a16:creationId xmlns:a16="http://schemas.microsoft.com/office/drawing/2014/main" id="{F0D788D1-38AA-427A-A821-5029ED3BC8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7431" y="2047741"/>
            <a:ext cx="4532492" cy="4709083"/>
          </a:xfrm>
          <a:prstGeom prst="rect">
            <a:avLst/>
          </a:prstGeom>
        </p:spPr>
      </p:pic>
      <p:cxnSp>
        <p:nvCxnSpPr>
          <p:cNvPr id="6" name="Straight Arrow Connector 5">
            <a:extLst>
              <a:ext uri="{FF2B5EF4-FFF2-40B4-BE49-F238E27FC236}">
                <a16:creationId xmlns:a16="http://schemas.microsoft.com/office/drawing/2014/main" id="{81A118C4-08A0-4FE6-BDD5-B05C1924171F}"/>
              </a:ext>
            </a:extLst>
          </p:cNvPr>
          <p:cNvCxnSpPr/>
          <p:nvPr/>
        </p:nvCxnSpPr>
        <p:spPr>
          <a:xfrm>
            <a:off x="7122017" y="2228045"/>
            <a:ext cx="1429555" cy="142955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EBC524B-F8BA-4380-A3C2-F2B82BA56CE5}"/>
              </a:ext>
            </a:extLst>
          </p:cNvPr>
          <p:cNvCxnSpPr/>
          <p:nvPr/>
        </p:nvCxnSpPr>
        <p:spPr>
          <a:xfrm flipH="1">
            <a:off x="8834907" y="2333322"/>
            <a:ext cx="1197735" cy="136291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61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D93F00-61FB-40B6-B918-866E3B1AE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49" y="356502"/>
            <a:ext cx="10058400" cy="4814620"/>
          </a:xfrm>
          <a:prstGeom prst="rect">
            <a:avLst/>
          </a:prstGeom>
        </p:spPr>
      </p:pic>
      <p:sp>
        <p:nvSpPr>
          <p:cNvPr id="5" name="Left Arrow 4">
            <a:extLst>
              <a:ext uri="{FF2B5EF4-FFF2-40B4-BE49-F238E27FC236}">
                <a16:creationId xmlns:a16="http://schemas.microsoft.com/office/drawing/2014/main" id="{D4841FEA-7FFD-4CBA-97C0-66074CAC093F}"/>
              </a:ext>
            </a:extLst>
          </p:cNvPr>
          <p:cNvSpPr/>
          <p:nvPr/>
        </p:nvSpPr>
        <p:spPr>
          <a:xfrm>
            <a:off x="6284890" y="965915"/>
            <a:ext cx="1906073" cy="6825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690802-CA87-48BE-9E19-A8B7B8888398}"/>
              </a:ext>
            </a:extLst>
          </p:cNvPr>
          <p:cNvSpPr txBox="1"/>
          <p:nvPr/>
        </p:nvSpPr>
        <p:spPr>
          <a:xfrm>
            <a:off x="9079606" y="5383369"/>
            <a:ext cx="2202288" cy="1323439"/>
          </a:xfrm>
          <a:prstGeom prst="rect">
            <a:avLst/>
          </a:prstGeom>
          <a:noFill/>
        </p:spPr>
        <p:txBody>
          <a:bodyPr wrap="square" rtlCol="0">
            <a:spAutoFit/>
          </a:bodyPr>
          <a:lstStyle/>
          <a:p>
            <a:r>
              <a:rPr lang="en-US" sz="1600" dirty="0"/>
              <a:t>How did President Lincoln’s leadership contribute to the resolution of the Civil War? </a:t>
            </a:r>
          </a:p>
        </p:txBody>
      </p:sp>
      <p:pic>
        <p:nvPicPr>
          <p:cNvPr id="7" name="Picture 6">
            <a:extLst>
              <a:ext uri="{FF2B5EF4-FFF2-40B4-BE49-F238E27FC236}">
                <a16:creationId xmlns:a16="http://schemas.microsoft.com/office/drawing/2014/main" id="{67C8E451-3057-46EC-B1AB-B5DB26BA2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972" y="2507274"/>
            <a:ext cx="8564600" cy="4099588"/>
          </a:xfrm>
          <a:prstGeom prst="rect">
            <a:avLst/>
          </a:prstGeom>
        </p:spPr>
      </p:pic>
      <p:sp>
        <p:nvSpPr>
          <p:cNvPr id="8" name="Left Arrow 7">
            <a:extLst>
              <a:ext uri="{FF2B5EF4-FFF2-40B4-BE49-F238E27FC236}">
                <a16:creationId xmlns:a16="http://schemas.microsoft.com/office/drawing/2014/main" id="{39CDF0CC-CF9E-4EB4-A60D-2299F6C498AC}"/>
              </a:ext>
            </a:extLst>
          </p:cNvPr>
          <p:cNvSpPr/>
          <p:nvPr/>
        </p:nvSpPr>
        <p:spPr>
          <a:xfrm>
            <a:off x="5200918" y="2947115"/>
            <a:ext cx="1906073" cy="6825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53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theme/theme1.xml><?xml version="1.0" encoding="utf-8"?>
<a:theme xmlns:a="http://schemas.openxmlformats.org/drawingml/2006/main" name="AccentBoxVTI">
  <a:themeElements>
    <a:clrScheme name="AnalogousFromDarkSeedLeftStep">
      <a:dk1>
        <a:srgbClr val="000000"/>
      </a:dk1>
      <a:lt1>
        <a:srgbClr val="FFFFFF"/>
      </a:lt1>
      <a:dk2>
        <a:srgbClr val="243441"/>
      </a:dk2>
      <a:lt2>
        <a:srgbClr val="E2E8E5"/>
      </a:lt2>
      <a:accent1>
        <a:srgbClr val="C34D91"/>
      </a:accent1>
      <a:accent2>
        <a:srgbClr val="B13BB1"/>
      </a:accent2>
      <a:accent3>
        <a:srgbClr val="924DC3"/>
      </a:accent3>
      <a:accent4>
        <a:srgbClr val="6250BA"/>
      </a:accent4>
      <a:accent5>
        <a:srgbClr val="4D6AC3"/>
      </a:accent5>
      <a:accent6>
        <a:srgbClr val="3B89B1"/>
      </a:accent6>
      <a:hlink>
        <a:srgbClr val="6D75CE"/>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819</Words>
  <Application>Microsoft Office PowerPoint</Application>
  <PresentationFormat>Widescreen</PresentationFormat>
  <Paragraphs>115</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Black</vt:lpstr>
      <vt:lpstr>Calibri</vt:lpstr>
      <vt:lpstr>Neue Haas Grotesk Text Pro</vt:lpstr>
      <vt:lpstr>Noto Sans Symbols</vt:lpstr>
      <vt:lpstr>verdana</vt:lpstr>
      <vt:lpstr>AccentBoxVTI</vt:lpstr>
      <vt:lpstr>Become a Research Guru</vt:lpstr>
      <vt:lpstr>PowerPoint Presentation</vt:lpstr>
      <vt:lpstr>PowerPoint Presentation</vt:lpstr>
      <vt:lpstr>PowerPoint Presentation</vt:lpstr>
      <vt:lpstr>The Library</vt:lpstr>
      <vt:lpstr>PowerPoint Presentation</vt:lpstr>
      <vt:lpstr>Picking a Topic</vt:lpstr>
      <vt:lpstr>Picking a Topic</vt:lpstr>
      <vt:lpstr>PowerPoint Presentation</vt:lpstr>
      <vt:lpstr>Types of Sources</vt:lpstr>
      <vt:lpstr>PowerPoint Presentation</vt:lpstr>
      <vt:lpstr>PowerPoint Presentation</vt:lpstr>
      <vt:lpstr>Ask for Directions</vt:lpstr>
      <vt:lpstr>Research Rat Hole</vt:lpstr>
      <vt:lpstr>Clarkson.edu/library</vt:lpstr>
      <vt:lpstr>Searching</vt:lpstr>
      <vt:lpstr>Operators</vt:lpstr>
      <vt:lpstr>Searching the Library - Example</vt:lpstr>
      <vt:lpstr>PowerPoint Presentation</vt:lpstr>
      <vt:lpstr>PowerPoint Presentation</vt:lpstr>
      <vt:lpstr>Journal v. Journal Article</vt:lpstr>
      <vt:lpstr>Results!</vt:lpstr>
      <vt:lpstr>Access</vt:lpstr>
      <vt:lpstr>Access</vt:lpstr>
      <vt:lpstr>Google Scholar</vt:lpstr>
      <vt:lpstr>Google Scholar</vt:lpstr>
      <vt:lpstr>Tracking a Citation</vt:lpstr>
      <vt:lpstr>Tracking a Citation</vt:lpstr>
      <vt:lpstr>Tracking a Citation</vt:lpstr>
      <vt:lpstr>Zotero</vt:lpstr>
      <vt:lpstr>PowerPoint Presentation</vt:lpstr>
      <vt:lpstr>Get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Become a Research Guru</dc:title>
  <dc:creator>Lisa Hoover</dc:creator>
  <cp:lastModifiedBy>Lisa Hoover</cp:lastModifiedBy>
  <cp:revision>68</cp:revision>
  <dcterms:created xsi:type="dcterms:W3CDTF">2020-09-17T13:08:35Z</dcterms:created>
  <dcterms:modified xsi:type="dcterms:W3CDTF">2020-09-17T20:43:35Z</dcterms:modified>
</cp:coreProperties>
</file>