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2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0" r:id="rId6"/>
    <p:sldId id="259" r:id="rId7"/>
    <p:sldId id="261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6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432F4-5FDB-4518-9272-2F3934AC6AA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633A646-2062-4841-AF18-847B074C67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 smtClean="0">
              <a:solidFill>
                <a:schemeClr val="bg1"/>
              </a:solidFill>
              <a:effectLst>
                <a:glow rad="152400">
                  <a:schemeClr val="bg1">
                    <a:alpha val="19000"/>
                  </a:schemeClr>
                </a:glow>
              </a:effectLst>
            </a:rPr>
            <a:t>Introduce the source</a:t>
          </a:r>
          <a:endParaRPr lang="en-US" noProof="0" dirty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DB4A5689-BD48-4D3D-8017-D1E3C49B0DDB}" type="parTrans" cxnId="{56ADA02B-9055-4F39-B74D-2D556F11DDB6}">
      <dgm:prSet/>
      <dgm:spPr/>
      <dgm:t>
        <a:bodyPr/>
        <a:lstStyle/>
        <a:p>
          <a:endParaRPr lang="en-US" noProof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1397C75F-5FD8-4120-9A24-A246D042942B}" type="sibTrans" cxnId="{56ADA02B-9055-4F39-B74D-2D556F11DDB6}">
      <dgm:prSet/>
      <dgm:spPr/>
      <dgm:t>
        <a:bodyPr/>
        <a:lstStyle/>
        <a:p>
          <a:endParaRPr lang="en-US" noProof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14BC708E-A0A1-4102-88E4-E75128B4E5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 smtClean="0">
              <a:solidFill>
                <a:schemeClr val="bg1"/>
              </a:solidFill>
              <a:effectLst>
                <a:glow rad="152400">
                  <a:schemeClr val="bg1">
                    <a:alpha val="19000"/>
                  </a:schemeClr>
                </a:glow>
              </a:effectLst>
            </a:rPr>
            <a:t>Introduce your ideas</a:t>
          </a:r>
          <a:endParaRPr lang="en-US" noProof="0" dirty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CF221EFF-354A-47A9-A498-1F0BBF01ECB8}" type="parTrans" cxnId="{EB9839C5-F324-41C4-8950-5284E09FB71E}">
      <dgm:prSet/>
      <dgm:spPr/>
      <dgm:t>
        <a:bodyPr/>
        <a:lstStyle/>
        <a:p>
          <a:endParaRPr lang="en-US" noProof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7519C821-85FB-4CA3-BEB5-E4BFBC529B83}" type="sibTrans" cxnId="{EB9839C5-F324-41C4-8950-5284E09FB71E}">
      <dgm:prSet/>
      <dgm:spPr/>
      <dgm:t>
        <a:bodyPr/>
        <a:lstStyle/>
        <a:p>
          <a:endParaRPr lang="en-US" noProof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C6D21269-399B-4BA2-8621-C7B9DA1E1B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 smtClean="0">
              <a:solidFill>
                <a:schemeClr val="bg1"/>
              </a:solidFill>
              <a:effectLst>
                <a:glow rad="152400">
                  <a:schemeClr val="bg1">
                    <a:alpha val="19000"/>
                  </a:schemeClr>
                </a:glow>
              </a:effectLst>
            </a:rPr>
            <a:t>Draw a conclusion</a:t>
          </a:r>
          <a:endParaRPr lang="en-US" noProof="0" dirty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AA3929B3-1058-4240-AD5D-9518D4976567}" type="parTrans" cxnId="{E4AD895B-72A4-4A6B-A7F4-C77A53EC51BC}">
      <dgm:prSet/>
      <dgm:spPr/>
      <dgm:t>
        <a:bodyPr/>
        <a:lstStyle/>
        <a:p>
          <a:endParaRPr lang="en-US" noProof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C79B0F2C-DDB4-44EB-89F7-717146B88B10}" type="sibTrans" cxnId="{E4AD895B-72A4-4A6B-A7F4-C77A53EC51BC}">
      <dgm:prSet/>
      <dgm:spPr/>
      <dgm:t>
        <a:bodyPr/>
        <a:lstStyle/>
        <a:p>
          <a:endParaRPr lang="en-US" noProof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gm:t>
    </dgm:pt>
    <dgm:pt modelId="{D40A0249-41A7-44A6-A657-361E8C18FD42}" type="pres">
      <dgm:prSet presAssocID="{E1B432F4-5FDB-4518-9272-2F3934AC6AA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1F47A2-8F6C-4C7F-B3B3-2100C986DE32}" type="pres">
      <dgm:prSet presAssocID="{B633A646-2062-4841-AF18-847B074C6716}" presName="compNode" presStyleCnt="0"/>
      <dgm:spPr/>
    </dgm:pt>
    <dgm:pt modelId="{EC4D957C-BFAC-446D-9573-48333BEC34E6}" type="pres">
      <dgm:prSet presAssocID="{B633A646-2062-4841-AF18-847B074C6716}" presName="bgRect" presStyleLbl="bgShp" presStyleIdx="0" presStyleCnt="3"/>
      <dgm:spPr>
        <a:prstGeom prst="rect">
          <a:avLst/>
        </a:prstGeom>
        <a:solidFill>
          <a:schemeClr val="tx1">
            <a:alpha val="70000"/>
          </a:schemeClr>
        </a:solidFill>
      </dgm:spPr>
    </dgm:pt>
    <dgm:pt modelId="{BE6B2CCF-B717-4C6F-9115-44EF0ECE6018}" type="pres">
      <dgm:prSet presAssocID="{B633A646-2062-4841-AF18-847B074C6716}" presName="iconRect" presStyleLbl="node1" presStyleIdx="0" presStyleCnt="3" custScaleX="75132" custScaleY="7513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95420642-092B-41B9-94FA-E0EC36F9AF7E}" type="pres">
      <dgm:prSet presAssocID="{B633A646-2062-4841-AF18-847B074C6716}" presName="spaceRect" presStyleCnt="0"/>
      <dgm:spPr/>
    </dgm:pt>
    <dgm:pt modelId="{C95AF6F0-F4DA-48FE-85EB-61ADFB42AA13}" type="pres">
      <dgm:prSet presAssocID="{B633A646-2062-4841-AF18-847B074C6716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1DD96AA-8DD7-4B07-A561-5C9B41ACFA3C}" type="pres">
      <dgm:prSet presAssocID="{1397C75F-5FD8-4120-9A24-A246D042942B}" presName="sibTrans" presStyleCnt="0"/>
      <dgm:spPr/>
    </dgm:pt>
    <dgm:pt modelId="{38E06421-A6BB-4D10-8565-2812C2C5C6B3}" type="pres">
      <dgm:prSet presAssocID="{14BC708E-A0A1-4102-88E4-E75128B4E51E}" presName="compNode" presStyleCnt="0"/>
      <dgm:spPr/>
    </dgm:pt>
    <dgm:pt modelId="{79919C57-A32A-40F6-B106-B4E0CE644E4C}" type="pres">
      <dgm:prSet presAssocID="{14BC708E-A0A1-4102-88E4-E75128B4E51E}" presName="bgRect" presStyleLbl="bgShp" presStyleIdx="1" presStyleCnt="3"/>
      <dgm:spPr>
        <a:xfrm>
          <a:off x="0" y="1760029"/>
          <a:ext cx="5607050" cy="1407541"/>
        </a:xfrm>
        <a:prstGeom prst="rect">
          <a:avLst/>
        </a:prstGeom>
        <a:solidFill>
          <a:srgbClr val="000000">
            <a:alpha val="70000"/>
          </a:srgbClr>
        </a:solidFill>
        <a:ln>
          <a:noFill/>
        </a:ln>
        <a:effectLst/>
      </dgm:spPr>
    </dgm:pt>
    <dgm:pt modelId="{99FDF55F-B3E9-423D-AD21-A6446C5D7455}" type="pres">
      <dgm:prSet presAssocID="{14BC708E-A0A1-4102-88E4-E75128B4E51E}" presName="iconRect" presStyleLbl="node1" presStyleIdx="1" presStyleCnt="3" custScaleX="75132" custScaleY="7513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E98BD5F1-E6F1-491F-A8EE-6A9AD649521E}" type="pres">
      <dgm:prSet presAssocID="{14BC708E-A0A1-4102-88E4-E75128B4E51E}" presName="spaceRect" presStyleCnt="0"/>
      <dgm:spPr/>
    </dgm:pt>
    <dgm:pt modelId="{80F6AD63-74FB-40E4-9D40-4178AFD87F60}" type="pres">
      <dgm:prSet presAssocID="{14BC708E-A0A1-4102-88E4-E75128B4E51E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375F890-B8F8-4966-ABCD-B672FD4512B7}" type="pres">
      <dgm:prSet presAssocID="{7519C821-85FB-4CA3-BEB5-E4BFBC529B83}" presName="sibTrans" presStyleCnt="0"/>
      <dgm:spPr/>
    </dgm:pt>
    <dgm:pt modelId="{9887B295-B446-4B8E-AEA4-76754DE9DD89}" type="pres">
      <dgm:prSet presAssocID="{C6D21269-399B-4BA2-8621-C7B9DA1E1B8F}" presName="compNode" presStyleCnt="0"/>
      <dgm:spPr/>
    </dgm:pt>
    <dgm:pt modelId="{436A8B1C-2D30-44BB-9150-7099503C8960}" type="pres">
      <dgm:prSet presAssocID="{C6D21269-399B-4BA2-8621-C7B9DA1E1B8F}" presName="bgRect" presStyleLbl="bgShp" presStyleIdx="2" presStyleCnt="3"/>
      <dgm:spPr>
        <a:xfrm>
          <a:off x="0" y="3519456"/>
          <a:ext cx="5607050" cy="1407541"/>
        </a:xfrm>
        <a:prstGeom prst="rect">
          <a:avLst/>
        </a:prstGeom>
        <a:solidFill>
          <a:srgbClr val="000000">
            <a:alpha val="70000"/>
          </a:srgbClr>
        </a:solidFill>
        <a:ln>
          <a:noFill/>
        </a:ln>
        <a:effectLst/>
      </dgm:spPr>
    </dgm:pt>
    <dgm:pt modelId="{1A8B8B62-3037-4506-89D7-28710774070B}" type="pres">
      <dgm:prSet presAssocID="{C6D21269-399B-4BA2-8621-C7B9DA1E1B8F}" presName="iconRect" presStyleLbl="node1" presStyleIdx="2" presStyleCnt="3" custScaleX="68302" custScaleY="6830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2FFC6342-A780-4396-8FAC-8E7FAE77A6E2}" type="pres">
      <dgm:prSet presAssocID="{C6D21269-399B-4BA2-8621-C7B9DA1E1B8F}" presName="spaceRect" presStyleCnt="0"/>
      <dgm:spPr/>
    </dgm:pt>
    <dgm:pt modelId="{D5847293-6F0A-4807-B203-585610F4F535}" type="pres">
      <dgm:prSet presAssocID="{C6D21269-399B-4BA2-8621-C7B9DA1E1B8F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F0438E4-D0CA-47DC-8484-BFD8CF753812}" type="presOf" srcId="{C6D21269-399B-4BA2-8621-C7B9DA1E1B8F}" destId="{D5847293-6F0A-4807-B203-585610F4F535}" srcOrd="0" destOrd="0" presId="urn:microsoft.com/office/officeart/2018/2/layout/IconVerticalSolidList"/>
    <dgm:cxn modelId="{EB9839C5-F324-41C4-8950-5284E09FB71E}" srcId="{E1B432F4-5FDB-4518-9272-2F3934AC6AA2}" destId="{14BC708E-A0A1-4102-88E4-E75128B4E51E}" srcOrd="1" destOrd="0" parTransId="{CF221EFF-354A-47A9-A498-1F0BBF01ECB8}" sibTransId="{7519C821-85FB-4CA3-BEB5-E4BFBC529B83}"/>
    <dgm:cxn modelId="{E4AD895B-72A4-4A6B-A7F4-C77A53EC51BC}" srcId="{E1B432F4-5FDB-4518-9272-2F3934AC6AA2}" destId="{C6D21269-399B-4BA2-8621-C7B9DA1E1B8F}" srcOrd="2" destOrd="0" parTransId="{AA3929B3-1058-4240-AD5D-9518D4976567}" sibTransId="{C79B0F2C-DDB4-44EB-89F7-717146B88B10}"/>
    <dgm:cxn modelId="{282E4C31-D2E4-4F2E-B7E4-7F072B61355B}" type="presOf" srcId="{E1B432F4-5FDB-4518-9272-2F3934AC6AA2}" destId="{D40A0249-41A7-44A6-A657-361E8C18FD42}" srcOrd="0" destOrd="0" presId="urn:microsoft.com/office/officeart/2018/2/layout/IconVerticalSolidList"/>
    <dgm:cxn modelId="{944ABB28-0B7D-40F0-8726-3385D62BD567}" type="presOf" srcId="{B633A646-2062-4841-AF18-847B074C6716}" destId="{C95AF6F0-F4DA-48FE-85EB-61ADFB42AA13}" srcOrd="0" destOrd="0" presId="urn:microsoft.com/office/officeart/2018/2/layout/IconVerticalSolidList"/>
    <dgm:cxn modelId="{56ADA02B-9055-4F39-B74D-2D556F11DDB6}" srcId="{E1B432F4-5FDB-4518-9272-2F3934AC6AA2}" destId="{B633A646-2062-4841-AF18-847B074C6716}" srcOrd="0" destOrd="0" parTransId="{DB4A5689-BD48-4D3D-8017-D1E3C49B0DDB}" sibTransId="{1397C75F-5FD8-4120-9A24-A246D042942B}"/>
    <dgm:cxn modelId="{4A4BD2E1-F579-4CB0-A349-6E4A603D3C1F}" type="presOf" srcId="{14BC708E-A0A1-4102-88E4-E75128B4E51E}" destId="{80F6AD63-74FB-40E4-9D40-4178AFD87F60}" srcOrd="0" destOrd="0" presId="urn:microsoft.com/office/officeart/2018/2/layout/IconVerticalSolidList"/>
    <dgm:cxn modelId="{07CEADA1-F123-4E4C-9E9E-EDC53C6A9D42}" type="presParOf" srcId="{D40A0249-41A7-44A6-A657-361E8C18FD42}" destId="{7D1F47A2-8F6C-4C7F-B3B3-2100C986DE32}" srcOrd="0" destOrd="0" presId="urn:microsoft.com/office/officeart/2018/2/layout/IconVerticalSolidList"/>
    <dgm:cxn modelId="{F2FB5DCA-E48C-4F18-9E21-40A8BA4E97C5}" type="presParOf" srcId="{7D1F47A2-8F6C-4C7F-B3B3-2100C986DE32}" destId="{EC4D957C-BFAC-446D-9573-48333BEC34E6}" srcOrd="0" destOrd="0" presId="urn:microsoft.com/office/officeart/2018/2/layout/IconVerticalSolidList"/>
    <dgm:cxn modelId="{A830D3AF-7E56-4163-A545-B5B0E5253A32}" type="presParOf" srcId="{7D1F47A2-8F6C-4C7F-B3B3-2100C986DE32}" destId="{BE6B2CCF-B717-4C6F-9115-44EF0ECE6018}" srcOrd="1" destOrd="0" presId="urn:microsoft.com/office/officeart/2018/2/layout/IconVerticalSolidList"/>
    <dgm:cxn modelId="{C133A968-EF32-4D7B-99AB-467DBC63AA65}" type="presParOf" srcId="{7D1F47A2-8F6C-4C7F-B3B3-2100C986DE32}" destId="{95420642-092B-41B9-94FA-E0EC36F9AF7E}" srcOrd="2" destOrd="0" presId="urn:microsoft.com/office/officeart/2018/2/layout/IconVerticalSolidList"/>
    <dgm:cxn modelId="{D41F3259-A36F-405E-9981-26F5153F9ECE}" type="presParOf" srcId="{7D1F47A2-8F6C-4C7F-B3B3-2100C986DE32}" destId="{C95AF6F0-F4DA-48FE-85EB-61ADFB42AA13}" srcOrd="3" destOrd="0" presId="urn:microsoft.com/office/officeart/2018/2/layout/IconVerticalSolidList"/>
    <dgm:cxn modelId="{23EAD705-80C2-4A13-8B46-0FDB076A4FC2}" type="presParOf" srcId="{D40A0249-41A7-44A6-A657-361E8C18FD42}" destId="{51DD96AA-8DD7-4B07-A561-5C9B41ACFA3C}" srcOrd="1" destOrd="0" presId="urn:microsoft.com/office/officeart/2018/2/layout/IconVerticalSolidList"/>
    <dgm:cxn modelId="{37270FB1-E3CB-4E7A-934D-8AD3CE1A6A9C}" type="presParOf" srcId="{D40A0249-41A7-44A6-A657-361E8C18FD42}" destId="{38E06421-A6BB-4D10-8565-2812C2C5C6B3}" srcOrd="2" destOrd="0" presId="urn:microsoft.com/office/officeart/2018/2/layout/IconVerticalSolidList"/>
    <dgm:cxn modelId="{A2720370-712D-409A-A691-A76A6B58E669}" type="presParOf" srcId="{38E06421-A6BB-4D10-8565-2812C2C5C6B3}" destId="{79919C57-A32A-40F6-B106-B4E0CE644E4C}" srcOrd="0" destOrd="0" presId="urn:microsoft.com/office/officeart/2018/2/layout/IconVerticalSolidList"/>
    <dgm:cxn modelId="{7F0D094D-67F9-4096-8C3F-6FB86443B146}" type="presParOf" srcId="{38E06421-A6BB-4D10-8565-2812C2C5C6B3}" destId="{99FDF55F-B3E9-423D-AD21-A6446C5D7455}" srcOrd="1" destOrd="0" presId="urn:microsoft.com/office/officeart/2018/2/layout/IconVerticalSolidList"/>
    <dgm:cxn modelId="{A46EF107-6809-4A78-A437-DA4FD0910124}" type="presParOf" srcId="{38E06421-A6BB-4D10-8565-2812C2C5C6B3}" destId="{E98BD5F1-E6F1-491F-A8EE-6A9AD649521E}" srcOrd="2" destOrd="0" presId="urn:microsoft.com/office/officeart/2018/2/layout/IconVerticalSolidList"/>
    <dgm:cxn modelId="{A2F04EF7-8EDA-4B91-A3BA-95A8C47F2083}" type="presParOf" srcId="{38E06421-A6BB-4D10-8565-2812C2C5C6B3}" destId="{80F6AD63-74FB-40E4-9D40-4178AFD87F60}" srcOrd="3" destOrd="0" presId="urn:microsoft.com/office/officeart/2018/2/layout/IconVerticalSolidList"/>
    <dgm:cxn modelId="{600447EF-7DA9-4818-8D45-C741C5E6B34A}" type="presParOf" srcId="{D40A0249-41A7-44A6-A657-361E8C18FD42}" destId="{1375F890-B8F8-4966-ABCD-B672FD4512B7}" srcOrd="3" destOrd="0" presId="urn:microsoft.com/office/officeart/2018/2/layout/IconVerticalSolidList"/>
    <dgm:cxn modelId="{678E6197-2DF8-487D-80B8-DC5109CCDD3F}" type="presParOf" srcId="{D40A0249-41A7-44A6-A657-361E8C18FD42}" destId="{9887B295-B446-4B8E-AEA4-76754DE9DD89}" srcOrd="4" destOrd="0" presId="urn:microsoft.com/office/officeart/2018/2/layout/IconVerticalSolidList"/>
    <dgm:cxn modelId="{27C0A3EB-AFC3-4068-98D6-97C2AE9FB8D1}" type="presParOf" srcId="{9887B295-B446-4B8E-AEA4-76754DE9DD89}" destId="{436A8B1C-2D30-44BB-9150-7099503C8960}" srcOrd="0" destOrd="0" presId="urn:microsoft.com/office/officeart/2018/2/layout/IconVerticalSolidList"/>
    <dgm:cxn modelId="{3914B107-20DC-4ED8-B86C-19F61BC45DBB}" type="presParOf" srcId="{9887B295-B446-4B8E-AEA4-76754DE9DD89}" destId="{1A8B8B62-3037-4506-89D7-28710774070B}" srcOrd="1" destOrd="0" presId="urn:microsoft.com/office/officeart/2018/2/layout/IconVerticalSolidList"/>
    <dgm:cxn modelId="{8C250632-60D4-4813-9B7E-F468D972396C}" type="presParOf" srcId="{9887B295-B446-4B8E-AEA4-76754DE9DD89}" destId="{2FFC6342-A780-4396-8FAC-8E7FAE77A6E2}" srcOrd="2" destOrd="0" presId="urn:microsoft.com/office/officeart/2018/2/layout/IconVerticalSolidList"/>
    <dgm:cxn modelId="{84E4FB42-7EF6-4E5B-9E43-2F003B8E5D13}" type="presParOf" srcId="{9887B295-B446-4B8E-AEA4-76754DE9DD89}" destId="{D5847293-6F0A-4807-B203-585610F4F53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D957C-BFAC-446D-9573-48333BEC34E6}">
      <dsp:nvSpPr>
        <dsp:cNvPr id="0" name=""/>
        <dsp:cNvSpPr/>
      </dsp:nvSpPr>
      <dsp:spPr>
        <a:xfrm>
          <a:off x="0" y="601"/>
          <a:ext cx="5607050" cy="1407541"/>
        </a:xfrm>
        <a:prstGeom prst="rect">
          <a:avLst/>
        </a:prstGeom>
        <a:solidFill>
          <a:schemeClr val="tx1"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6B2CCF-B717-4C6F-9115-44EF0ECE6018}">
      <dsp:nvSpPr>
        <dsp:cNvPr id="0" name=""/>
        <dsp:cNvSpPr/>
      </dsp:nvSpPr>
      <dsp:spPr>
        <a:xfrm>
          <a:off x="522039" y="413556"/>
          <a:ext cx="581632" cy="581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AF6F0-F4DA-48FE-85EB-61ADFB42AA13}">
      <dsp:nvSpPr>
        <dsp:cNvPr id="0" name=""/>
        <dsp:cNvSpPr/>
      </dsp:nvSpPr>
      <dsp:spPr>
        <a:xfrm>
          <a:off x="1625711" y="601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solidFill>
                <a:schemeClr val="bg1"/>
              </a:solidFill>
              <a:effectLst>
                <a:glow rad="152400">
                  <a:schemeClr val="bg1">
                    <a:alpha val="19000"/>
                  </a:schemeClr>
                </a:glow>
              </a:effectLst>
            </a:rPr>
            <a:t>Introduce the source</a:t>
          </a:r>
          <a:endParaRPr lang="en-US" sz="2500" kern="1200" noProof="0" dirty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sp:txBody>
      <dsp:txXfrm>
        <a:off x="1625711" y="601"/>
        <a:ext cx="3981338" cy="1407541"/>
      </dsp:txXfrm>
    </dsp:sp>
    <dsp:sp modelId="{79919C57-A32A-40F6-B106-B4E0CE644E4C}">
      <dsp:nvSpPr>
        <dsp:cNvPr id="0" name=""/>
        <dsp:cNvSpPr/>
      </dsp:nvSpPr>
      <dsp:spPr>
        <a:xfrm>
          <a:off x="0" y="1760029"/>
          <a:ext cx="5607050" cy="1407541"/>
        </a:xfrm>
        <a:prstGeom prst="rect">
          <a:avLst/>
        </a:prstGeom>
        <a:solidFill>
          <a:srgbClr val="000000">
            <a:alpha val="7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FDF55F-B3E9-423D-AD21-A6446C5D7455}">
      <dsp:nvSpPr>
        <dsp:cNvPr id="0" name=""/>
        <dsp:cNvSpPr/>
      </dsp:nvSpPr>
      <dsp:spPr>
        <a:xfrm>
          <a:off x="522039" y="2172983"/>
          <a:ext cx="581632" cy="581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F6AD63-74FB-40E4-9D40-4178AFD87F60}">
      <dsp:nvSpPr>
        <dsp:cNvPr id="0" name=""/>
        <dsp:cNvSpPr/>
      </dsp:nvSpPr>
      <dsp:spPr>
        <a:xfrm>
          <a:off x="1625711" y="1760029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solidFill>
                <a:schemeClr val="bg1"/>
              </a:solidFill>
              <a:effectLst>
                <a:glow rad="152400">
                  <a:schemeClr val="bg1">
                    <a:alpha val="19000"/>
                  </a:schemeClr>
                </a:glow>
              </a:effectLst>
            </a:rPr>
            <a:t>Introduce your ideas</a:t>
          </a:r>
          <a:endParaRPr lang="en-US" sz="2500" kern="1200" noProof="0" dirty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sp:txBody>
      <dsp:txXfrm>
        <a:off x="1625711" y="1760029"/>
        <a:ext cx="3981338" cy="1407541"/>
      </dsp:txXfrm>
    </dsp:sp>
    <dsp:sp modelId="{436A8B1C-2D30-44BB-9150-7099503C8960}">
      <dsp:nvSpPr>
        <dsp:cNvPr id="0" name=""/>
        <dsp:cNvSpPr/>
      </dsp:nvSpPr>
      <dsp:spPr>
        <a:xfrm>
          <a:off x="0" y="3519456"/>
          <a:ext cx="5607050" cy="1407541"/>
        </a:xfrm>
        <a:prstGeom prst="rect">
          <a:avLst/>
        </a:prstGeom>
        <a:solidFill>
          <a:srgbClr val="000000">
            <a:alpha val="7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8B8B62-3037-4506-89D7-28710774070B}">
      <dsp:nvSpPr>
        <dsp:cNvPr id="0" name=""/>
        <dsp:cNvSpPr/>
      </dsp:nvSpPr>
      <dsp:spPr>
        <a:xfrm>
          <a:off x="548476" y="3958848"/>
          <a:ext cx="528758" cy="52875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847293-6F0A-4807-B203-585610F4F535}">
      <dsp:nvSpPr>
        <dsp:cNvPr id="0" name=""/>
        <dsp:cNvSpPr/>
      </dsp:nvSpPr>
      <dsp:spPr>
        <a:xfrm>
          <a:off x="1625711" y="3519456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>
              <a:solidFill>
                <a:schemeClr val="bg1"/>
              </a:solidFill>
              <a:effectLst>
                <a:glow rad="152400">
                  <a:schemeClr val="bg1">
                    <a:alpha val="19000"/>
                  </a:schemeClr>
                </a:glow>
              </a:effectLst>
            </a:rPr>
            <a:t>Draw a conclusion</a:t>
          </a:r>
          <a:endParaRPr lang="en-US" sz="2500" kern="1200" noProof="0" dirty="0">
            <a:solidFill>
              <a:schemeClr val="bg1"/>
            </a:solidFill>
            <a:effectLst>
              <a:glow rad="152400">
                <a:schemeClr val="bg1">
                  <a:alpha val="19000"/>
                </a:schemeClr>
              </a:glow>
            </a:effectLst>
          </a:endParaRPr>
        </a:p>
      </dsp:txBody>
      <dsp:txXfrm>
        <a:off x="1625711" y="3519456"/>
        <a:ext cx="3981338" cy="1407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A62EC2-9403-4E3F-B9EE-AC16CAC60F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550C-613B-478E-B802-C73E628524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9C108-6DA3-45F2-AE7E-50E80854775B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13C7E-277B-477F-B8EF-FBEECB8A1F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96058-9ECC-48B6-8A85-7E3A3E39E8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ED09B-8056-4B81-BB5B-ECA7E0231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A73B2-5605-4CC4-ADC6-622651651079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664B-377C-4B68-AF4E-EBDA64311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D664B-377C-4B68-AF4E-EBDA643118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9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D664B-377C-4B68-AF4E-EBDA643118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7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D664B-377C-4B68-AF4E-EBDA643118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4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D664B-377C-4B68-AF4E-EBDA643118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18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D664B-377C-4B68-AF4E-EBDA643118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8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7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2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3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5841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6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993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8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5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16C4C9A-3960-41CF-A4E9-2A8FB932454B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8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0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hoover@Clark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rkson.zoom.us/j/96707157777?pwd=aTArOFQ3ckxaS3VodXFyZ1dnWlUyZz09" TargetMode="External"/><Relationship Id="rId4" Type="http://schemas.openxmlformats.org/officeDocument/2006/relationships/hyperlink" Target="https://clarkson.zoom.us/j/98244869137?pwd=ZkRxbDBLTEFqWldLVWF2TmtsMUxaQT0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hoover@Clarkso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yskills.hull.ac.uk/2019/10/21/perfectparaphrasin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consciousnessandliteraryexperiment.wordpress.com/2011/10/15/54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981E6A2-4656-4CFE-9BF4-39D81EE2CA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594153"/>
            <a:ext cx="4486656" cy="1231106"/>
          </a:xfrm>
          <a:noFill/>
          <a:ln>
            <a:solidFill>
              <a:schemeClr val="tx1"/>
            </a:solidFill>
          </a:ln>
          <a:effectLst>
            <a:glow rad="152400">
              <a:schemeClr val="tx1">
                <a:alpha val="13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The Art of persuasion: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Make your sources work for you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981814"/>
            <a:ext cx="4486656" cy="2118539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Clarkson University Libraries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ERC 1110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X3760</a:t>
            </a:r>
          </a:p>
          <a:p>
            <a:r>
              <a:rPr lang="en-US" sz="1800" dirty="0" smtClean="0">
                <a:solidFill>
                  <a:schemeClr val="tx1"/>
                </a:solidFill>
                <a:hlinkClick r:id="rId3"/>
              </a:rPr>
              <a:t>lhoover@Clarkson.edu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calendly.com/</a:t>
            </a:r>
            <a:r>
              <a:rPr lang="en-US" sz="1800" dirty="0" err="1" smtClean="0">
                <a:solidFill>
                  <a:schemeClr val="tx1"/>
                </a:solidFill>
              </a:rPr>
              <a:t>lisahoover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2B9624-F8A1-4831-AE43-1D9E266CFF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5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792" y="2916081"/>
            <a:ext cx="5681878" cy="325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5. Playing Peacemaker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Identify a conflict or dispute between two or more scholars, then resolve it using a new or more encompassing perspective.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Sue Yee argues that the dinosaur extinction was caused by ….. (citation), while other scholars argue that it was caused by…. (citation[s]). However, new evidence (citation) indicates that both may have occurred simultaneously, indicating that……</a:t>
            </a:r>
          </a:p>
        </p:txBody>
      </p:sp>
      <p:pic>
        <p:nvPicPr>
          <p:cNvPr id="5122" name="Picture 2" descr="https://consciousnessandliteraryexperiment.files.wordpress.com/2011/10/gaipa-peacemaker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894" y="2195917"/>
            <a:ext cx="3502025" cy="403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792" y="2916081"/>
            <a:ext cx="5681878" cy="351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6. Taking on the Establishment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AKA “acting paranoid”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Pick a fight with everyone in a critical conversation; show how the status quo is wrong, a critical consensus is unfounded, or a dispute is based on a faulty assumption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It is widely assumed that ….. (citations[s]). However, I believe this over looks important evidence, such as ….. (citation </a:t>
            </a:r>
            <a:r>
              <a:rPr lang="en-US" sz="1667" i="1" dirty="0" smtClean="0"/>
              <a:t>or evidence</a:t>
            </a:r>
            <a:r>
              <a:rPr lang="en-US" sz="1667" dirty="0" smtClean="0"/>
              <a:t>)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190" y="2096186"/>
            <a:ext cx="3897630" cy="443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792" y="2916081"/>
            <a:ext cx="5681878" cy="351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7. Dropping Out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AKA “finding room on the margins”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Focus on an issue in the margins of the critical conversation, illuminating that issue and (ideally) redefining the conversation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So much scholarship in this area has focused on ….. (citation[s]). However, I believe this may overlook ….. (citation[s] </a:t>
            </a:r>
            <a:r>
              <a:rPr lang="en-US" sz="1667" i="1" dirty="0" smtClean="0"/>
              <a:t>or evidence</a:t>
            </a:r>
            <a:r>
              <a:rPr lang="en-US" sz="1667" dirty="0" smtClean="0"/>
              <a:t>)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</p:txBody>
      </p:sp>
      <p:pic>
        <p:nvPicPr>
          <p:cNvPr id="7170" name="Picture 2" descr="https://consciousnessandliteraryexperiment.files.wordpress.com/2011/10/gaipa-dropping-out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914" y="2096186"/>
            <a:ext cx="3650615" cy="42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5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477" y="2858931"/>
            <a:ext cx="5681878" cy="351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8. Crossbreeding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Inject really new material into the conversation or produce a new argument or perspective – use another discipline or bring in new evidence or framework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Traditionally this problem has been approached purely as a problem of engineering. (citation[s]) However, if we reconsider the problem through a historical lens, we see that non-engineering related problems may contribute, and therefore new solutions may be needed…. (citations </a:t>
            </a:r>
            <a:r>
              <a:rPr lang="en-US" sz="1667" i="1" dirty="0" smtClean="0"/>
              <a:t>or evidence and argument</a:t>
            </a:r>
            <a:r>
              <a:rPr lang="en-US" sz="1667" dirty="0" smtClean="0"/>
              <a:t>) </a:t>
            </a:r>
          </a:p>
        </p:txBody>
      </p:sp>
      <p:pic>
        <p:nvPicPr>
          <p:cNvPr id="8194" name="Picture 2" descr="https://consciousnessandliteraryexperiment.files.wordpress.com/2011/10/gaipa-crossbreeding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84" y="2063741"/>
            <a:ext cx="3833495" cy="442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2E0BE0-B684-4228-A4DF-58C8CAFFD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3685" y="0"/>
            <a:ext cx="10287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F70220-677A-411B-B416-94321A55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65" y="978776"/>
            <a:ext cx="4451773" cy="1174991"/>
          </a:xfrm>
          <a:noFill/>
          <a:ln w="31750" cap="sq">
            <a:solidFill>
              <a:schemeClr val="bg1"/>
            </a:solidFill>
            <a:miter lim="800000"/>
          </a:ln>
          <a:effectLst>
            <a:glow rad="152400">
              <a:schemeClr val="bg1">
                <a:alpha val="13000"/>
              </a:schemeClr>
            </a:glow>
          </a:effectLst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Other workshops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1328-A694-4327-A93A-3D919FD6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264" y="2638044"/>
            <a:ext cx="4451773" cy="3101983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2800" dirty="0" smtClean="0">
                <a:solidFill>
                  <a:schemeClr val="bg1"/>
                </a:solidFill>
              </a:rPr>
              <a:t>Who </a:t>
            </a:r>
            <a:r>
              <a:rPr lang="en-US" sz="2800" dirty="0">
                <a:solidFill>
                  <a:schemeClr val="bg1"/>
                </a:solidFill>
              </a:rPr>
              <a:t>wrote that? Being wary on the web - Tues, Nov. 2 at 5pm via </a:t>
            </a:r>
            <a:r>
              <a:rPr lang="en-US" sz="2800" u="sng" dirty="0">
                <a:solidFill>
                  <a:schemeClr val="bg1"/>
                </a:solidFill>
                <a:hlinkClick r:id="rId4"/>
              </a:rPr>
              <a:t>Zoom</a:t>
            </a:r>
            <a:endParaRPr lang="en-US" sz="2800" dirty="0">
              <a:solidFill>
                <a:schemeClr val="bg1"/>
              </a:solidFill>
            </a:endParaRPr>
          </a:p>
          <a:p>
            <a:pPr fontAlgn="base"/>
            <a:r>
              <a:rPr lang="en-US" sz="2800" dirty="0">
                <a:solidFill>
                  <a:schemeClr val="bg1"/>
                </a:solidFill>
              </a:rPr>
              <a:t>Is it shareworthy? Becoming a more sophisticated social media user - Tues, Nov. 16 at 5pm via </a:t>
            </a:r>
            <a:r>
              <a:rPr lang="en-US" sz="2800" u="sng" dirty="0">
                <a:solidFill>
                  <a:schemeClr val="bg1"/>
                </a:solidFill>
                <a:hlinkClick r:id="rId5"/>
              </a:rPr>
              <a:t>Zoom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49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2E0BE0-B684-4228-A4DF-58C8CAFFD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3685" y="0"/>
            <a:ext cx="10287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F70220-677A-411B-B416-94321A55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65" y="978776"/>
            <a:ext cx="4451773" cy="1174991"/>
          </a:xfrm>
          <a:noFill/>
          <a:ln w="31750" cap="sq">
            <a:solidFill>
              <a:schemeClr val="bg1"/>
            </a:solidFill>
            <a:miter lim="800000"/>
          </a:ln>
          <a:effectLst>
            <a:glow rad="152400">
              <a:schemeClr val="bg1">
                <a:alpha val="13000"/>
              </a:schemeClr>
            </a:glow>
          </a:effectLst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Contact 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1328-A694-4327-A93A-3D919FD6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264" y="2638044"/>
            <a:ext cx="4451773" cy="31019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Lisa Hoover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Clarkson </a:t>
            </a:r>
            <a:r>
              <a:rPr lang="en-US" sz="2800" b="1" dirty="0">
                <a:solidFill>
                  <a:schemeClr val="bg1"/>
                </a:solidFill>
              </a:rPr>
              <a:t>University Libraries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ERC 1110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X3760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  <a:hlinkClick r:id="rId4"/>
              </a:rPr>
              <a:t>lhoover@Clarkson.edu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calendly.com/</a:t>
            </a:r>
            <a:r>
              <a:rPr lang="en-US" sz="2800" b="1" dirty="0" err="1">
                <a:solidFill>
                  <a:schemeClr val="bg1"/>
                </a:solidFill>
              </a:rPr>
              <a:t>lisahoover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7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262D17B0-1557-47A2-A8D6-91730FF9DB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6" y="2233749"/>
            <a:ext cx="11251474" cy="2785563"/>
          </a:xfrm>
          <a:solidFill>
            <a:schemeClr val="bg1"/>
          </a:solidFill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EBC1A8D-E693-4704-8E11-5AAB4B40B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Attendance? Recording?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5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115107-5DA3-4397-A1DA-67705DAE1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385" y="434291"/>
            <a:ext cx="3363974" cy="1495794"/>
          </a:xfrm>
          <a:noFill/>
          <a:ln w="31750" cap="sq">
            <a:solidFill>
              <a:srgbClr val="FFFFFF"/>
            </a:solidFill>
            <a:miter lim="800000"/>
          </a:ln>
          <a:effectLst>
            <a:glow rad="152400">
              <a:schemeClr val="bg1">
                <a:alpha val="13000"/>
              </a:schemeClr>
            </a:glow>
          </a:effectLst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Paraphrasing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2" descr="Using reading in your writing part 1: perfect paraphrasing | No Frills  Study Ski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247" y="97835"/>
            <a:ext cx="5276310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58396" y="5842363"/>
            <a:ext cx="162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</a:t>
            </a:r>
            <a:r>
              <a:rPr lang="en-US" sz="1600" dirty="0" smtClean="0">
                <a:hlinkClick r:id="rId4"/>
              </a:rPr>
              <a:t>No Frills Study Skills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8194" y="2239918"/>
            <a:ext cx="413861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Paraphrasing is not just changing a word or two, or even all the words (or their order)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Try taking notes at the end of a section, or with the book/article closed – you’ll be more likely to use your own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Just be careful you don’t warp or misrepresent the author’s original idea/argument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</a:rPr>
              <a:t>When you paraphrase, you still need to cite your source! </a:t>
            </a:r>
            <a:r>
              <a:rPr lang="en-US" sz="1700" dirty="0">
                <a:solidFill>
                  <a:schemeClr val="bg1"/>
                </a:solidFill>
              </a:rPr>
              <a:t>Cite any reference to an author or his or her ideas/arguments</a:t>
            </a:r>
            <a:endParaRPr lang="en-US" sz="1700" b="1" dirty="0">
              <a:solidFill>
                <a:schemeClr val="bg1"/>
              </a:solidFill>
            </a:endParaRPr>
          </a:p>
          <a:p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0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eedback, Group, Communication, Opinion, 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581"/>
            <a:ext cx="12192000" cy="81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8680" y="1831923"/>
            <a:ext cx="250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This really cool study showed…..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1990" y="1775642"/>
            <a:ext cx="2811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Hmm, that’ interesting. I thought ….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10550" y="1375532"/>
            <a:ext cx="3074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9201"/>
                </a:solidFill>
              </a:rPr>
              <a:t>!</a:t>
            </a:r>
            <a:endParaRPr lang="en-US" sz="8800" dirty="0">
              <a:solidFill>
                <a:srgbClr val="FF92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8820" y="5870523"/>
            <a:ext cx="250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Scholarly Article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6488668"/>
            <a:ext cx="250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Scholarly Article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3770" y="6055189"/>
            <a:ext cx="250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DE503-F7C2-4A40-83F4-4DE931E7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  <a:effectLst>
            <a:glow rad="152400">
              <a:schemeClr val="bg1">
                <a:alpha val="13000"/>
              </a:schemeClr>
            </a:glow>
          </a:effectLst>
        </p:spPr>
        <p:txBody>
          <a:bodyPr wrap="square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to use a source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F354A1-38C7-4598-A0E1-7A286A301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908" y="0"/>
            <a:ext cx="10287001" cy="6858000"/>
          </a:xfrm>
          <a:prstGeom prst="rect">
            <a:avLst/>
          </a:prstGeom>
        </p:spPr>
      </p:pic>
      <p:graphicFrame>
        <p:nvGraphicFramePr>
          <p:cNvPr id="5" name="Content Placeholder 2" descr="Icon Bullets">
            <a:extLst>
              <a:ext uri="{FF2B5EF4-FFF2-40B4-BE49-F238E27FC236}">
                <a16:creationId xmlns:a16="http://schemas.microsoft.com/office/drawing/2014/main" id="{51938B4F-26EE-4238-880D-3CE26A7E4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178021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431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consciousnessandliteraryexperiment.files.wordpress.com/2011/10/gaipa-fight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18" y="1923861"/>
            <a:ext cx="4064128" cy="468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1792" y="2916081"/>
            <a:ext cx="5523125" cy="2230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1. Picking a Fight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“Knock down” a scholar’s argument and (ideally) replace it with your own </a:t>
            </a:r>
            <a:r>
              <a:rPr lang="en-US" sz="1667" i="1" dirty="0" smtClean="0"/>
              <a:t>supported by evidence</a:t>
            </a:r>
            <a:r>
              <a:rPr lang="en-US" sz="1667" dirty="0" smtClean="0"/>
              <a:t>.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Bob Smith argues (citation) ……. However, more recent evidence indicates…. (citation)</a:t>
            </a:r>
            <a:endParaRPr lang="en-US" sz="1667" dirty="0"/>
          </a:p>
        </p:txBody>
      </p:sp>
    </p:spTree>
    <p:extLst>
      <p:ext uri="{BB962C8B-B14F-4D97-AF65-F5344CB8AC3E}">
        <p14:creationId xmlns:p14="http://schemas.microsoft.com/office/powerpoint/2010/main" val="22511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792" y="2916081"/>
            <a:ext cx="5523125" cy="351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2. Ass Kissing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AKA “Riding a Scholar’s </a:t>
            </a:r>
            <a:r>
              <a:rPr lang="en-US" sz="1667" dirty="0" err="1" smtClean="0"/>
              <a:t>Cottails</a:t>
            </a:r>
            <a:r>
              <a:rPr lang="en-US" sz="1667" dirty="0" smtClean="0"/>
              <a:t>”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Agree with a scholar to gain evidence and authority and/or defend a scholar from an attack by another scholar, this resolving a larger controversy.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While Susie Adams argues …. (citation), other scholars in the field, such as Amy Jones refute this …. (citation). However, a closer look at the literature shows….. (citation[s]). </a:t>
            </a:r>
            <a:endParaRPr lang="en-US" sz="1667" dirty="0"/>
          </a:p>
        </p:txBody>
      </p:sp>
      <p:pic>
        <p:nvPicPr>
          <p:cNvPr id="2050" name="Picture 2" descr="https://consciousnessandliteraryexperiment.files.wordpress.com/2011/10/gaipa-kiss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123" y="2096186"/>
            <a:ext cx="3908246" cy="450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4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792" y="2916081"/>
            <a:ext cx="5681878" cy="351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3. Piggybacking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AKA “Standing on the shoulders of a giant”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Agree with a scholar, but then complete or extent the scholar’s work, usually by borrowing an idea or concept and developing it through application to a new subject or new part o the conversation.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Laura Young made a ground breaking discovery in 2015 when she observed that….. (citation).  With further research (citation[s]), we can expand on her observation by…..</a:t>
            </a:r>
            <a:endParaRPr lang="en-US" sz="1667" dirty="0"/>
          </a:p>
        </p:txBody>
      </p:sp>
      <p:pic>
        <p:nvPicPr>
          <p:cNvPr id="3074" name="Picture 2" descr="https://consciousnessandliteraryexperiment.files.wordpress.com/2011/10/gaipa-piggy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454" y="2257531"/>
            <a:ext cx="3616325" cy="417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5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61" y="600343"/>
            <a:ext cx="1219138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66" dirty="0" smtClean="0"/>
              <a:t>How Do I Use My Sources? </a:t>
            </a:r>
            <a:endParaRPr lang="en-US" sz="6666" dirty="0"/>
          </a:p>
        </p:txBody>
      </p:sp>
      <p:sp>
        <p:nvSpPr>
          <p:cNvPr id="2" name="Rectangle 1"/>
          <p:cNvSpPr/>
          <p:nvPr/>
        </p:nvSpPr>
        <p:spPr>
          <a:xfrm>
            <a:off x="535355" y="209618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Mark </a:t>
            </a:r>
            <a:r>
              <a:rPr lang="en-US" sz="3200" dirty="0" err="1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Gaipa’s</a:t>
            </a:r>
            <a:r>
              <a:rPr lang="en-US" sz="3200" dirty="0" smtClean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> 8 Strategies</a:t>
            </a: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hlinkClick r:id="rId2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792" y="2916081"/>
            <a:ext cx="5681878" cy="351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8" dirty="0" smtClean="0"/>
              <a:t>4. Leapfrogging</a:t>
            </a:r>
          </a:p>
          <a:p>
            <a:endParaRPr lang="en-US" sz="2778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AKA “biting the hand that feeds you”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Agree with a scholar, but then complete or extent the scholar’s work, then identify and solve a problem in the scholar’s work (an oversight, an inconsistency, or contradiction). </a:t>
            </a:r>
          </a:p>
          <a:p>
            <a:pPr marL="198425" indent="-198425">
              <a:buFont typeface="Arial" panose="020B0604020202020204" pitchFamily="34" charset="0"/>
              <a:buChar char="•"/>
            </a:pPr>
            <a:endParaRPr lang="en-US" sz="1667" dirty="0" smtClean="0"/>
          </a:p>
          <a:p>
            <a:pPr marL="198425" indent="-198425">
              <a:buFont typeface="Arial" panose="020B0604020202020204" pitchFamily="34" charset="0"/>
              <a:buChar char="•"/>
            </a:pPr>
            <a:r>
              <a:rPr lang="en-US" sz="1667" dirty="0" smtClean="0"/>
              <a:t>Lee Marshall argues persuasively that….. (citation). However, this overlooks the fact that …..(citation </a:t>
            </a:r>
            <a:r>
              <a:rPr lang="en-US" sz="1667" i="1" dirty="0" smtClean="0"/>
              <a:t>or your own </a:t>
            </a:r>
            <a:r>
              <a:rPr lang="en-US" sz="1667" i="1" dirty="0" err="1" smtClean="0"/>
              <a:t>observiation</a:t>
            </a:r>
            <a:r>
              <a:rPr lang="en-US" sz="1667" i="1" dirty="0" smtClean="0"/>
              <a:t>/idea</a:t>
            </a:r>
            <a:r>
              <a:rPr lang="en-US" sz="1667" dirty="0" smtClean="0"/>
              <a:t>)</a:t>
            </a:r>
          </a:p>
        </p:txBody>
      </p:sp>
      <p:pic>
        <p:nvPicPr>
          <p:cNvPr id="4098" name="Picture 2" descr="https://consciousnessandliteraryexperiment.files.wordpress.com/2011/10/gaipa-leapfrog.jpg?w=5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44" y="2335847"/>
            <a:ext cx="3433445" cy="39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2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E38AEF-4E2D-4D00-9707-4356DDB77317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235C91-959C-45D9-B60A-005B894AC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F06AFC-006B-4BB6-8B59-5A9E1B053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Financial design</Template>
  <TotalTime>0</TotalTime>
  <Words>853</Words>
  <Application>Microsoft Office PowerPoint</Application>
  <PresentationFormat>Widescreen</PresentationFormat>
  <Paragraphs>105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Gill Sans MT</vt:lpstr>
      <vt:lpstr>Roboto</vt:lpstr>
      <vt:lpstr>Parcel</vt:lpstr>
      <vt:lpstr>The Art of persuasion: Make your sources work for you</vt:lpstr>
      <vt:lpstr>Attendance? Recording?</vt:lpstr>
      <vt:lpstr>Paraphrasing</vt:lpstr>
      <vt:lpstr>PowerPoint Presentation</vt:lpstr>
      <vt:lpstr>How to use a source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workshops</vt:lpstr>
      <vt:lpstr>Contact me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2021-10-19T13:39:15Z</dcterms:created>
  <dcterms:modified xsi:type="dcterms:W3CDTF">2021-10-19T14:24:55Z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