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3"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5" r:id="rId24"/>
    <p:sldId id="288" r:id="rId25"/>
    <p:sldId id="286" r:id="rId26"/>
    <p:sldId id="294" r:id="rId27"/>
    <p:sldId id="278" r:id="rId28"/>
    <p:sldId id="287" r:id="rId29"/>
    <p:sldId id="289" r:id="rId30"/>
    <p:sldId id="281" r:id="rId31"/>
    <p:sldId id="297" r:id="rId32"/>
    <p:sldId id="292" r:id="rId33"/>
    <p:sldId id="280" r:id="rId34"/>
    <p:sldId id="295" r:id="rId35"/>
    <p:sldId id="296" r:id="rId36"/>
    <p:sldId id="290" r:id="rId37"/>
    <p:sldId id="301" r:id="rId38"/>
    <p:sldId id="302" r:id="rId39"/>
    <p:sldId id="299" r:id="rId40"/>
    <p:sldId id="300" r:id="rId41"/>
    <p:sldId id="282" r:id="rId42"/>
    <p:sldId id="284" r:id="rId43"/>
    <p:sldId id="283" r:id="rId44"/>
  </p:sldIdLst>
  <p:sldSz cx="12192000" cy="6858000"/>
  <p:notesSz cx="6858000" cy="9144000"/>
  <p:embeddedFontLst>
    <p:embeddedFont>
      <p:font typeface="Arial Black" panose="020B0A0402010202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5ZArbJSyy3Le7wIEhJcffRItv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1c84aa4e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1c84aa4e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1c84aa4e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1c84aa4e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1c11bba6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1c11bba6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1c84aa4e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1c84aa4e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1c11bba6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1c11bba6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1c11bba65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1c11bba6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1c11bba6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1c11bba6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1c11bba6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1c11bba6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1c11bba6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1c11bba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1c11bba6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61c11bba6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1c84aa4e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1c84aa4e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1c84aa4e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1c84aa4e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1c84aa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1c84aa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1c11bba6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1c11bba6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1c84aa4e1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61c84aa4e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1c84aa4e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1c84aa4e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1c84aa4e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1c84aa4e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c84aa4e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1c84aa4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1c84aa4e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1c84aa4e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1c84aa4e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1c84aa4e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1c84aa4e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1c84aa4e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1b1848e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1b1848e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13"/>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3"/>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3"/>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13"/>
          <p:cNvGrpSpPr/>
          <p:nvPr/>
        </p:nvGrpSpPr>
        <p:grpSpPr>
          <a:xfrm>
            <a:off x="9649215" y="4068923"/>
            <a:ext cx="1080904" cy="1080902"/>
            <a:chOff x="9685338" y="4460675"/>
            <a:chExt cx="1080904" cy="1080902"/>
          </a:xfrm>
        </p:grpSpPr>
        <p:sp>
          <p:nvSpPr>
            <p:cNvPr id="19" name="Google Shape;19;p13"/>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3"/>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3"/>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7200"/>
              <a:buFont typeface="Arial Black"/>
              <a:buNone/>
              <a:defRPr sz="7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3"/>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3" name="Google Shape;23;p1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0" i="0" u="none" strike="noStrike" cap="none">
                <a:solidFill>
                  <a:srgbClr val="FFFFFF"/>
                </a:solidFill>
                <a:latin typeface="Arial Black"/>
                <a:ea typeface="Arial Black"/>
                <a:cs typeface="Arial Black"/>
                <a:sym typeface="Arial Black"/>
              </a:defRPr>
            </a:lvl1pPr>
            <a:lvl2pPr marL="0" lvl="1" indent="0" algn="ctr">
              <a:spcBef>
                <a:spcPts val="0"/>
              </a:spcBef>
              <a:buNone/>
              <a:defRPr sz="2800" b="0" i="0" u="none" strike="noStrike" cap="none">
                <a:solidFill>
                  <a:srgbClr val="FFFFFF"/>
                </a:solidFill>
                <a:latin typeface="Arial Black"/>
                <a:ea typeface="Arial Black"/>
                <a:cs typeface="Arial Black"/>
                <a:sym typeface="Arial Black"/>
              </a:defRPr>
            </a:lvl2pPr>
            <a:lvl3pPr marL="0" lvl="2" indent="0" algn="ctr">
              <a:spcBef>
                <a:spcPts val="0"/>
              </a:spcBef>
              <a:buNone/>
              <a:defRPr sz="2800" b="0" i="0" u="none" strike="noStrike" cap="none">
                <a:solidFill>
                  <a:srgbClr val="FFFFFF"/>
                </a:solidFill>
                <a:latin typeface="Arial Black"/>
                <a:ea typeface="Arial Black"/>
                <a:cs typeface="Arial Black"/>
                <a:sym typeface="Arial Black"/>
              </a:defRPr>
            </a:lvl3pPr>
            <a:lvl4pPr marL="0" lvl="3" indent="0" algn="ctr">
              <a:spcBef>
                <a:spcPts val="0"/>
              </a:spcBef>
              <a:buNone/>
              <a:defRPr sz="2800" b="0" i="0" u="none" strike="noStrike" cap="none">
                <a:solidFill>
                  <a:srgbClr val="FFFFFF"/>
                </a:solidFill>
                <a:latin typeface="Arial Black"/>
                <a:ea typeface="Arial Black"/>
                <a:cs typeface="Arial Black"/>
                <a:sym typeface="Arial Black"/>
              </a:defRPr>
            </a:lvl4pPr>
            <a:lvl5pPr marL="0" lvl="4" indent="0" algn="ctr">
              <a:spcBef>
                <a:spcPts val="0"/>
              </a:spcBef>
              <a:buNone/>
              <a:defRPr sz="2800" b="0" i="0" u="none" strike="noStrike" cap="none">
                <a:solidFill>
                  <a:srgbClr val="FFFFFF"/>
                </a:solidFill>
                <a:latin typeface="Arial Black"/>
                <a:ea typeface="Arial Black"/>
                <a:cs typeface="Arial Black"/>
                <a:sym typeface="Arial Black"/>
              </a:defRPr>
            </a:lvl5pPr>
            <a:lvl6pPr marL="0" lvl="5" indent="0" algn="ctr">
              <a:spcBef>
                <a:spcPts val="0"/>
              </a:spcBef>
              <a:buNone/>
              <a:defRPr sz="2800" b="0" i="0" u="none" strike="noStrike" cap="none">
                <a:solidFill>
                  <a:srgbClr val="FFFFFF"/>
                </a:solidFill>
                <a:latin typeface="Arial Black"/>
                <a:ea typeface="Arial Black"/>
                <a:cs typeface="Arial Black"/>
                <a:sym typeface="Arial Black"/>
              </a:defRPr>
            </a:lvl6pPr>
            <a:lvl7pPr marL="0" lvl="6" indent="0" algn="ctr">
              <a:spcBef>
                <a:spcPts val="0"/>
              </a:spcBef>
              <a:buNone/>
              <a:defRPr sz="2800" b="0" i="0" u="none" strike="noStrike" cap="none">
                <a:solidFill>
                  <a:srgbClr val="FFFFFF"/>
                </a:solidFill>
                <a:latin typeface="Arial Black"/>
                <a:ea typeface="Arial Black"/>
                <a:cs typeface="Arial Black"/>
                <a:sym typeface="Arial Black"/>
              </a:defRPr>
            </a:lvl7pPr>
            <a:lvl8pPr marL="0" lvl="7" indent="0" algn="ctr">
              <a:spcBef>
                <a:spcPts val="0"/>
              </a:spcBef>
              <a:buNone/>
              <a:defRPr sz="2800" b="0" i="0" u="none" strike="noStrike" cap="none">
                <a:solidFill>
                  <a:srgbClr val="FFFFFF"/>
                </a:solidFill>
                <a:latin typeface="Arial Black"/>
                <a:ea typeface="Arial Black"/>
                <a:cs typeface="Arial Black"/>
                <a:sym typeface="Arial Black"/>
              </a:defRPr>
            </a:lvl8pPr>
            <a:lvl9pPr marL="0" lvl="8" indent="0" algn="ctr">
              <a:spcBef>
                <a:spcPts val="0"/>
              </a:spcBef>
              <a:buNone/>
              <a:defRPr sz="2800" b="0" i="0" u="none" strike="noStrike" cap="none">
                <a:solidFill>
                  <a:srgbClr val="FFFFFF"/>
                </a:solidFill>
                <a:latin typeface="Arial Black"/>
                <a:ea typeface="Arial Black"/>
                <a:cs typeface="Arial Black"/>
                <a:sym typeface="Arial Blac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2"/>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1" name="Google Shape;91;p2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3"/>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7" name="Google Shape;97;p2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29" name="Google Shape;29;p1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2"/>
        <p:cNvGrpSpPr/>
        <p:nvPr/>
      </p:nvGrpSpPr>
      <p:grpSpPr>
        <a:xfrm>
          <a:off x="0" y="0"/>
          <a:ext cx="0" cy="0"/>
          <a:chOff x="0" y="0"/>
          <a:chExt cx="0" cy="0"/>
        </a:xfrm>
      </p:grpSpPr>
      <p:sp>
        <p:nvSpPr>
          <p:cNvPr id="33" name="Google Shape;33;p15"/>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5"/>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7200"/>
              <a:buFont typeface="Arial Black"/>
              <a:buNone/>
              <a:defRPr sz="7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36" name="Google Shape;36;p15"/>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5"/>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8" name="Google Shape;38;p15"/>
          <p:cNvGrpSpPr/>
          <p:nvPr/>
        </p:nvGrpSpPr>
        <p:grpSpPr>
          <a:xfrm>
            <a:off x="897399" y="2325848"/>
            <a:ext cx="1080904" cy="1080902"/>
            <a:chOff x="9685338" y="4460675"/>
            <a:chExt cx="1080904" cy="1080902"/>
          </a:xfrm>
        </p:grpSpPr>
        <p:sp>
          <p:nvSpPr>
            <p:cNvPr id="39" name="Google Shape;39;p15"/>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5"/>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15"/>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0" i="0" u="none" strike="noStrike" cap="none">
                <a:solidFill>
                  <a:srgbClr val="FFFFFF"/>
                </a:solidFill>
                <a:latin typeface="Arial Black"/>
                <a:ea typeface="Arial Black"/>
                <a:cs typeface="Arial Black"/>
                <a:sym typeface="Arial Black"/>
              </a:defRPr>
            </a:lvl1pPr>
            <a:lvl2pPr marL="0" lvl="1" indent="0" algn="ctr">
              <a:spcBef>
                <a:spcPts val="0"/>
              </a:spcBef>
              <a:buNone/>
              <a:defRPr sz="2800" b="0" i="0" u="none" strike="noStrike" cap="none">
                <a:solidFill>
                  <a:srgbClr val="FFFFFF"/>
                </a:solidFill>
                <a:latin typeface="Arial Black"/>
                <a:ea typeface="Arial Black"/>
                <a:cs typeface="Arial Black"/>
                <a:sym typeface="Arial Black"/>
              </a:defRPr>
            </a:lvl2pPr>
            <a:lvl3pPr marL="0" lvl="2" indent="0" algn="ctr">
              <a:spcBef>
                <a:spcPts val="0"/>
              </a:spcBef>
              <a:buNone/>
              <a:defRPr sz="2800" b="0" i="0" u="none" strike="noStrike" cap="none">
                <a:solidFill>
                  <a:srgbClr val="FFFFFF"/>
                </a:solidFill>
                <a:latin typeface="Arial Black"/>
                <a:ea typeface="Arial Black"/>
                <a:cs typeface="Arial Black"/>
                <a:sym typeface="Arial Black"/>
              </a:defRPr>
            </a:lvl3pPr>
            <a:lvl4pPr marL="0" lvl="3" indent="0" algn="ctr">
              <a:spcBef>
                <a:spcPts val="0"/>
              </a:spcBef>
              <a:buNone/>
              <a:defRPr sz="2800" b="0" i="0" u="none" strike="noStrike" cap="none">
                <a:solidFill>
                  <a:srgbClr val="FFFFFF"/>
                </a:solidFill>
                <a:latin typeface="Arial Black"/>
                <a:ea typeface="Arial Black"/>
                <a:cs typeface="Arial Black"/>
                <a:sym typeface="Arial Black"/>
              </a:defRPr>
            </a:lvl4pPr>
            <a:lvl5pPr marL="0" lvl="4" indent="0" algn="ctr">
              <a:spcBef>
                <a:spcPts val="0"/>
              </a:spcBef>
              <a:buNone/>
              <a:defRPr sz="2800" b="0" i="0" u="none" strike="noStrike" cap="none">
                <a:solidFill>
                  <a:srgbClr val="FFFFFF"/>
                </a:solidFill>
                <a:latin typeface="Arial Black"/>
                <a:ea typeface="Arial Black"/>
                <a:cs typeface="Arial Black"/>
                <a:sym typeface="Arial Black"/>
              </a:defRPr>
            </a:lvl5pPr>
            <a:lvl6pPr marL="0" lvl="5" indent="0" algn="ctr">
              <a:spcBef>
                <a:spcPts val="0"/>
              </a:spcBef>
              <a:buNone/>
              <a:defRPr sz="2800" b="0" i="0" u="none" strike="noStrike" cap="none">
                <a:solidFill>
                  <a:srgbClr val="FFFFFF"/>
                </a:solidFill>
                <a:latin typeface="Arial Black"/>
                <a:ea typeface="Arial Black"/>
                <a:cs typeface="Arial Black"/>
                <a:sym typeface="Arial Black"/>
              </a:defRPr>
            </a:lvl6pPr>
            <a:lvl7pPr marL="0" lvl="6" indent="0" algn="ctr">
              <a:spcBef>
                <a:spcPts val="0"/>
              </a:spcBef>
              <a:buNone/>
              <a:defRPr sz="2800" b="0" i="0" u="none" strike="noStrike" cap="none">
                <a:solidFill>
                  <a:srgbClr val="FFFFFF"/>
                </a:solidFill>
                <a:latin typeface="Arial Black"/>
                <a:ea typeface="Arial Black"/>
                <a:cs typeface="Arial Black"/>
                <a:sym typeface="Arial Black"/>
              </a:defRPr>
            </a:lvl7pPr>
            <a:lvl8pPr marL="0" lvl="7" indent="0" algn="ctr">
              <a:spcBef>
                <a:spcPts val="0"/>
              </a:spcBef>
              <a:buNone/>
              <a:defRPr sz="2800" b="0" i="0" u="none" strike="noStrike" cap="none">
                <a:solidFill>
                  <a:srgbClr val="FFFFFF"/>
                </a:solidFill>
                <a:latin typeface="Arial Black"/>
                <a:ea typeface="Arial Black"/>
                <a:cs typeface="Arial Black"/>
                <a:sym typeface="Arial Black"/>
              </a:defRPr>
            </a:lvl8pPr>
            <a:lvl9pPr marL="0" lvl="8" indent="0" algn="ctr">
              <a:spcBef>
                <a:spcPts val="0"/>
              </a:spcBef>
              <a:buNone/>
              <a:defRPr sz="2800" b="0" i="0" u="none" strike="noStrike" cap="none">
                <a:solidFill>
                  <a:srgbClr val="FFFFFF"/>
                </a:solidFill>
                <a:latin typeface="Arial Black"/>
                <a:ea typeface="Arial Black"/>
                <a:cs typeface="Arial Black"/>
                <a:sym typeface="Arial Blac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6"/>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45" name="Google Shape;45;p16"/>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46" name="Google Shape;46;p1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689C9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2" name="Google Shape;52;p17"/>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3" name="Google Shape;53;p17"/>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700"/>
              <a:buNone/>
              <a:defRPr sz="2000" b="1">
                <a:solidFill>
                  <a:srgbClr val="689C9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4" name="Google Shape;54;p17"/>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5" name="Google Shape;55;p1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7"/>
        <p:cNvGrpSpPr/>
        <p:nvPr/>
      </p:nvGrpSpPr>
      <p:grpSpPr>
        <a:xfrm>
          <a:off x="0" y="0"/>
          <a:ext cx="0" cy="0"/>
          <a:chOff x="0" y="0"/>
          <a:chExt cx="0" cy="0"/>
        </a:xfrm>
      </p:grpSpPr>
      <p:sp>
        <p:nvSpPr>
          <p:cNvPr id="68" name="Google Shape;68;p20"/>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Arial Black"/>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rm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1" name="Google Shape;71;p20"/>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446968"/>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72" name="Google Shape;72;p2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4" name="Google Shape;74;p20"/>
          <p:cNvGrpSpPr/>
          <p:nvPr/>
        </p:nvGrpSpPr>
        <p:grpSpPr>
          <a:xfrm>
            <a:off x="11401725" y="6229681"/>
            <a:ext cx="457200" cy="457200"/>
            <a:chOff x="11361456" y="6195813"/>
            <a:chExt cx="548640" cy="548640"/>
          </a:xfrm>
        </p:grpSpPr>
        <p:sp>
          <p:nvSpPr>
            <p:cNvPr id="75" name="Google Shape;75;p20"/>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1"/>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1"/>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200"/>
              <a:buFont typeface="Arial Black"/>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1"/>
          <p:cNvSpPr>
            <a:spLocks noGrp="1"/>
          </p:cNvSpPr>
          <p:nvPr>
            <p:ph type="pic" idx="2"/>
          </p:nvPr>
        </p:nvSpPr>
        <p:spPr>
          <a:xfrm>
            <a:off x="0" y="0"/>
            <a:ext cx="8303740" cy="6858000"/>
          </a:xfrm>
          <a:prstGeom prst="rect">
            <a:avLst/>
          </a:prstGeom>
          <a:solidFill>
            <a:srgbClr val="DDD8D8"/>
          </a:solid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rgbClr val="689C9B"/>
              </a:buClr>
              <a:buSzPts val="2720"/>
              <a:buFont typeface="Noto Sans Symbols"/>
              <a:buNone/>
              <a:defRPr sz="32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rgbClr val="689C9B"/>
              </a:buClr>
              <a:buSzPts val="2380"/>
              <a:buFont typeface="Noto Sans Symbols"/>
              <a:buNone/>
              <a:defRPr sz="28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rgbClr val="689C9B"/>
              </a:buClr>
              <a:buSzPts val="2040"/>
              <a:buFont typeface="Noto Sans Symbols"/>
              <a:buNone/>
              <a:defRPr sz="24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200"/>
              </a:spcAft>
              <a:buClr>
                <a:srgbClr val="689C9B"/>
              </a:buClr>
              <a:buSzPts val="1700"/>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82" name="Google Shape;82;p21"/>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90"/>
              <a:buNone/>
              <a:defRPr sz="1400">
                <a:solidFill>
                  <a:srgbClr val="446968"/>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3" name="Google Shape;83;p2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4" name="Google Shape;84;p21"/>
          <p:cNvGrpSpPr/>
          <p:nvPr/>
        </p:nvGrpSpPr>
        <p:grpSpPr>
          <a:xfrm>
            <a:off x="11401725" y="6229681"/>
            <a:ext cx="457200" cy="457200"/>
            <a:chOff x="11361456" y="6195813"/>
            <a:chExt cx="548640" cy="548640"/>
          </a:xfrm>
        </p:grpSpPr>
        <p:sp>
          <p:nvSpPr>
            <p:cNvPr id="85" name="Google Shape;85;p21"/>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4800"/>
              <a:buFont typeface="Arial Black"/>
              <a:buNone/>
              <a:defRPr sz="4800" b="0" i="0" u="none" strike="noStrike" cap="none">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lvl1pPr marL="457200" marR="0" lvl="0" indent="-336550" algn="l" rtl="0">
              <a:lnSpc>
                <a:spcPct val="90000"/>
              </a:lnSpc>
              <a:spcBef>
                <a:spcPts val="1200"/>
              </a:spcBef>
              <a:spcAft>
                <a:spcPts val="0"/>
              </a:spcAft>
              <a:buClr>
                <a:srgbClr val="689C9B"/>
              </a:buClr>
              <a:buSzPts val="1700"/>
              <a:buFont typeface="Noto Sans Symbols"/>
              <a:buChar char="▪"/>
              <a:defRPr sz="2000" b="0" i="0" u="none" strike="noStrike" cap="none">
                <a:solidFill>
                  <a:schemeClr val="dk1"/>
                </a:solidFill>
                <a:latin typeface="Arial"/>
                <a:ea typeface="Arial"/>
                <a:cs typeface="Arial"/>
                <a:sym typeface="Arial"/>
              </a:defRPr>
            </a:lvl1pPr>
            <a:lvl2pPr marL="914400" marR="0" lvl="1" indent="-325755" algn="l" rtl="0">
              <a:lnSpc>
                <a:spcPct val="90000"/>
              </a:lnSpc>
              <a:spcBef>
                <a:spcPts val="400"/>
              </a:spcBef>
              <a:spcAft>
                <a:spcPts val="0"/>
              </a:spcAft>
              <a:buClr>
                <a:srgbClr val="689C9B"/>
              </a:buClr>
              <a:buSzPts val="1530"/>
              <a:buFont typeface="Noto Sans Symbols"/>
              <a:buChar char="▪"/>
              <a:defRPr sz="1800" b="0" i="0" u="none" strike="noStrike" cap="none">
                <a:solidFill>
                  <a:schemeClr val="dk1"/>
                </a:solidFill>
                <a:latin typeface="Arial"/>
                <a:ea typeface="Arial"/>
                <a:cs typeface="Arial"/>
                <a:sym typeface="Arial"/>
              </a:defRPr>
            </a:lvl2pPr>
            <a:lvl3pPr marL="1371600" marR="0" lvl="2" indent="-314960"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3pPr>
            <a:lvl4pPr marL="1828800" marR="0" lvl="3" indent="-314960"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4pPr>
            <a:lvl5pPr marL="2286000" marR="0" lvl="4" indent="-314960"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5pPr>
            <a:lvl6pPr marL="2743200" marR="0" lvl="5" indent="-314960"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6pPr>
            <a:lvl7pPr marL="3200400" marR="0" lvl="6" indent="-314960"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7pPr>
            <a:lvl8pPr marL="3657600" marR="0" lvl="7" indent="-314959" algn="l" rtl="0">
              <a:lnSpc>
                <a:spcPct val="90000"/>
              </a:lnSpc>
              <a:spcBef>
                <a:spcPts val="400"/>
              </a:spcBef>
              <a:spcAft>
                <a:spcPts val="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8pPr>
            <a:lvl9pPr marL="4114800" marR="0" lvl="8" indent="-314959" algn="l" rtl="0">
              <a:lnSpc>
                <a:spcPct val="90000"/>
              </a:lnSpc>
              <a:spcBef>
                <a:spcPts val="400"/>
              </a:spcBef>
              <a:spcAft>
                <a:spcPts val="200"/>
              </a:spcAft>
              <a:buClr>
                <a:srgbClr val="689C9B"/>
              </a:buClr>
              <a:buSzPts val="136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0" name="Google Shape;10;p12"/>
          <p:cNvGrpSpPr/>
          <p:nvPr/>
        </p:nvGrpSpPr>
        <p:grpSpPr>
          <a:xfrm>
            <a:off x="11401725" y="6229681"/>
            <a:ext cx="457200" cy="457200"/>
            <a:chOff x="11361456" y="6195813"/>
            <a:chExt cx="548640" cy="548640"/>
          </a:xfrm>
        </p:grpSpPr>
        <p:sp>
          <p:nvSpPr>
            <p:cNvPr id="11" name="Google Shape;11;p12"/>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2"/>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1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rgbClr val="FFFFFF"/>
                </a:solidFill>
                <a:latin typeface="Arial Black"/>
                <a:ea typeface="Arial Black"/>
                <a:cs typeface="Arial Black"/>
                <a:sym typeface="Arial Black"/>
              </a:defRPr>
            </a:lvl1pPr>
            <a:lvl2pPr marL="0" marR="0" lvl="1" indent="0" algn="ctr" rtl="0">
              <a:spcBef>
                <a:spcPts val="0"/>
              </a:spcBef>
              <a:buNone/>
              <a:defRPr sz="1400" b="0" i="0" u="none" strike="noStrike" cap="none">
                <a:solidFill>
                  <a:srgbClr val="FFFFFF"/>
                </a:solidFill>
                <a:latin typeface="Arial Black"/>
                <a:ea typeface="Arial Black"/>
                <a:cs typeface="Arial Black"/>
                <a:sym typeface="Arial Black"/>
              </a:defRPr>
            </a:lvl2pPr>
            <a:lvl3pPr marL="0" marR="0" lvl="2" indent="0" algn="ctr" rtl="0">
              <a:spcBef>
                <a:spcPts val="0"/>
              </a:spcBef>
              <a:buNone/>
              <a:defRPr sz="1400" b="0" i="0" u="none" strike="noStrike" cap="none">
                <a:solidFill>
                  <a:srgbClr val="FFFFFF"/>
                </a:solidFill>
                <a:latin typeface="Arial Black"/>
                <a:ea typeface="Arial Black"/>
                <a:cs typeface="Arial Black"/>
                <a:sym typeface="Arial Black"/>
              </a:defRPr>
            </a:lvl3pPr>
            <a:lvl4pPr marL="0" marR="0" lvl="3" indent="0" algn="ctr" rtl="0">
              <a:spcBef>
                <a:spcPts val="0"/>
              </a:spcBef>
              <a:buNone/>
              <a:defRPr sz="1400" b="0" i="0" u="none" strike="noStrike" cap="none">
                <a:solidFill>
                  <a:srgbClr val="FFFFFF"/>
                </a:solidFill>
                <a:latin typeface="Arial Black"/>
                <a:ea typeface="Arial Black"/>
                <a:cs typeface="Arial Black"/>
                <a:sym typeface="Arial Black"/>
              </a:defRPr>
            </a:lvl4pPr>
            <a:lvl5pPr marL="0" marR="0" lvl="4" indent="0" algn="ctr" rtl="0">
              <a:spcBef>
                <a:spcPts val="0"/>
              </a:spcBef>
              <a:buNone/>
              <a:defRPr sz="1400" b="0" i="0" u="none" strike="noStrike" cap="none">
                <a:solidFill>
                  <a:srgbClr val="FFFFFF"/>
                </a:solidFill>
                <a:latin typeface="Arial Black"/>
                <a:ea typeface="Arial Black"/>
                <a:cs typeface="Arial Black"/>
                <a:sym typeface="Arial Black"/>
              </a:defRPr>
            </a:lvl5pPr>
            <a:lvl6pPr marL="0" marR="0" lvl="5" indent="0" algn="ctr" rtl="0">
              <a:spcBef>
                <a:spcPts val="0"/>
              </a:spcBef>
              <a:buNone/>
              <a:defRPr sz="1400" b="0" i="0" u="none" strike="noStrike" cap="none">
                <a:solidFill>
                  <a:srgbClr val="FFFFFF"/>
                </a:solidFill>
                <a:latin typeface="Arial Black"/>
                <a:ea typeface="Arial Black"/>
                <a:cs typeface="Arial Black"/>
                <a:sym typeface="Arial Black"/>
              </a:defRPr>
            </a:lvl6pPr>
            <a:lvl7pPr marL="0" marR="0" lvl="6" indent="0" algn="ctr" rtl="0">
              <a:spcBef>
                <a:spcPts val="0"/>
              </a:spcBef>
              <a:buNone/>
              <a:defRPr sz="1400" b="0" i="0" u="none" strike="noStrike" cap="none">
                <a:solidFill>
                  <a:srgbClr val="FFFFFF"/>
                </a:solidFill>
                <a:latin typeface="Arial Black"/>
                <a:ea typeface="Arial Black"/>
                <a:cs typeface="Arial Black"/>
                <a:sym typeface="Arial Black"/>
              </a:defRPr>
            </a:lvl7pPr>
            <a:lvl8pPr marL="0" marR="0" lvl="7" indent="0" algn="ctr" rtl="0">
              <a:spcBef>
                <a:spcPts val="0"/>
              </a:spcBef>
              <a:buNone/>
              <a:defRPr sz="1400" b="0" i="0" u="none" strike="noStrike" cap="none">
                <a:solidFill>
                  <a:srgbClr val="FFFFFF"/>
                </a:solidFill>
                <a:latin typeface="Arial Black"/>
                <a:ea typeface="Arial Black"/>
                <a:cs typeface="Arial Black"/>
                <a:sym typeface="Arial Black"/>
              </a:defRPr>
            </a:lvl8pPr>
            <a:lvl9pPr marL="0" marR="0" lvl="8" indent="0" algn="ctr" rtl="0">
              <a:spcBef>
                <a:spcPts val="0"/>
              </a:spcBef>
              <a:buNone/>
              <a:defRPr sz="1400" b="0" i="0" u="none" strike="noStrike" cap="none">
                <a:solidFill>
                  <a:srgbClr val="FFFFFF"/>
                </a:solidFill>
                <a:latin typeface="Arial Black"/>
                <a:ea typeface="Arial Black"/>
                <a:cs typeface="Arial Black"/>
                <a:sym typeface="Arial Blac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rcid.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publons.com/account/logi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scopus.com/freelookup/form/author.ur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cholar.google.com/citations?user=1M_GnuEAAAAJ"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europepmc.org/" TargetMode="External"/><Relationship Id="rId4" Type="http://schemas.openxmlformats.org/officeDocument/2006/relationships/hyperlink" Target="https://www.scienceopen.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ssrn.com/index.cfm/en/" TargetMode="External"/><Relationship Id="rId13" Type="http://schemas.openxmlformats.org/officeDocument/2006/relationships/image" Target="../media/image18.png"/><Relationship Id="rId3" Type="http://schemas.openxmlformats.org/officeDocument/2006/relationships/hyperlink" Target="https://www.researchgate.net/" TargetMode="External"/><Relationship Id="rId7" Type="http://schemas.openxmlformats.org/officeDocument/2006/relationships/hyperlink" Target="https://www.mysciencework.com/#world-scientific-community" TargetMode="External"/><Relationship Id="rId12"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linkedin.com/" TargetMode="External"/><Relationship Id="rId11" Type="http://schemas.openxmlformats.org/officeDocument/2006/relationships/image" Target="../media/image16.png"/><Relationship Id="rId5" Type="http://schemas.openxmlformats.org/officeDocument/2006/relationships/hyperlink" Target="https://www.mendeley.com" TargetMode="External"/><Relationship Id="rId10" Type="http://schemas.openxmlformats.org/officeDocument/2006/relationships/image" Target="../media/image15.png"/><Relationship Id="rId4" Type="http://schemas.openxmlformats.org/officeDocument/2006/relationships/hyperlink" Target="https://www.academia.edu/" TargetMode="External"/><Relationship Id="rId9" Type="http://schemas.openxmlformats.org/officeDocument/2006/relationships/image" Target="../media/image14.pn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www.sherpa.ac.uk/romeo/index.ph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oad.simmons.edu/oadwiki/Disciplinary_repositori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datadryad.org/stas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figshare.com/"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zenodo.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cholar.google.com/citations?view_op=top_venues&amp;hl=e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scopus.com/sources?dgcid=RN_AG_Sourced_300000263" TargetMode="External"/><Relationship Id="rId4" Type="http://schemas.openxmlformats.org/officeDocument/2006/relationships/hyperlink" Target="https://jcr.clarivate.com/JCRLandingPageAction.action?Init=Yes&amp;SrcApp=IC2LS&amp;SID=J4-P9ISx2Ffax2FntDMJiz97lsw2bM65nJQkw5Z-18x2d6FizKrgzfWYa4tn0JGiq6Ax3Dx3DW02Vnzb0riStuiT5fR5qYwx3Dx3D-qBgNuLRjcgZrPm66fhjx2Fmwx3Dx3D-h9tQNJ9Nv4eh45yLvkdX3gx3Dx3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libguides.library.clarkson.edu/hom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2.scopus.com/freelookup/form/author.uri?zone=TopNavBar&amp;origin=NO%20ORIGIN%20DEFINED"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scholar.google.com/" TargetMode="External"/><Relationship Id="rId4" Type="http://schemas.openxmlformats.org/officeDocument/2006/relationships/hyperlink" Target="http://wcs.webofknowledge.com/AF/AFHome.do?product=WOS&amp;editions=BSCI,ESCI,SSCI,BHCI,SCI,IC,AHCI,ISSHP,ISTP,CCR&amp;endDate=null&amp;rurl=http%3A%2F%2Fapps.webofknowledge.com%2FWOS_GeneralSearch_input.do%3Bjsessionid%3D4A5224A151DEB1AB00C2A0847498D398%3Fproduct%3DWOS%26search_mode%3DGeneralSearch%26preferencesSaved%3D%26SID%3D7DvMdGFUJol1ctASQBQ%26PointOfEntry%3Dhome&amp;startDate=null&amp;SID=7DvMdGFUJol1ctASQBQ"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cholar.google.com/citations?user=lFuICO4AAAAJ&amp;hl=en&amp;oi=ao" TargetMode="External"/><Relationship Id="rId2" Type="http://schemas.openxmlformats.org/officeDocument/2006/relationships/hyperlink" Target="https://app.webofknowledge.com/author/#/record/5457?lang=en_U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scopus.com/home.uri?zone=header&amp;origin=resultslis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cimagojr.com/" TargetMode="External"/><Relationship Id="rId2" Type="http://schemas.openxmlformats.org/officeDocument/2006/relationships/hyperlink" Target="http://eigenfactor.org/"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harzing.com/resources/publish-or-perish"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aldashnaw@clarkson.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4000"/>
              <a:buFont typeface="Arial Black"/>
              <a:buNone/>
            </a:pPr>
            <a:r>
              <a:rPr lang="en-US" sz="3600" dirty="0"/>
              <a:t>Graduate Workshop: </a:t>
            </a:r>
            <a:br>
              <a:rPr lang="en-US" sz="4000" dirty="0"/>
            </a:br>
            <a:r>
              <a:rPr lang="en-US" sz="4800" b="1" dirty="0"/>
              <a:t>Building Your Online Presence &amp; Demonstrating Your Research Impact</a:t>
            </a:r>
            <a:endParaRPr sz="4000" b="1" dirty="0"/>
          </a:p>
        </p:txBody>
      </p:sp>
      <p:sp>
        <p:nvSpPr>
          <p:cNvPr id="105" name="Google Shape;105;p1"/>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ts val="1870"/>
              <a:buNone/>
            </a:pPr>
            <a:r>
              <a:rPr lang="en-US" dirty="0"/>
              <a:t>Amber Dashnaw</a:t>
            </a:r>
            <a:endParaRPr dirty="0"/>
          </a:p>
          <a:p>
            <a:pPr marL="0" lvl="0" indent="0" algn="l" rtl="0">
              <a:lnSpc>
                <a:spcPct val="90000"/>
              </a:lnSpc>
              <a:spcBef>
                <a:spcPts val="1200"/>
              </a:spcBef>
              <a:spcAft>
                <a:spcPts val="0"/>
              </a:spcAft>
              <a:buSzPts val="1870"/>
              <a:buNone/>
            </a:pPr>
            <a:r>
              <a:rPr lang="en-US" dirty="0"/>
              <a:t>Public Service Librarian for Graduate Education</a:t>
            </a:r>
          </a:p>
          <a:p>
            <a:pPr marL="0" lvl="0" indent="0" algn="l" rtl="0">
              <a:lnSpc>
                <a:spcPct val="90000"/>
              </a:lnSpc>
              <a:spcBef>
                <a:spcPts val="1200"/>
              </a:spcBef>
              <a:spcAft>
                <a:spcPts val="0"/>
              </a:spcAft>
              <a:buSzPts val="1870"/>
              <a:buNone/>
            </a:pPr>
            <a:r>
              <a:rPr lang="en-US" dirty="0"/>
              <a:t>Spring 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Arial Black"/>
              <a:buNone/>
            </a:pPr>
            <a:r>
              <a:rPr lang="en-US" sz="3600" dirty="0"/>
              <a:t>Consider Creating: </a:t>
            </a:r>
            <a:br>
              <a:rPr lang="en-US" dirty="0"/>
            </a:br>
            <a:r>
              <a:rPr lang="en-US" dirty="0"/>
              <a:t>Persistent Digital Identifiers</a:t>
            </a:r>
            <a:endParaRPr dirty="0"/>
          </a:p>
        </p:txBody>
      </p:sp>
      <p:sp>
        <p:nvSpPr>
          <p:cNvPr id="165" name="Google Shape;165;p5"/>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rmAutofit/>
          </a:bodyPr>
          <a:lstStyle/>
          <a:p>
            <a:pPr lvl="0" algn="l" rtl="0">
              <a:lnSpc>
                <a:spcPct val="90000"/>
              </a:lnSpc>
              <a:spcBef>
                <a:spcPts val="0"/>
              </a:spcBef>
              <a:spcAft>
                <a:spcPts val="0"/>
              </a:spcAft>
              <a:buSzPts val="1530"/>
              <a:buFont typeface="Wingdings" panose="05000000000000000000" pitchFamily="2" charset="2"/>
              <a:buChar char="§"/>
            </a:pPr>
            <a:r>
              <a:rPr lang="en-US" sz="3200" dirty="0"/>
              <a:t>Unique to you (no personal information is encoded) </a:t>
            </a:r>
            <a:endParaRPr sz="3200" dirty="0"/>
          </a:p>
          <a:p>
            <a:pPr lvl="0" algn="l" rtl="0">
              <a:lnSpc>
                <a:spcPct val="90000"/>
              </a:lnSpc>
              <a:spcBef>
                <a:spcPts val="0"/>
              </a:spcBef>
              <a:spcAft>
                <a:spcPts val="0"/>
              </a:spcAft>
              <a:buSzPts val="1530"/>
              <a:buFont typeface="Wingdings" panose="05000000000000000000" pitchFamily="2" charset="2"/>
              <a:buChar char="§"/>
            </a:pPr>
            <a:r>
              <a:rPr lang="en-US" sz="3200" dirty="0"/>
              <a:t>You choose when and where to use it</a:t>
            </a:r>
            <a:endParaRPr sz="3200" dirty="0"/>
          </a:p>
          <a:p>
            <a:pPr lvl="0" algn="l" rtl="0">
              <a:lnSpc>
                <a:spcPct val="90000"/>
              </a:lnSpc>
              <a:spcBef>
                <a:spcPts val="0"/>
              </a:spcBef>
              <a:spcAft>
                <a:spcPts val="0"/>
              </a:spcAft>
              <a:buSzPts val="1530"/>
              <a:buFont typeface="Wingdings" panose="05000000000000000000" pitchFamily="2" charset="2"/>
              <a:buChar char="§"/>
            </a:pPr>
            <a:r>
              <a:rPr lang="en-US" sz="3200" dirty="0"/>
              <a:t>Interoperable (across publications, institutions, databases, etc.)</a:t>
            </a:r>
            <a:endParaRPr sz="3200" dirty="0"/>
          </a:p>
          <a:p>
            <a:pPr marL="0" lvl="0" indent="0" algn="l" rtl="0">
              <a:lnSpc>
                <a:spcPct val="90000"/>
              </a:lnSpc>
              <a:spcBef>
                <a:spcPts val="0"/>
              </a:spcBef>
              <a:spcAft>
                <a:spcPts val="0"/>
              </a:spcAft>
              <a:buNone/>
            </a:pPr>
            <a:endParaRPr sz="3600" dirty="0"/>
          </a:p>
          <a:p>
            <a:pPr marL="0" lvl="0" indent="0" algn="l" rtl="0">
              <a:lnSpc>
                <a:spcPct val="90000"/>
              </a:lnSpc>
              <a:spcBef>
                <a:spcPts val="0"/>
              </a:spcBef>
              <a:spcAft>
                <a:spcPts val="0"/>
              </a:spcAft>
              <a:buNone/>
            </a:pPr>
            <a:r>
              <a:rPr lang="en-US" sz="3600" dirty="0"/>
              <a:t>		</a:t>
            </a:r>
            <a:r>
              <a:rPr lang="en-US" sz="3600" u="sng" dirty="0">
                <a:solidFill>
                  <a:schemeClr val="hlink"/>
                </a:solidFill>
                <a:hlinkClick r:id="rId3"/>
              </a:rPr>
              <a:t>ORCHID</a:t>
            </a:r>
            <a:endParaRPr lang="en-US" sz="3600" u="sng" dirty="0">
              <a:solidFill>
                <a:schemeClr val="hlink"/>
              </a:solidFill>
            </a:endParaRPr>
          </a:p>
          <a:p>
            <a:pPr marL="0" lvl="0" indent="0" algn="l" rtl="0">
              <a:lnSpc>
                <a:spcPct val="90000"/>
              </a:lnSpc>
              <a:spcBef>
                <a:spcPts val="0"/>
              </a:spcBef>
              <a:spcAft>
                <a:spcPts val="0"/>
              </a:spcAft>
              <a:buNone/>
            </a:pPr>
            <a:r>
              <a:rPr lang="en-US" dirty="0"/>
              <a:t>		</a:t>
            </a:r>
            <a:endParaRPr dirty="0"/>
          </a:p>
        </p:txBody>
      </p:sp>
      <p:pic>
        <p:nvPicPr>
          <p:cNvPr id="166" name="Google Shape;166;p5"/>
          <p:cNvPicPr preferRelativeResize="0"/>
          <p:nvPr/>
        </p:nvPicPr>
        <p:blipFill>
          <a:blip r:embed="rId4">
            <a:alphaModFix/>
          </a:blip>
          <a:stretch>
            <a:fillRect/>
          </a:stretch>
        </p:blipFill>
        <p:spPr>
          <a:xfrm>
            <a:off x="6502400" y="4639733"/>
            <a:ext cx="4382686" cy="17336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61c84aa4e1_0_47"/>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Proprietary Profile Systems </a:t>
            </a:r>
            <a:endParaRPr/>
          </a:p>
        </p:txBody>
      </p:sp>
      <p:sp>
        <p:nvSpPr>
          <p:cNvPr id="172" name="Google Shape;172;g61c84aa4e1_0_47"/>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600" dirty="0" err="1">
                <a:hlinkClick r:id="rId3"/>
              </a:rPr>
              <a:t>Publons</a:t>
            </a:r>
            <a:r>
              <a:rPr lang="en-US" sz="3600" dirty="0">
                <a:hlinkClick r:id="rId3"/>
              </a:rPr>
              <a:t> </a:t>
            </a:r>
            <a:r>
              <a:rPr lang="en-US" sz="3600" dirty="0"/>
              <a:t>(Previously </a:t>
            </a:r>
            <a:r>
              <a:rPr lang="en-US" sz="3600" dirty="0" err="1"/>
              <a:t>ResearcherID</a:t>
            </a:r>
            <a:r>
              <a:rPr lang="en-US" sz="3600" dirty="0"/>
              <a:t>): Web of Science</a:t>
            </a:r>
            <a:endParaRPr sz="3600" dirty="0"/>
          </a:p>
          <a:p>
            <a:pPr marL="457200" lvl="0" indent="-325755" algn="l" rtl="0">
              <a:spcBef>
                <a:spcPts val="0"/>
              </a:spcBef>
              <a:spcAft>
                <a:spcPts val="0"/>
              </a:spcAft>
              <a:buSzPts val="1530"/>
              <a:buChar char="▪"/>
            </a:pPr>
            <a:r>
              <a:rPr lang="en-US" sz="3600" dirty="0" err="1">
                <a:hlinkClick r:id="rId4"/>
              </a:rPr>
              <a:t>ScopusID</a:t>
            </a:r>
            <a:r>
              <a:rPr lang="en-US" sz="3600" dirty="0"/>
              <a:t>: Elsevier</a:t>
            </a:r>
            <a:endParaRPr sz="3600" dirty="0"/>
          </a:p>
          <a:p>
            <a:pPr marL="457200" lvl="0" indent="-325755" algn="l" rtl="0">
              <a:spcBef>
                <a:spcPts val="0"/>
              </a:spcBef>
              <a:spcAft>
                <a:spcPts val="0"/>
              </a:spcAft>
              <a:buSzPts val="1530"/>
              <a:buChar char="▪"/>
            </a:pPr>
            <a:r>
              <a:rPr lang="en-US" sz="3600" dirty="0"/>
              <a:t>PIVOT: ProQuest</a:t>
            </a:r>
          </a:p>
          <a:p>
            <a:pPr marL="457200" lvl="0" indent="-325755" algn="l" rtl="0">
              <a:spcBef>
                <a:spcPts val="0"/>
              </a:spcBef>
              <a:spcAft>
                <a:spcPts val="0"/>
              </a:spcAft>
              <a:buSzPts val="1530"/>
              <a:buChar char="▪"/>
            </a:pPr>
            <a:endParaRPr sz="3600" dirty="0"/>
          </a:p>
          <a:p>
            <a:pPr marL="457200" lvl="0" indent="0" algn="l" rtl="0">
              <a:spcBef>
                <a:spcPts val="1200"/>
              </a:spcBef>
              <a:spcAft>
                <a:spcPts val="0"/>
              </a:spcAft>
              <a:buNone/>
            </a:pPr>
            <a:endParaRPr dirty="0"/>
          </a:p>
        </p:txBody>
      </p:sp>
      <p:pic>
        <p:nvPicPr>
          <p:cNvPr id="2" name="Picture 1">
            <a:extLst>
              <a:ext uri="{FF2B5EF4-FFF2-40B4-BE49-F238E27FC236}">
                <a16:creationId xmlns:a16="http://schemas.microsoft.com/office/drawing/2014/main" id="{55AB2077-BCCE-4762-AC2A-B0579DCE6DAC}"/>
              </a:ext>
            </a:extLst>
          </p:cNvPr>
          <p:cNvPicPr>
            <a:picLocks noChangeAspect="1"/>
          </p:cNvPicPr>
          <p:nvPr/>
        </p:nvPicPr>
        <p:blipFill>
          <a:blip r:embed="rId5"/>
          <a:stretch>
            <a:fillRect/>
          </a:stretch>
        </p:blipFill>
        <p:spPr>
          <a:xfrm>
            <a:off x="6019801" y="3843866"/>
            <a:ext cx="4960669" cy="28490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61c84aa4e1_0_52"/>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Open Profile Systems</a:t>
            </a:r>
            <a:endParaRPr/>
          </a:p>
        </p:txBody>
      </p:sp>
      <p:sp>
        <p:nvSpPr>
          <p:cNvPr id="178" name="Google Shape;178;g61c84aa4e1_0_52"/>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600" dirty="0">
                <a:hlinkClick r:id="rId3"/>
              </a:rPr>
              <a:t>Google Scholar</a:t>
            </a:r>
            <a:endParaRPr sz="3600" dirty="0"/>
          </a:p>
          <a:p>
            <a:pPr marL="171450" indent="-171450">
              <a:buFont typeface="Wingdings" panose="05000000000000000000" pitchFamily="2" charset="2"/>
              <a:buChar char="§"/>
            </a:pPr>
            <a:endParaRPr sz="500" dirty="0"/>
          </a:p>
          <a:p>
            <a:pPr lvl="0" algn="l" rtl="0">
              <a:spcBef>
                <a:spcPts val="1200"/>
              </a:spcBef>
              <a:spcAft>
                <a:spcPts val="0"/>
              </a:spcAft>
              <a:buSzPts val="1530"/>
              <a:buFont typeface="Wingdings" panose="05000000000000000000" pitchFamily="2" charset="2"/>
              <a:buChar char="§"/>
            </a:pPr>
            <a:r>
              <a:rPr lang="en-US" sz="3600" dirty="0">
                <a:hlinkClick r:id="rId4"/>
              </a:rPr>
              <a:t>Scienceopen.com</a:t>
            </a:r>
            <a:endParaRPr sz="3600" dirty="0"/>
          </a:p>
          <a:p>
            <a:pPr lvl="2" algn="l" rtl="0">
              <a:spcBef>
                <a:spcPts val="0"/>
              </a:spcBef>
              <a:spcAft>
                <a:spcPts val="0"/>
              </a:spcAft>
              <a:buSzPts val="1530"/>
              <a:buFont typeface="Wingdings" panose="05000000000000000000" pitchFamily="2" charset="2"/>
              <a:buChar char="§"/>
            </a:pPr>
            <a:r>
              <a:rPr lang="en-US" sz="2800" dirty="0"/>
              <a:t>Discovery Platform-claim your profile using your ORCHID ID</a:t>
            </a:r>
            <a:endParaRPr sz="2800" dirty="0"/>
          </a:p>
          <a:p>
            <a:pPr marL="1543050" indent="-171450">
              <a:buFont typeface="Wingdings" panose="05000000000000000000" pitchFamily="2" charset="2"/>
              <a:buChar char="§"/>
            </a:pPr>
            <a:endParaRPr sz="500" dirty="0"/>
          </a:p>
          <a:p>
            <a:pPr lvl="0" algn="l" rtl="0">
              <a:spcBef>
                <a:spcPts val="1200"/>
              </a:spcBef>
              <a:spcAft>
                <a:spcPts val="0"/>
              </a:spcAft>
              <a:buSzPts val="1530"/>
              <a:buFont typeface="Wingdings" panose="05000000000000000000" pitchFamily="2" charset="2"/>
              <a:buChar char="§"/>
            </a:pPr>
            <a:r>
              <a:rPr lang="en-US" sz="3600" dirty="0" err="1">
                <a:hlinkClick r:id="rId5"/>
              </a:rPr>
              <a:t>EuropePMC</a:t>
            </a:r>
            <a:endParaRPr sz="3600" dirty="0"/>
          </a:p>
          <a:p>
            <a:pPr lvl="2" algn="l" rtl="0">
              <a:spcBef>
                <a:spcPts val="0"/>
              </a:spcBef>
              <a:spcAft>
                <a:spcPts val="0"/>
              </a:spcAft>
              <a:buSzPts val="1530"/>
              <a:buFont typeface="Wingdings" panose="05000000000000000000" pitchFamily="2" charset="2"/>
              <a:buChar char="§"/>
            </a:pPr>
            <a:r>
              <a:rPr lang="en-US" sz="2800" dirty="0"/>
              <a:t>Life-sciences repository- claim your profile using your ORCHID ID</a:t>
            </a:r>
            <a:endParaRPr sz="2800" dirty="0"/>
          </a:p>
          <a:p>
            <a:pPr marL="0" lvl="0" indent="0" algn="l" rtl="0">
              <a:spcBef>
                <a:spcPts val="1200"/>
              </a:spcBef>
              <a:spcAft>
                <a:spcPts val="0"/>
              </a:spcAft>
              <a:buNone/>
            </a:pPr>
            <a:endParaRPr dirty="0"/>
          </a:p>
          <a:p>
            <a:pPr marL="1371600" lvl="0" indent="0" algn="l" rtl="0">
              <a:spcBef>
                <a:spcPts val="1200"/>
              </a:spcBef>
              <a:spcAft>
                <a:spcPts val="0"/>
              </a:spcAft>
              <a:buNone/>
            </a:pPr>
            <a:endParaRPr dirty="0"/>
          </a:p>
          <a:p>
            <a:pPr marL="457200" lvl="0" indent="0" algn="l" rtl="0">
              <a:spcBef>
                <a:spcPts val="1200"/>
              </a:spcBef>
              <a:spcAft>
                <a:spcPts val="0"/>
              </a:spcAft>
              <a:buNone/>
            </a:pPr>
            <a:endParaRPr dirty="0"/>
          </a:p>
          <a:p>
            <a:pPr marL="0" lvl="0" indent="0" algn="l" rtl="0">
              <a:spcBef>
                <a:spcPts val="1200"/>
              </a:spcBef>
              <a:spcAft>
                <a:spcPts val="0"/>
              </a:spcAft>
              <a:buNone/>
            </a:pPr>
            <a:endParaRPr dirty="0"/>
          </a:p>
        </p:txBody>
      </p:sp>
      <p:pic>
        <p:nvPicPr>
          <p:cNvPr id="4" name="Picture 3">
            <a:extLst>
              <a:ext uri="{FF2B5EF4-FFF2-40B4-BE49-F238E27FC236}">
                <a16:creationId xmlns:a16="http://schemas.microsoft.com/office/drawing/2014/main" id="{519A8702-2CE6-4AD0-805A-07A5C7238884}"/>
              </a:ext>
            </a:extLst>
          </p:cNvPr>
          <p:cNvPicPr>
            <a:picLocks noChangeAspect="1"/>
          </p:cNvPicPr>
          <p:nvPr/>
        </p:nvPicPr>
        <p:blipFill>
          <a:blip r:embed="rId6"/>
          <a:stretch>
            <a:fillRect/>
          </a:stretch>
        </p:blipFill>
        <p:spPr>
          <a:xfrm>
            <a:off x="9035115" y="575733"/>
            <a:ext cx="2087037" cy="26839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Arial Black"/>
              <a:buNone/>
            </a:pPr>
            <a:r>
              <a:rPr lang="en-US"/>
              <a:t>Researcher Social Networking Sites </a:t>
            </a:r>
            <a:endParaRPr/>
          </a:p>
        </p:txBody>
      </p:sp>
      <p:sp>
        <p:nvSpPr>
          <p:cNvPr id="184" name="Google Shape;184;p6"/>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rmAutofit/>
          </a:bodyPr>
          <a:lstStyle/>
          <a:p>
            <a:pPr marL="457200" lvl="0" indent="-419100" algn="l" rtl="0">
              <a:lnSpc>
                <a:spcPct val="90000"/>
              </a:lnSpc>
              <a:spcBef>
                <a:spcPts val="0"/>
              </a:spcBef>
              <a:spcAft>
                <a:spcPts val="0"/>
              </a:spcAft>
              <a:buSzPts val="3000"/>
              <a:buChar char="▪"/>
            </a:pPr>
            <a:r>
              <a:rPr lang="en-US" sz="3000" u="sng">
                <a:solidFill>
                  <a:schemeClr val="hlink"/>
                </a:solidFill>
                <a:hlinkClick r:id="rId3"/>
              </a:rPr>
              <a:t>ResearchGate</a:t>
            </a:r>
            <a:endParaRPr sz="3000"/>
          </a:p>
          <a:p>
            <a:pPr marL="457200" lvl="0" indent="-419100" algn="l" rtl="0">
              <a:lnSpc>
                <a:spcPct val="90000"/>
              </a:lnSpc>
              <a:spcBef>
                <a:spcPts val="0"/>
              </a:spcBef>
              <a:spcAft>
                <a:spcPts val="0"/>
              </a:spcAft>
              <a:buSzPts val="3000"/>
              <a:buChar char="▪"/>
            </a:pPr>
            <a:r>
              <a:rPr lang="en-US" sz="3000" u="sng">
                <a:solidFill>
                  <a:schemeClr val="hlink"/>
                </a:solidFill>
                <a:hlinkClick r:id="rId4"/>
              </a:rPr>
              <a:t>Academia.edu</a:t>
            </a:r>
            <a:endParaRPr sz="3000"/>
          </a:p>
          <a:p>
            <a:pPr marL="457200" lvl="0" indent="-419100" algn="l" rtl="0">
              <a:lnSpc>
                <a:spcPct val="90000"/>
              </a:lnSpc>
              <a:spcBef>
                <a:spcPts val="0"/>
              </a:spcBef>
              <a:spcAft>
                <a:spcPts val="0"/>
              </a:spcAft>
              <a:buSzPts val="3000"/>
              <a:buChar char="▪"/>
            </a:pPr>
            <a:r>
              <a:rPr lang="en-US" sz="3000" u="sng">
                <a:solidFill>
                  <a:schemeClr val="hlink"/>
                </a:solidFill>
                <a:hlinkClick r:id="rId5"/>
              </a:rPr>
              <a:t>Mendeley</a:t>
            </a:r>
            <a:endParaRPr sz="3000"/>
          </a:p>
          <a:p>
            <a:pPr marL="457200" lvl="0" indent="-419100" algn="l" rtl="0">
              <a:lnSpc>
                <a:spcPct val="90000"/>
              </a:lnSpc>
              <a:spcBef>
                <a:spcPts val="0"/>
              </a:spcBef>
              <a:spcAft>
                <a:spcPts val="0"/>
              </a:spcAft>
              <a:buSzPts val="3000"/>
              <a:buChar char="▪"/>
            </a:pPr>
            <a:r>
              <a:rPr lang="en-US" sz="3000" u="sng">
                <a:solidFill>
                  <a:schemeClr val="hlink"/>
                </a:solidFill>
                <a:hlinkClick r:id="rId6"/>
              </a:rPr>
              <a:t>Linkedin</a:t>
            </a:r>
            <a:endParaRPr sz="3000"/>
          </a:p>
          <a:p>
            <a:pPr marL="457200" lvl="0" indent="-419100" algn="l" rtl="0">
              <a:lnSpc>
                <a:spcPct val="90000"/>
              </a:lnSpc>
              <a:spcBef>
                <a:spcPts val="0"/>
              </a:spcBef>
              <a:spcAft>
                <a:spcPts val="0"/>
              </a:spcAft>
              <a:buSzPts val="3000"/>
              <a:buChar char="▪"/>
            </a:pPr>
            <a:r>
              <a:rPr lang="en-US" sz="3000" u="sng">
                <a:solidFill>
                  <a:schemeClr val="hlink"/>
                </a:solidFill>
                <a:hlinkClick r:id="rId7"/>
              </a:rPr>
              <a:t>MyScienceWork</a:t>
            </a:r>
            <a:endParaRPr sz="3000"/>
          </a:p>
          <a:p>
            <a:pPr marL="457200" lvl="0" indent="-419100" algn="l" rtl="0">
              <a:lnSpc>
                <a:spcPct val="90000"/>
              </a:lnSpc>
              <a:spcBef>
                <a:spcPts val="0"/>
              </a:spcBef>
              <a:spcAft>
                <a:spcPts val="0"/>
              </a:spcAft>
              <a:buSzPts val="3000"/>
              <a:buChar char="▪"/>
            </a:pPr>
            <a:r>
              <a:rPr lang="en-US" sz="3000" u="sng">
                <a:solidFill>
                  <a:schemeClr val="hlink"/>
                </a:solidFill>
                <a:hlinkClick r:id="rId8"/>
              </a:rPr>
              <a:t>SSRN- Social Science Research Network </a:t>
            </a:r>
            <a:endParaRPr sz="3000"/>
          </a:p>
        </p:txBody>
      </p:sp>
      <p:pic>
        <p:nvPicPr>
          <p:cNvPr id="185" name="Google Shape;185;p6"/>
          <p:cNvPicPr preferRelativeResize="0"/>
          <p:nvPr/>
        </p:nvPicPr>
        <p:blipFill>
          <a:blip r:embed="rId9">
            <a:alphaModFix/>
          </a:blip>
          <a:stretch>
            <a:fillRect/>
          </a:stretch>
        </p:blipFill>
        <p:spPr>
          <a:xfrm>
            <a:off x="522975" y="4923950"/>
            <a:ext cx="3969600" cy="1365600"/>
          </a:xfrm>
          <a:prstGeom prst="roundRect">
            <a:avLst>
              <a:gd name="adj" fmla="val 16667"/>
            </a:avLst>
          </a:prstGeom>
          <a:noFill/>
          <a:ln>
            <a:noFill/>
          </a:ln>
        </p:spPr>
      </p:pic>
      <p:pic>
        <p:nvPicPr>
          <p:cNvPr id="186" name="Google Shape;186;p6"/>
          <p:cNvPicPr preferRelativeResize="0"/>
          <p:nvPr/>
        </p:nvPicPr>
        <p:blipFill>
          <a:blip r:embed="rId10">
            <a:alphaModFix/>
          </a:blip>
          <a:stretch>
            <a:fillRect/>
          </a:stretch>
        </p:blipFill>
        <p:spPr>
          <a:xfrm>
            <a:off x="8186150" y="5147775"/>
            <a:ext cx="3171500" cy="1501700"/>
          </a:xfrm>
          <a:prstGeom prst="rect">
            <a:avLst/>
          </a:prstGeom>
          <a:noFill/>
          <a:ln>
            <a:noFill/>
          </a:ln>
        </p:spPr>
      </p:pic>
      <p:pic>
        <p:nvPicPr>
          <p:cNvPr id="187" name="Google Shape;187;p6"/>
          <p:cNvPicPr preferRelativeResize="0"/>
          <p:nvPr/>
        </p:nvPicPr>
        <p:blipFill>
          <a:blip r:embed="rId11">
            <a:alphaModFix/>
          </a:blip>
          <a:stretch>
            <a:fillRect/>
          </a:stretch>
        </p:blipFill>
        <p:spPr>
          <a:xfrm>
            <a:off x="6792800" y="2413250"/>
            <a:ext cx="1595025" cy="1268050"/>
          </a:xfrm>
          <a:prstGeom prst="rect">
            <a:avLst/>
          </a:prstGeom>
          <a:noFill/>
          <a:ln>
            <a:noFill/>
          </a:ln>
        </p:spPr>
      </p:pic>
      <p:pic>
        <p:nvPicPr>
          <p:cNvPr id="188" name="Google Shape;188;p6"/>
          <p:cNvPicPr preferRelativeResize="0"/>
          <p:nvPr/>
        </p:nvPicPr>
        <p:blipFill>
          <a:blip r:embed="rId12">
            <a:alphaModFix/>
          </a:blip>
          <a:stretch>
            <a:fillRect/>
          </a:stretch>
        </p:blipFill>
        <p:spPr>
          <a:xfrm>
            <a:off x="8387825" y="312375"/>
            <a:ext cx="3374375" cy="2532975"/>
          </a:xfrm>
          <a:prstGeom prst="rect">
            <a:avLst/>
          </a:prstGeom>
          <a:noFill/>
          <a:ln>
            <a:noFill/>
          </a:ln>
        </p:spPr>
      </p:pic>
      <p:pic>
        <p:nvPicPr>
          <p:cNvPr id="189" name="Google Shape;189;p6"/>
          <p:cNvPicPr preferRelativeResize="0"/>
          <p:nvPr/>
        </p:nvPicPr>
        <p:blipFill>
          <a:blip r:embed="rId13">
            <a:alphaModFix/>
          </a:blip>
          <a:stretch>
            <a:fillRect/>
          </a:stretch>
        </p:blipFill>
        <p:spPr>
          <a:xfrm>
            <a:off x="9590500" y="3309338"/>
            <a:ext cx="2171700" cy="752475"/>
          </a:xfrm>
          <a:prstGeom prst="rect">
            <a:avLst/>
          </a:prstGeom>
          <a:noFill/>
          <a:ln>
            <a:noFill/>
          </a:ln>
        </p:spPr>
      </p:pic>
      <p:pic>
        <p:nvPicPr>
          <p:cNvPr id="190" name="Google Shape;190;p6"/>
          <p:cNvPicPr preferRelativeResize="0"/>
          <p:nvPr/>
        </p:nvPicPr>
        <p:blipFill>
          <a:blip r:embed="rId14">
            <a:alphaModFix/>
          </a:blip>
          <a:stretch>
            <a:fillRect/>
          </a:stretch>
        </p:blipFill>
        <p:spPr>
          <a:xfrm>
            <a:off x="5560122" y="5521550"/>
            <a:ext cx="1743125" cy="1036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61c11bba65_0_56"/>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Copyright Considerations</a:t>
            </a:r>
            <a:endParaRPr/>
          </a:p>
        </p:txBody>
      </p:sp>
      <p:sp>
        <p:nvSpPr>
          <p:cNvPr id="196" name="Google Shape;196;g61c11bba65_0_56"/>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200" dirty="0"/>
              <a:t>Can you upload your published works?</a:t>
            </a:r>
            <a:endParaRPr sz="3200" dirty="0"/>
          </a:p>
          <a:p>
            <a:pPr marL="1562100" lvl="2" indent="-571500" algn="l" rtl="0">
              <a:spcBef>
                <a:spcPts val="0"/>
              </a:spcBef>
              <a:spcAft>
                <a:spcPts val="0"/>
              </a:spcAft>
              <a:buSzPts val="2400"/>
              <a:buFont typeface="Wingdings" panose="05000000000000000000" pitchFamily="2" charset="2"/>
              <a:buChar char="§"/>
            </a:pPr>
            <a:r>
              <a:rPr lang="en-US" sz="3600" dirty="0"/>
              <a:t>SHERPA/</a:t>
            </a:r>
            <a:r>
              <a:rPr lang="en-US" sz="3600" dirty="0" err="1"/>
              <a:t>RoMEO</a:t>
            </a:r>
            <a:r>
              <a:rPr lang="en-US" sz="3600" dirty="0"/>
              <a:t>: </a:t>
            </a:r>
            <a:r>
              <a:rPr lang="en-US" sz="3200" u="sng" dirty="0">
                <a:solidFill>
                  <a:schemeClr val="hlink"/>
                </a:solidFill>
                <a:hlinkClick r:id="rId3"/>
              </a:rPr>
              <a:t>http://www.sherpa.ac.uk/romeo/index.php</a:t>
            </a:r>
            <a:r>
              <a:rPr lang="en-US" sz="3200" dirty="0"/>
              <a:t> </a:t>
            </a:r>
            <a:endParaRPr sz="3600" dirty="0"/>
          </a:p>
        </p:txBody>
      </p:sp>
      <p:pic>
        <p:nvPicPr>
          <p:cNvPr id="197" name="Google Shape;197;g61c11bba65_0_56"/>
          <p:cNvPicPr preferRelativeResize="0"/>
          <p:nvPr/>
        </p:nvPicPr>
        <p:blipFill>
          <a:blip r:embed="rId4">
            <a:alphaModFix/>
          </a:blip>
          <a:stretch>
            <a:fillRect/>
          </a:stretch>
        </p:blipFill>
        <p:spPr>
          <a:xfrm>
            <a:off x="7907867" y="4199467"/>
            <a:ext cx="2659614" cy="23022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1c84aa4e1_0_28"/>
          <p:cNvSpPr txBox="1">
            <a:spLocks noGrp="1"/>
          </p:cNvSpPr>
          <p:nvPr>
            <p:ph type="title"/>
          </p:nvPr>
        </p:nvSpPr>
        <p:spPr>
          <a:xfrm>
            <a:off x="2167128" y="1225296"/>
            <a:ext cx="9281100" cy="352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Improving the Availability of your Scholarship</a:t>
            </a:r>
            <a:endParaRPr dirty="0"/>
          </a:p>
        </p:txBody>
      </p:sp>
      <p:sp>
        <p:nvSpPr>
          <p:cNvPr id="203" name="Google Shape;203;g61c84aa4e1_0_28"/>
          <p:cNvSpPr txBox="1">
            <a:spLocks noGrp="1"/>
          </p:cNvSpPr>
          <p:nvPr>
            <p:ph type="body" idx="1"/>
          </p:nvPr>
        </p:nvSpPr>
        <p:spPr>
          <a:xfrm>
            <a:off x="2165774" y="5020056"/>
            <a:ext cx="9052500" cy="1066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61c11bba65_0_12"/>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Institutional Repositories</a:t>
            </a:r>
            <a:endParaRPr/>
          </a:p>
        </p:txBody>
      </p:sp>
      <p:sp>
        <p:nvSpPr>
          <p:cNvPr id="209" name="Google Shape;209;g61c11bba65_0_12"/>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600" dirty="0"/>
              <a:t>An archive for collecting, preserving, and disseminating digital copies of the intellectual output of an institution</a:t>
            </a:r>
            <a:endParaRPr sz="3600" dirty="0"/>
          </a:p>
          <a:p>
            <a:pPr marL="171450" lvl="0" indent="-171450" algn="l" rtl="0">
              <a:spcBef>
                <a:spcPts val="1200"/>
              </a:spcBef>
              <a:spcAft>
                <a:spcPts val="0"/>
              </a:spcAft>
              <a:buFont typeface="Wingdings" panose="05000000000000000000" pitchFamily="2" charset="2"/>
              <a:buChar char="§"/>
            </a:pPr>
            <a:endParaRPr sz="400" dirty="0"/>
          </a:p>
          <a:p>
            <a:pPr lvl="0" algn="l" rtl="0">
              <a:spcBef>
                <a:spcPts val="1200"/>
              </a:spcBef>
              <a:spcAft>
                <a:spcPts val="0"/>
              </a:spcAft>
              <a:buSzPts val="1530"/>
              <a:buFont typeface="Wingdings" panose="05000000000000000000" pitchFamily="2" charset="2"/>
              <a:buChar char="§"/>
            </a:pPr>
            <a:r>
              <a:rPr lang="en-US" dirty="0"/>
              <a:t>Typically contains: </a:t>
            </a:r>
            <a:endParaRPr dirty="0"/>
          </a:p>
          <a:p>
            <a:pPr lvl="2" algn="l" rtl="0">
              <a:spcBef>
                <a:spcPts val="0"/>
              </a:spcBef>
              <a:spcAft>
                <a:spcPts val="0"/>
              </a:spcAft>
              <a:buSzPts val="1530"/>
              <a:buFont typeface="Wingdings" panose="05000000000000000000" pitchFamily="2" charset="2"/>
              <a:buChar char="§"/>
            </a:pPr>
            <a:r>
              <a:rPr lang="en-US" sz="2800" dirty="0"/>
              <a:t>Research Publications (pre-prints and/or post-prints) </a:t>
            </a:r>
            <a:endParaRPr sz="2800" dirty="0"/>
          </a:p>
          <a:p>
            <a:pPr lvl="2" algn="l" rtl="0">
              <a:spcBef>
                <a:spcPts val="0"/>
              </a:spcBef>
              <a:spcAft>
                <a:spcPts val="0"/>
              </a:spcAft>
              <a:buSzPts val="1530"/>
              <a:buFont typeface="Wingdings" panose="05000000000000000000" pitchFamily="2" charset="2"/>
              <a:buChar char="§"/>
            </a:pPr>
            <a:r>
              <a:rPr lang="en-US" sz="2800" dirty="0"/>
              <a:t>Lecture Videos</a:t>
            </a:r>
            <a:endParaRPr sz="2800" dirty="0"/>
          </a:p>
          <a:p>
            <a:pPr lvl="2" algn="l" rtl="0">
              <a:spcBef>
                <a:spcPts val="0"/>
              </a:spcBef>
              <a:spcAft>
                <a:spcPts val="0"/>
              </a:spcAft>
              <a:buSzPts val="1530"/>
              <a:buFont typeface="Wingdings" panose="05000000000000000000" pitchFamily="2" charset="2"/>
              <a:buChar char="§"/>
            </a:pPr>
            <a:r>
              <a:rPr lang="en-US" sz="2800" dirty="0"/>
              <a:t>Performance Recordings</a:t>
            </a:r>
            <a:endParaRPr sz="2800" dirty="0"/>
          </a:p>
          <a:p>
            <a:pPr lvl="2" algn="l" rtl="0">
              <a:spcBef>
                <a:spcPts val="0"/>
              </a:spcBef>
              <a:spcAft>
                <a:spcPts val="0"/>
              </a:spcAft>
              <a:buSzPts val="1530"/>
              <a:buFont typeface="Wingdings" panose="05000000000000000000" pitchFamily="2" charset="2"/>
              <a:buChar char="§"/>
            </a:pPr>
            <a:r>
              <a:rPr lang="en-US" sz="2800" dirty="0"/>
              <a:t>Syllabi</a:t>
            </a:r>
            <a:endParaRPr sz="2800" dirty="0"/>
          </a:p>
          <a:p>
            <a:pPr lvl="2" algn="l" rtl="0">
              <a:spcBef>
                <a:spcPts val="0"/>
              </a:spcBef>
              <a:spcAft>
                <a:spcPts val="0"/>
              </a:spcAft>
              <a:buSzPts val="1530"/>
              <a:buFont typeface="Wingdings" panose="05000000000000000000" pitchFamily="2" charset="2"/>
              <a:buChar char="§"/>
            </a:pPr>
            <a:r>
              <a:rPr lang="en-US" sz="2800" dirty="0"/>
              <a:t>Thesis &amp; Dissertations</a:t>
            </a:r>
            <a:endParaRPr sz="2800" dirty="0"/>
          </a:p>
          <a:p>
            <a:pPr marL="457200" lvl="0" indent="0" algn="l" rtl="0">
              <a:spcBef>
                <a:spcPts val="1200"/>
              </a:spcBef>
              <a:spcAft>
                <a:spcPts val="0"/>
              </a:spcAft>
              <a:buNone/>
            </a:pPr>
            <a:endParaRPr dirty="0"/>
          </a:p>
        </p:txBody>
      </p:sp>
      <p:pic>
        <p:nvPicPr>
          <p:cNvPr id="210" name="Google Shape;210;g61c11bba65_0_12"/>
          <p:cNvPicPr preferRelativeResize="0"/>
          <p:nvPr/>
        </p:nvPicPr>
        <p:blipFill>
          <a:blip r:embed="rId3">
            <a:alphaModFix/>
          </a:blip>
          <a:stretch>
            <a:fillRect/>
          </a:stretch>
        </p:blipFill>
        <p:spPr>
          <a:xfrm>
            <a:off x="8144933" y="4876750"/>
            <a:ext cx="2365160" cy="1981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61c11bba65_0_22"/>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Grant Funding Agency Repositories</a:t>
            </a:r>
            <a:endParaRPr/>
          </a:p>
        </p:txBody>
      </p:sp>
      <p:pic>
        <p:nvPicPr>
          <p:cNvPr id="216" name="Google Shape;216;g61c11bba65_0_22"/>
          <p:cNvPicPr preferRelativeResize="0"/>
          <p:nvPr/>
        </p:nvPicPr>
        <p:blipFill>
          <a:blip r:embed="rId3">
            <a:alphaModFix/>
          </a:blip>
          <a:stretch>
            <a:fillRect/>
          </a:stretch>
        </p:blipFill>
        <p:spPr>
          <a:xfrm>
            <a:off x="2799300" y="2093821"/>
            <a:ext cx="6593400" cy="4265100"/>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61c11bba65_0_17"/>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Disciplinary Repositories </a:t>
            </a:r>
            <a:endParaRPr/>
          </a:p>
        </p:txBody>
      </p:sp>
      <p:sp>
        <p:nvSpPr>
          <p:cNvPr id="222" name="Google Shape;222;g61c11bba65_0_17"/>
          <p:cNvSpPr txBox="1">
            <a:spLocks noGrp="1"/>
          </p:cNvSpPr>
          <p:nvPr>
            <p:ph type="body" idx="1"/>
          </p:nvPr>
        </p:nvSpPr>
        <p:spPr>
          <a:xfrm>
            <a:off x="931333" y="2121408"/>
            <a:ext cx="10196915" cy="4050900"/>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600" dirty="0"/>
              <a:t>An online archive containing works associated with a specific discipline (i.e. Central or Subject Repositories)</a:t>
            </a:r>
            <a:endParaRPr sz="3600" dirty="0"/>
          </a:p>
          <a:p>
            <a:pPr marL="457200" lvl="0" indent="0" algn="l" rtl="0">
              <a:spcBef>
                <a:spcPts val="1200"/>
              </a:spcBef>
              <a:spcAft>
                <a:spcPts val="0"/>
              </a:spcAft>
              <a:buNone/>
            </a:pPr>
            <a:endParaRPr sz="3600" dirty="0"/>
          </a:p>
          <a:p>
            <a:pPr marL="914400" lvl="1" indent="-325755" algn="l" rtl="0">
              <a:spcBef>
                <a:spcPts val="400"/>
              </a:spcBef>
              <a:spcAft>
                <a:spcPts val="0"/>
              </a:spcAft>
              <a:buSzPts val="1530"/>
              <a:buChar char="▪"/>
            </a:pPr>
            <a:r>
              <a:rPr lang="en-US" sz="3200" dirty="0"/>
              <a:t>List of Open Access Disciplinary Repositories: </a:t>
            </a:r>
            <a:r>
              <a:rPr lang="en-US" u="sng" dirty="0">
                <a:solidFill>
                  <a:schemeClr val="hlink"/>
                </a:solidFill>
                <a:hlinkClick r:id="rId3"/>
              </a:rPr>
              <a:t>http://oad.simmons.edu/oadwiki/Disciplinary_repositories</a:t>
            </a:r>
            <a:r>
              <a:rPr lang="en-US" sz="3200" dirty="0"/>
              <a:t> </a:t>
            </a:r>
            <a:endParaRPr sz="3200" dirty="0"/>
          </a:p>
          <a:p>
            <a:pPr marL="91440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p:txBody>
      </p:sp>
      <p:pic>
        <p:nvPicPr>
          <p:cNvPr id="223" name="Google Shape;223;g61c11bba65_0_17"/>
          <p:cNvPicPr preferRelativeResize="0"/>
          <p:nvPr/>
        </p:nvPicPr>
        <p:blipFill rotWithShape="1">
          <a:blip r:embed="rId4">
            <a:alphaModFix/>
          </a:blip>
          <a:srcRect l="19417" t="4589" r="20712" b="3250"/>
          <a:stretch/>
        </p:blipFill>
        <p:spPr>
          <a:xfrm>
            <a:off x="9880765" y="4961467"/>
            <a:ext cx="1247483" cy="17295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61c11bba65_0_27"/>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Data Repositories</a:t>
            </a:r>
            <a:endParaRPr/>
          </a:p>
        </p:txBody>
      </p:sp>
      <p:sp>
        <p:nvSpPr>
          <p:cNvPr id="229" name="Google Shape;229;g61c11bba65_0_27"/>
          <p:cNvSpPr txBox="1">
            <a:spLocks noGrp="1"/>
          </p:cNvSpPr>
          <p:nvPr>
            <p:ph type="body" idx="1"/>
          </p:nvPr>
        </p:nvSpPr>
        <p:spPr>
          <a:xfrm>
            <a:off x="1066798" y="2093833"/>
            <a:ext cx="10058400" cy="4050900"/>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200" dirty="0"/>
              <a:t>A digital archive for the storage, preservation, and accessibility of datasets.	</a:t>
            </a:r>
            <a:endParaRPr sz="3200" dirty="0"/>
          </a:p>
          <a:p>
            <a:pPr marL="1371600" marR="0" lvl="0" indent="-325755" algn="l" rtl="0">
              <a:lnSpc>
                <a:spcPct val="90000"/>
              </a:lnSpc>
              <a:spcBef>
                <a:spcPts val="1200"/>
              </a:spcBef>
              <a:spcAft>
                <a:spcPts val="0"/>
              </a:spcAft>
              <a:buSzPts val="1530"/>
              <a:buChar char="▪"/>
            </a:pPr>
            <a:r>
              <a:rPr lang="en-US" sz="3200" u="sng" dirty="0">
                <a:solidFill>
                  <a:schemeClr val="hlink"/>
                </a:solidFill>
                <a:hlinkClick r:id="rId3"/>
              </a:rPr>
              <a:t>Dryad</a:t>
            </a:r>
            <a:endParaRPr sz="2400" dirty="0"/>
          </a:p>
        </p:txBody>
      </p:sp>
      <p:pic>
        <p:nvPicPr>
          <p:cNvPr id="230" name="Google Shape;230;g61c11bba65_0_27"/>
          <p:cNvPicPr preferRelativeResize="0"/>
          <p:nvPr/>
        </p:nvPicPr>
        <p:blipFill>
          <a:blip r:embed="rId4">
            <a:alphaModFix/>
          </a:blip>
          <a:stretch>
            <a:fillRect/>
          </a:stretch>
        </p:blipFill>
        <p:spPr>
          <a:xfrm>
            <a:off x="3886874" y="4182533"/>
            <a:ext cx="7238324" cy="24553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61c11bba65_0_33"/>
          <p:cNvSpPr txBox="1">
            <a:spLocks noGrp="1"/>
          </p:cNvSpPr>
          <p:nvPr>
            <p:ph type="title"/>
          </p:nvPr>
        </p:nvSpPr>
        <p:spPr>
          <a:xfrm>
            <a:off x="2167128" y="1225296"/>
            <a:ext cx="9281100" cy="352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Building your Online Presence</a:t>
            </a:r>
            <a:endParaRPr dirty="0"/>
          </a:p>
        </p:txBody>
      </p:sp>
      <p:sp>
        <p:nvSpPr>
          <p:cNvPr id="111" name="Google Shape;111;g61c11bba65_0_33"/>
          <p:cNvSpPr txBox="1">
            <a:spLocks noGrp="1"/>
          </p:cNvSpPr>
          <p:nvPr>
            <p:ph type="body" idx="1"/>
          </p:nvPr>
        </p:nvSpPr>
        <p:spPr>
          <a:xfrm>
            <a:off x="2165774" y="5020056"/>
            <a:ext cx="9052500" cy="1066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Arial Black"/>
              <a:buNone/>
            </a:pPr>
            <a:r>
              <a:rPr lang="en-US"/>
              <a:t>Free Digital Repositories</a:t>
            </a:r>
            <a:endParaRPr/>
          </a:p>
        </p:txBody>
      </p:sp>
      <p:sp>
        <p:nvSpPr>
          <p:cNvPr id="236" name="Google Shape;236;p4"/>
          <p:cNvSpPr txBox="1">
            <a:spLocks noGrp="1"/>
          </p:cNvSpPr>
          <p:nvPr>
            <p:ph type="body" idx="1"/>
          </p:nvPr>
        </p:nvSpPr>
        <p:spPr>
          <a:xfrm>
            <a:off x="1063752" y="1956909"/>
            <a:ext cx="4755000" cy="822894"/>
          </a:xfrm>
          <a:prstGeom prst="rect">
            <a:avLst/>
          </a:prstGeom>
          <a:noFill/>
          <a:ln>
            <a:noFill/>
          </a:ln>
        </p:spPr>
        <p:txBody>
          <a:bodyPr spcFirstLastPara="1" wrap="square" lIns="91425" tIns="45700" rIns="91425" bIns="45700" anchor="t" anchorCtr="0">
            <a:normAutofit/>
          </a:bodyPr>
          <a:lstStyle/>
          <a:p>
            <a:pPr marL="457200" lvl="0" indent="0" algn="ctr" rtl="0">
              <a:lnSpc>
                <a:spcPct val="90000"/>
              </a:lnSpc>
              <a:spcBef>
                <a:spcPts val="0"/>
              </a:spcBef>
              <a:spcAft>
                <a:spcPts val="0"/>
              </a:spcAft>
              <a:buNone/>
            </a:pPr>
            <a:r>
              <a:rPr lang="en-US" sz="4800" dirty="0" err="1"/>
              <a:t>figshare</a:t>
            </a:r>
            <a:endParaRPr sz="4800" dirty="0"/>
          </a:p>
        </p:txBody>
      </p:sp>
      <p:sp>
        <p:nvSpPr>
          <p:cNvPr id="237" name="Google Shape;237;p4"/>
          <p:cNvSpPr txBox="1">
            <a:spLocks noGrp="1"/>
          </p:cNvSpPr>
          <p:nvPr>
            <p:ph type="body" idx="2"/>
          </p:nvPr>
        </p:nvSpPr>
        <p:spPr>
          <a:xfrm>
            <a:off x="1131994" y="2871150"/>
            <a:ext cx="4755000" cy="2842200"/>
          </a:xfrm>
          <a:prstGeom prst="rect">
            <a:avLst/>
          </a:prstGeom>
        </p:spPr>
        <p:txBody>
          <a:bodyPr spcFirstLastPara="1" wrap="square" lIns="91425" tIns="45700" rIns="91425" bIns="45700" anchor="t" anchorCtr="0">
            <a:noAutofit/>
          </a:bodyPr>
          <a:lstStyle/>
          <a:p>
            <a:pPr marL="457200" lvl="0" indent="-336550" algn="l" rtl="0">
              <a:spcBef>
                <a:spcPts val="0"/>
              </a:spcBef>
              <a:spcAft>
                <a:spcPts val="0"/>
              </a:spcAft>
              <a:buClr>
                <a:srgbClr val="0000FF"/>
              </a:buClr>
              <a:buSzPts val="1700"/>
              <a:buChar char="▪"/>
            </a:pPr>
            <a:r>
              <a:rPr lang="en-US" sz="2400" u="sng" dirty="0">
                <a:solidFill>
                  <a:srgbClr val="0000FF"/>
                </a:solidFill>
                <a:hlinkClick r:id="rId3"/>
              </a:rPr>
              <a:t>https://figshare.com/</a:t>
            </a:r>
            <a:endParaRPr sz="2400" dirty="0">
              <a:solidFill>
                <a:srgbClr val="0000FF"/>
              </a:solidFill>
            </a:endParaRPr>
          </a:p>
          <a:p>
            <a:pPr marL="457200" lvl="0" indent="-336550" algn="l" rtl="0">
              <a:spcBef>
                <a:spcPts val="0"/>
              </a:spcBef>
              <a:spcAft>
                <a:spcPts val="0"/>
              </a:spcAft>
              <a:buClr>
                <a:srgbClr val="000000"/>
              </a:buClr>
              <a:buSzPts val="1700"/>
              <a:buChar char="▪"/>
            </a:pPr>
            <a:r>
              <a:rPr lang="en-US" sz="2400" dirty="0">
                <a:solidFill>
                  <a:srgbClr val="000000"/>
                </a:solidFill>
              </a:rPr>
              <a:t>Free up to 1GB of private storage, unlimited public space</a:t>
            </a:r>
            <a:endParaRPr sz="2400" dirty="0">
              <a:solidFill>
                <a:srgbClr val="000000"/>
              </a:solidFill>
            </a:endParaRPr>
          </a:p>
          <a:p>
            <a:pPr marL="457200" lvl="0" indent="-336550" algn="l" rtl="0">
              <a:spcBef>
                <a:spcPts val="0"/>
              </a:spcBef>
              <a:spcAft>
                <a:spcPts val="0"/>
              </a:spcAft>
              <a:buClr>
                <a:srgbClr val="000000"/>
              </a:buClr>
              <a:buSzPts val="1700"/>
              <a:buChar char="▪"/>
            </a:pPr>
            <a:r>
              <a:rPr lang="en-US" sz="2400" dirty="0">
                <a:solidFill>
                  <a:srgbClr val="000000"/>
                </a:solidFill>
              </a:rPr>
              <a:t>Assigns DOIs to uploaded documents</a:t>
            </a:r>
            <a:endParaRPr sz="2400" dirty="0">
              <a:solidFill>
                <a:srgbClr val="000000"/>
              </a:solidFill>
            </a:endParaRPr>
          </a:p>
          <a:p>
            <a:pPr marL="457200" lvl="0" indent="-336550" algn="l" rtl="0">
              <a:spcBef>
                <a:spcPts val="0"/>
              </a:spcBef>
              <a:spcAft>
                <a:spcPts val="0"/>
              </a:spcAft>
              <a:buClr>
                <a:srgbClr val="000000"/>
              </a:buClr>
              <a:buSzPts val="1700"/>
              <a:buChar char="▪"/>
            </a:pPr>
            <a:r>
              <a:rPr lang="en-US" sz="2400" dirty="0">
                <a:solidFill>
                  <a:srgbClr val="000000"/>
                </a:solidFill>
              </a:rPr>
              <a:t>Accepts any file format</a:t>
            </a:r>
            <a:endParaRPr sz="2400" dirty="0">
              <a:solidFill>
                <a:srgbClr val="000000"/>
              </a:solidFill>
            </a:endParaRPr>
          </a:p>
          <a:p>
            <a:pPr marL="457200" lvl="0" indent="-336550" algn="l" rtl="0">
              <a:spcBef>
                <a:spcPts val="0"/>
              </a:spcBef>
              <a:spcAft>
                <a:spcPts val="0"/>
              </a:spcAft>
              <a:buClr>
                <a:srgbClr val="000000"/>
              </a:buClr>
              <a:buSzPts val="1700"/>
              <a:buChar char="▪"/>
            </a:pPr>
            <a:r>
              <a:rPr lang="en-US" sz="2400" dirty="0">
                <a:solidFill>
                  <a:srgbClr val="000000"/>
                </a:solidFill>
              </a:rPr>
              <a:t>All fields of research</a:t>
            </a:r>
            <a:endParaRPr sz="2400" dirty="0">
              <a:solidFill>
                <a:srgbClr val="000000"/>
              </a:solidFill>
            </a:endParaRPr>
          </a:p>
          <a:p>
            <a:pPr marL="0" lvl="0" indent="0" algn="l" rtl="0">
              <a:spcBef>
                <a:spcPts val="1200"/>
              </a:spcBef>
              <a:spcAft>
                <a:spcPts val="0"/>
              </a:spcAft>
              <a:buNone/>
            </a:pPr>
            <a:endParaRPr b="1" dirty="0"/>
          </a:p>
        </p:txBody>
      </p:sp>
      <p:sp>
        <p:nvSpPr>
          <p:cNvPr id="238" name="Google Shape;238;p4"/>
          <p:cNvSpPr txBox="1">
            <a:spLocks noGrp="1"/>
          </p:cNvSpPr>
          <p:nvPr>
            <p:ph type="body" idx="3"/>
          </p:nvPr>
        </p:nvSpPr>
        <p:spPr>
          <a:xfrm>
            <a:off x="6364224" y="2048256"/>
            <a:ext cx="4755000" cy="640200"/>
          </a:xfrm>
          <a:prstGeom prst="rect">
            <a:avLst/>
          </a:prstGeom>
        </p:spPr>
        <p:txBody>
          <a:bodyPr spcFirstLastPara="1" wrap="square" lIns="91425" tIns="45700" rIns="91425" bIns="45700" anchor="ctr" anchorCtr="0">
            <a:noAutofit/>
          </a:bodyPr>
          <a:lstStyle/>
          <a:p>
            <a:pPr marL="0" lvl="0" indent="0" algn="ctr" rtl="0">
              <a:spcBef>
                <a:spcPts val="1200"/>
              </a:spcBef>
              <a:spcAft>
                <a:spcPts val="0"/>
              </a:spcAft>
              <a:buNone/>
            </a:pPr>
            <a:r>
              <a:rPr lang="en-US" sz="4800" dirty="0" err="1"/>
              <a:t>Zenodo</a:t>
            </a:r>
            <a:endParaRPr sz="4800" dirty="0"/>
          </a:p>
        </p:txBody>
      </p:sp>
      <p:sp>
        <p:nvSpPr>
          <p:cNvPr id="239" name="Google Shape;239;p4"/>
          <p:cNvSpPr txBox="1">
            <a:spLocks noGrp="1"/>
          </p:cNvSpPr>
          <p:nvPr>
            <p:ph type="body" idx="4"/>
          </p:nvPr>
        </p:nvSpPr>
        <p:spPr>
          <a:xfrm>
            <a:off x="6364224" y="2871150"/>
            <a:ext cx="4755000" cy="2842200"/>
          </a:xfrm>
          <a:prstGeom prst="rect">
            <a:avLst/>
          </a:prstGeom>
        </p:spPr>
        <p:txBody>
          <a:bodyPr spcFirstLastPara="1" wrap="square" lIns="91425" tIns="45700" rIns="91425" bIns="45700" anchor="t" anchorCtr="0">
            <a:noAutofit/>
          </a:bodyPr>
          <a:lstStyle/>
          <a:p>
            <a:pPr marL="457200" lvl="0" indent="-355600" algn="l" rtl="0">
              <a:spcBef>
                <a:spcPts val="1200"/>
              </a:spcBef>
              <a:spcAft>
                <a:spcPts val="0"/>
              </a:spcAft>
              <a:buSzPts val="2000"/>
              <a:buChar char="▪"/>
            </a:pPr>
            <a:r>
              <a:rPr lang="en-US" sz="2400" u="sng" dirty="0">
                <a:solidFill>
                  <a:schemeClr val="hlink"/>
                </a:solidFill>
                <a:hlinkClick r:id="rId4"/>
              </a:rPr>
              <a:t>https://zenodo.org/</a:t>
            </a:r>
            <a:endParaRPr sz="2400" dirty="0"/>
          </a:p>
          <a:p>
            <a:pPr marL="457200" lvl="0" indent="-325755" algn="l" rtl="0">
              <a:spcBef>
                <a:spcPts val="0"/>
              </a:spcBef>
              <a:spcAft>
                <a:spcPts val="0"/>
              </a:spcAft>
              <a:buSzPts val="1530"/>
              <a:buChar char="▪"/>
            </a:pPr>
            <a:r>
              <a:rPr lang="en-US" sz="2400" dirty="0"/>
              <a:t>Free up to 50GB per record</a:t>
            </a:r>
            <a:endParaRPr sz="2400" dirty="0"/>
          </a:p>
          <a:p>
            <a:pPr marL="457200" lvl="0" indent="-325755" algn="l" rtl="0">
              <a:spcBef>
                <a:spcPts val="0"/>
              </a:spcBef>
              <a:spcAft>
                <a:spcPts val="0"/>
              </a:spcAft>
              <a:buSzPts val="1530"/>
              <a:buChar char="▪"/>
            </a:pPr>
            <a:r>
              <a:rPr lang="en-US" sz="2400" dirty="0"/>
              <a:t>Assigns DOIs or uses provided DOIs</a:t>
            </a:r>
            <a:endParaRPr sz="2400" dirty="0"/>
          </a:p>
          <a:p>
            <a:pPr marL="457200" lvl="0" indent="-325755" algn="l" rtl="0">
              <a:spcBef>
                <a:spcPts val="0"/>
              </a:spcBef>
              <a:spcAft>
                <a:spcPts val="0"/>
              </a:spcAft>
              <a:buSzPts val="1530"/>
              <a:buChar char="▪"/>
            </a:pPr>
            <a:r>
              <a:rPr lang="en-US" sz="2400" dirty="0"/>
              <a:t>Accepts any file format</a:t>
            </a:r>
            <a:endParaRPr sz="2400" dirty="0"/>
          </a:p>
          <a:p>
            <a:pPr marL="457200" lvl="0" indent="-325755" algn="l" rtl="0">
              <a:spcBef>
                <a:spcPts val="0"/>
              </a:spcBef>
              <a:spcAft>
                <a:spcPts val="0"/>
              </a:spcAft>
              <a:buSzPts val="1530"/>
              <a:buChar char="▪"/>
            </a:pPr>
            <a:r>
              <a:rPr lang="en-US" sz="2400" dirty="0"/>
              <a:t>All fields of research</a:t>
            </a:r>
            <a:endParaRPr sz="2400" dirty="0"/>
          </a:p>
        </p:txBody>
      </p:sp>
      <p:pic>
        <p:nvPicPr>
          <p:cNvPr id="240" name="Google Shape;240;p4"/>
          <p:cNvPicPr preferRelativeResize="0"/>
          <p:nvPr/>
        </p:nvPicPr>
        <p:blipFill>
          <a:blip r:embed="rId5">
            <a:alphaModFix/>
          </a:blip>
          <a:stretch>
            <a:fillRect/>
          </a:stretch>
        </p:blipFill>
        <p:spPr>
          <a:xfrm>
            <a:off x="2024535" y="5584054"/>
            <a:ext cx="2349597" cy="997187"/>
          </a:xfrm>
          <a:prstGeom prst="rect">
            <a:avLst/>
          </a:prstGeom>
          <a:noFill/>
          <a:ln>
            <a:noFill/>
          </a:ln>
        </p:spPr>
      </p:pic>
      <p:pic>
        <p:nvPicPr>
          <p:cNvPr id="241" name="Google Shape;241;p4"/>
          <p:cNvPicPr preferRelativeResize="0"/>
          <p:nvPr/>
        </p:nvPicPr>
        <p:blipFill>
          <a:blip r:embed="rId6">
            <a:alphaModFix/>
          </a:blip>
          <a:stretch>
            <a:fillRect/>
          </a:stretch>
        </p:blipFill>
        <p:spPr>
          <a:xfrm>
            <a:off x="7679184" y="5718941"/>
            <a:ext cx="1984137" cy="7274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Font typeface="Arial Black"/>
              <a:buNone/>
            </a:pPr>
            <a:r>
              <a:rPr lang="en-US"/>
              <a:t>Social Media</a:t>
            </a:r>
            <a:endParaRPr/>
          </a:p>
        </p:txBody>
      </p:sp>
      <p:sp>
        <p:nvSpPr>
          <p:cNvPr id="247" name="Google Shape;247;p11"/>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SzPts val="1700"/>
              <a:buFont typeface="Wingdings" panose="05000000000000000000" pitchFamily="2" charset="2"/>
              <a:buChar char="§"/>
            </a:pPr>
            <a:r>
              <a:rPr lang="en-US" sz="3200" dirty="0"/>
              <a:t>Network with Colleagues</a:t>
            </a:r>
            <a:endParaRPr sz="3200" dirty="0"/>
          </a:p>
          <a:p>
            <a:pPr lvl="0" indent="-457200" algn="l" rtl="0">
              <a:lnSpc>
                <a:spcPct val="90000"/>
              </a:lnSpc>
              <a:spcBef>
                <a:spcPts val="1200"/>
              </a:spcBef>
              <a:spcAft>
                <a:spcPts val="0"/>
              </a:spcAft>
              <a:buSzPts val="1700"/>
              <a:buFont typeface="Wingdings" panose="05000000000000000000" pitchFamily="2" charset="2"/>
              <a:buChar char="§"/>
            </a:pPr>
            <a:r>
              <a:rPr lang="en-US" sz="3200" dirty="0"/>
              <a:t>Engage with Influencers</a:t>
            </a:r>
            <a:endParaRPr sz="3200" dirty="0"/>
          </a:p>
          <a:p>
            <a:pPr lvl="0" indent="-457200" algn="l" rtl="0">
              <a:lnSpc>
                <a:spcPct val="90000"/>
              </a:lnSpc>
              <a:spcBef>
                <a:spcPts val="1200"/>
              </a:spcBef>
              <a:spcAft>
                <a:spcPts val="0"/>
              </a:spcAft>
              <a:buSzPts val="1700"/>
              <a:buFont typeface="Wingdings" panose="05000000000000000000" pitchFamily="2" charset="2"/>
              <a:buChar char="§"/>
            </a:pPr>
            <a:r>
              <a:rPr lang="en-US" sz="3200" dirty="0"/>
              <a:t>Publish in an active journal </a:t>
            </a:r>
            <a:endParaRPr sz="3200" dirty="0"/>
          </a:p>
          <a:p>
            <a:pPr marL="891540" lvl="2" indent="-342900" algn="l" rtl="0">
              <a:lnSpc>
                <a:spcPct val="90000"/>
              </a:lnSpc>
              <a:spcBef>
                <a:spcPts val="1200"/>
              </a:spcBef>
              <a:spcAft>
                <a:spcPts val="0"/>
              </a:spcAft>
              <a:buSzPts val="1530"/>
              <a:buFont typeface="Wingdings" panose="05000000000000000000" pitchFamily="2" charset="2"/>
              <a:buChar char="§"/>
            </a:pPr>
            <a:r>
              <a:rPr lang="en-US" sz="2400" dirty="0"/>
              <a:t>Twitter</a:t>
            </a:r>
            <a:endParaRPr sz="2400" dirty="0"/>
          </a:p>
          <a:p>
            <a:pPr marL="182880" lvl="0" indent="-74929" algn="l" rtl="0">
              <a:lnSpc>
                <a:spcPct val="90000"/>
              </a:lnSpc>
              <a:spcBef>
                <a:spcPts val="1200"/>
              </a:spcBef>
              <a:spcAft>
                <a:spcPts val="0"/>
              </a:spcAft>
              <a:buSzPts val="1700"/>
              <a:buNone/>
            </a:pPr>
            <a:endParaRPr dirty="0"/>
          </a:p>
        </p:txBody>
      </p:sp>
      <p:pic>
        <p:nvPicPr>
          <p:cNvPr id="248" name="Google Shape;248;p11"/>
          <p:cNvPicPr preferRelativeResize="0"/>
          <p:nvPr/>
        </p:nvPicPr>
        <p:blipFill>
          <a:blip r:embed="rId3">
            <a:alphaModFix/>
          </a:blip>
          <a:stretch>
            <a:fillRect/>
          </a:stretch>
        </p:blipFill>
        <p:spPr>
          <a:xfrm>
            <a:off x="7084381" y="3429000"/>
            <a:ext cx="3903234" cy="2802400"/>
          </a:xfrm>
          <a:prstGeom prst="roundRect">
            <a:avLst>
              <a:gd name="adj" fmla="val 16667"/>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61c11bba65_0_44"/>
          <p:cNvSpPr txBox="1">
            <a:spLocks noGrp="1"/>
          </p:cNvSpPr>
          <p:nvPr>
            <p:ph type="title"/>
          </p:nvPr>
        </p:nvSpPr>
        <p:spPr>
          <a:xfrm>
            <a:off x="2167128" y="1225296"/>
            <a:ext cx="9281100" cy="352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Demonstrating your Research Impact</a:t>
            </a:r>
            <a:endParaRPr/>
          </a:p>
        </p:txBody>
      </p:sp>
      <p:sp>
        <p:nvSpPr>
          <p:cNvPr id="254" name="Google Shape;254;g61c11bba65_0_44"/>
          <p:cNvSpPr txBox="1">
            <a:spLocks noGrp="1"/>
          </p:cNvSpPr>
          <p:nvPr>
            <p:ph type="body" idx="1"/>
          </p:nvPr>
        </p:nvSpPr>
        <p:spPr>
          <a:xfrm>
            <a:off x="471996" y="5099304"/>
            <a:ext cx="11248007" cy="1066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2800" b="1" dirty="0"/>
              <a:t>Bibliometrics: </a:t>
            </a:r>
            <a:r>
              <a:rPr lang="en-US" sz="2800" dirty="0"/>
              <a:t>Use of statistical methods to analyze scholarly outputs (books, articles, and other publications). </a:t>
            </a:r>
            <a:endParaRPr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4DFDF-CDE1-4F2B-AC41-3D6EA915E0E5}"/>
              </a:ext>
            </a:extLst>
          </p:cNvPr>
          <p:cNvSpPr>
            <a:spLocks noGrp="1"/>
          </p:cNvSpPr>
          <p:nvPr>
            <p:ph type="title"/>
          </p:nvPr>
        </p:nvSpPr>
        <p:spPr/>
        <p:txBody>
          <a:bodyPr/>
          <a:lstStyle/>
          <a:p>
            <a:r>
              <a:rPr lang="en-US" dirty="0"/>
              <a:t>Research Impact</a:t>
            </a:r>
          </a:p>
        </p:txBody>
      </p:sp>
      <p:sp>
        <p:nvSpPr>
          <p:cNvPr id="5" name="Text Placeholder 4">
            <a:extLst>
              <a:ext uri="{FF2B5EF4-FFF2-40B4-BE49-F238E27FC236}">
                <a16:creationId xmlns:a16="http://schemas.microsoft.com/office/drawing/2014/main" id="{E3C320C1-1744-4D3B-A927-F091B7AD41F0}"/>
              </a:ext>
            </a:extLst>
          </p:cNvPr>
          <p:cNvSpPr>
            <a:spLocks noGrp="1"/>
          </p:cNvSpPr>
          <p:nvPr>
            <p:ph type="body" idx="1"/>
          </p:nvPr>
        </p:nvSpPr>
        <p:spPr/>
        <p:txBody>
          <a:bodyPr>
            <a:normAutofit/>
          </a:bodyPr>
          <a:lstStyle/>
          <a:p>
            <a:pPr marL="131445" indent="0">
              <a:buNone/>
            </a:pPr>
            <a:r>
              <a:rPr lang="en-US" sz="2800" dirty="0"/>
              <a:t>“Research impact is the demonstrable contribution that research makes to the economy, society, culture, national security, public policy or services, health, the environment, or quality of life, beyond contributions to academia”. </a:t>
            </a:r>
          </a:p>
          <a:p>
            <a:pPr marL="131445" indent="0">
              <a:buNone/>
            </a:pPr>
            <a:r>
              <a:rPr lang="en-US" sz="2800" dirty="0"/>
              <a:t>					-Australian Research Council</a:t>
            </a:r>
          </a:p>
        </p:txBody>
      </p:sp>
      <p:pic>
        <p:nvPicPr>
          <p:cNvPr id="6" name="Picture 5">
            <a:extLst>
              <a:ext uri="{FF2B5EF4-FFF2-40B4-BE49-F238E27FC236}">
                <a16:creationId xmlns:a16="http://schemas.microsoft.com/office/drawing/2014/main" id="{93372740-7B3A-446C-88D8-CE8C5B4A514B}"/>
              </a:ext>
            </a:extLst>
          </p:cNvPr>
          <p:cNvPicPr>
            <a:picLocks noChangeAspect="1"/>
          </p:cNvPicPr>
          <p:nvPr/>
        </p:nvPicPr>
        <p:blipFill>
          <a:blip r:embed="rId2"/>
          <a:stretch>
            <a:fillRect/>
          </a:stretch>
        </p:blipFill>
        <p:spPr>
          <a:xfrm>
            <a:off x="1722438" y="4356185"/>
            <a:ext cx="3233426" cy="2017183"/>
          </a:xfrm>
          <a:prstGeom prst="roundRect">
            <a:avLst/>
          </a:prstGeom>
        </p:spPr>
      </p:pic>
    </p:spTree>
    <p:extLst>
      <p:ext uri="{BB962C8B-B14F-4D97-AF65-F5344CB8AC3E}">
        <p14:creationId xmlns:p14="http://schemas.microsoft.com/office/powerpoint/2010/main" val="929288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31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B010-08BF-4D62-B668-B451FE5D96B8}"/>
              </a:ext>
            </a:extLst>
          </p:cNvPr>
          <p:cNvSpPr>
            <a:spLocks noGrp="1"/>
          </p:cNvSpPr>
          <p:nvPr>
            <p:ph type="title"/>
          </p:nvPr>
        </p:nvSpPr>
        <p:spPr/>
        <p:txBody>
          <a:bodyPr/>
          <a:lstStyle/>
          <a:p>
            <a:r>
              <a:rPr lang="en-US" dirty="0"/>
              <a:t>Excellence Statements </a:t>
            </a:r>
          </a:p>
        </p:txBody>
      </p:sp>
      <p:sp>
        <p:nvSpPr>
          <p:cNvPr id="3" name="Text Placeholder 2">
            <a:extLst>
              <a:ext uri="{FF2B5EF4-FFF2-40B4-BE49-F238E27FC236}">
                <a16:creationId xmlns:a16="http://schemas.microsoft.com/office/drawing/2014/main" id="{32F77952-5A98-4FAC-A134-537AD694194E}"/>
              </a:ext>
            </a:extLst>
          </p:cNvPr>
          <p:cNvSpPr>
            <a:spLocks noGrp="1"/>
          </p:cNvSpPr>
          <p:nvPr>
            <p:ph type="body" idx="1"/>
          </p:nvPr>
        </p:nvSpPr>
        <p:spPr/>
        <p:txBody>
          <a:bodyPr>
            <a:normAutofit/>
          </a:bodyPr>
          <a:lstStyle/>
          <a:p>
            <a:pPr>
              <a:buFont typeface="Wingdings" panose="05000000000000000000" pitchFamily="2" charset="2"/>
              <a:buChar char="§"/>
            </a:pPr>
            <a:r>
              <a:rPr lang="en-US" sz="3200" dirty="0"/>
              <a:t>Grants and Fellowship Applications</a:t>
            </a:r>
          </a:p>
          <a:p>
            <a:pPr>
              <a:buFont typeface="Wingdings" panose="05000000000000000000" pitchFamily="2" charset="2"/>
              <a:buChar char="§"/>
            </a:pPr>
            <a:r>
              <a:rPr lang="en-US" sz="3200" dirty="0"/>
              <a:t>Awards and Prizes</a:t>
            </a:r>
          </a:p>
          <a:p>
            <a:pPr>
              <a:buFont typeface="Wingdings" panose="05000000000000000000" pitchFamily="2" charset="2"/>
              <a:buChar char="§"/>
            </a:pPr>
            <a:r>
              <a:rPr lang="en-US" sz="3200" dirty="0"/>
              <a:t>Pitch to Industry</a:t>
            </a:r>
          </a:p>
          <a:p>
            <a:pPr>
              <a:buFont typeface="Wingdings" panose="05000000000000000000" pitchFamily="2" charset="2"/>
              <a:buChar char="§"/>
            </a:pPr>
            <a:r>
              <a:rPr lang="en-US" sz="3200" dirty="0"/>
              <a:t>Promotions</a:t>
            </a:r>
          </a:p>
          <a:p>
            <a:pPr>
              <a:buFont typeface="Wingdings" panose="05000000000000000000" pitchFamily="2" charset="2"/>
              <a:buChar char="§"/>
            </a:pPr>
            <a:r>
              <a:rPr lang="en-US" sz="3200" dirty="0"/>
              <a:t>Online Profiles</a:t>
            </a:r>
          </a:p>
        </p:txBody>
      </p:sp>
      <p:pic>
        <p:nvPicPr>
          <p:cNvPr id="1026" name="Picture 2" descr="Gui, Interface, Internet, Program">
            <a:extLst>
              <a:ext uri="{FF2B5EF4-FFF2-40B4-BE49-F238E27FC236}">
                <a16:creationId xmlns:a16="http://schemas.microsoft.com/office/drawing/2014/main" id="{0D508244-2743-4EB3-90F6-B45FF96CF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138" y="3533459"/>
            <a:ext cx="3683529" cy="28399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77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9D9F9D-0571-43F4-BF46-5FEDECAC297D}"/>
              </a:ext>
            </a:extLst>
          </p:cNvPr>
          <p:cNvSpPr>
            <a:spLocks noGrp="1"/>
          </p:cNvSpPr>
          <p:nvPr>
            <p:ph type="title"/>
          </p:nvPr>
        </p:nvSpPr>
        <p:spPr/>
        <p:txBody>
          <a:bodyPr/>
          <a:lstStyle/>
          <a:p>
            <a:r>
              <a:rPr lang="en-US" dirty="0"/>
              <a:t>Publishing Strategy</a:t>
            </a:r>
          </a:p>
        </p:txBody>
      </p:sp>
      <p:sp>
        <p:nvSpPr>
          <p:cNvPr id="8" name="Text Placeholder 7">
            <a:extLst>
              <a:ext uri="{FF2B5EF4-FFF2-40B4-BE49-F238E27FC236}">
                <a16:creationId xmlns:a16="http://schemas.microsoft.com/office/drawing/2014/main" id="{106E7E5E-D5AC-4C68-8AA8-D1B013182E61}"/>
              </a:ext>
            </a:extLst>
          </p:cNvPr>
          <p:cNvSpPr>
            <a:spLocks noGrp="1"/>
          </p:cNvSpPr>
          <p:nvPr>
            <p:ph type="body" idx="1"/>
          </p:nvPr>
        </p:nvSpPr>
        <p:spPr/>
        <p:txBody>
          <a:bodyPr>
            <a:normAutofit/>
          </a:bodyPr>
          <a:lstStyle/>
          <a:p>
            <a:pPr>
              <a:buFont typeface="Wingdings" panose="05000000000000000000" pitchFamily="2" charset="2"/>
              <a:buChar char="§"/>
            </a:pPr>
            <a:r>
              <a:rPr lang="en-US" sz="2800" dirty="0"/>
              <a:t>Metrics can be useful even if you haven’t published!</a:t>
            </a:r>
          </a:p>
          <a:p>
            <a:pPr>
              <a:buFont typeface="Wingdings" panose="05000000000000000000" pitchFamily="2" charset="2"/>
              <a:buChar char="§"/>
            </a:pPr>
            <a:endParaRPr lang="en-US" sz="500" dirty="0"/>
          </a:p>
          <a:p>
            <a:pPr>
              <a:buFont typeface="Wingdings" panose="05000000000000000000" pitchFamily="2" charset="2"/>
              <a:buChar char="§"/>
            </a:pPr>
            <a:r>
              <a:rPr lang="en-US" sz="2800" dirty="0"/>
              <a:t>Select a prominent researcher in your field and analyze their metrics</a:t>
            </a:r>
          </a:p>
          <a:p>
            <a:pPr>
              <a:buFont typeface="Wingdings" panose="05000000000000000000" pitchFamily="2" charset="2"/>
              <a:buChar char="§"/>
            </a:pPr>
            <a:endParaRPr lang="en-US" sz="500" dirty="0"/>
          </a:p>
          <a:p>
            <a:pPr>
              <a:buFont typeface="Wingdings" panose="05000000000000000000" pitchFamily="2" charset="2"/>
              <a:buChar char="§"/>
            </a:pPr>
            <a:r>
              <a:rPr lang="en-US" sz="2800" dirty="0"/>
              <a:t>This will tell you: </a:t>
            </a:r>
          </a:p>
          <a:p>
            <a:pPr lvl="1">
              <a:buFont typeface="Wingdings" panose="05000000000000000000" pitchFamily="2" charset="2"/>
              <a:buChar char="§"/>
            </a:pPr>
            <a:r>
              <a:rPr lang="en-US" sz="2400" dirty="0"/>
              <a:t>Where they are publishing</a:t>
            </a:r>
          </a:p>
          <a:p>
            <a:pPr lvl="1">
              <a:buFont typeface="Wingdings" panose="05000000000000000000" pitchFamily="2" charset="2"/>
              <a:buChar char="§"/>
            </a:pPr>
            <a:r>
              <a:rPr lang="en-US" sz="2400" dirty="0"/>
              <a:t>Who is citing them</a:t>
            </a:r>
          </a:p>
          <a:p>
            <a:pPr lvl="1">
              <a:buFont typeface="Wingdings" panose="05000000000000000000" pitchFamily="2" charset="2"/>
              <a:buChar char="§"/>
            </a:pPr>
            <a:r>
              <a:rPr lang="en-US" sz="2400" dirty="0"/>
              <a:t>What articles are receiving the most citations </a:t>
            </a:r>
          </a:p>
        </p:txBody>
      </p:sp>
      <p:pic>
        <p:nvPicPr>
          <p:cNvPr id="11" name="Picture 10" descr="A close up of a device&#10;&#10;Description automatically generated">
            <a:extLst>
              <a:ext uri="{FF2B5EF4-FFF2-40B4-BE49-F238E27FC236}">
                <a16:creationId xmlns:a16="http://schemas.microsoft.com/office/drawing/2014/main" id="{97CD6B0F-40C3-4C4C-8549-57C195791433}"/>
              </a:ext>
            </a:extLst>
          </p:cNvPr>
          <p:cNvPicPr>
            <a:picLocks noChangeAspect="1"/>
          </p:cNvPicPr>
          <p:nvPr/>
        </p:nvPicPr>
        <p:blipFill>
          <a:blip r:embed="rId2"/>
          <a:stretch>
            <a:fillRect/>
          </a:stretch>
        </p:blipFill>
        <p:spPr>
          <a:xfrm>
            <a:off x="8850373" y="3780433"/>
            <a:ext cx="2271779" cy="2419199"/>
          </a:xfrm>
          <a:prstGeom prst="rect">
            <a:avLst/>
          </a:prstGeom>
        </p:spPr>
      </p:pic>
    </p:spTree>
    <p:extLst>
      <p:ext uri="{BB962C8B-B14F-4D97-AF65-F5344CB8AC3E}">
        <p14:creationId xmlns:p14="http://schemas.microsoft.com/office/powerpoint/2010/main" val="391181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61c84aa4e1_0_100"/>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General Metrics Information</a:t>
            </a:r>
            <a:endParaRPr/>
          </a:p>
        </p:txBody>
      </p:sp>
      <p:sp>
        <p:nvSpPr>
          <p:cNvPr id="260" name="Google Shape;260;g61c84aa4e1_0_100"/>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200" dirty="0"/>
              <a:t>No standard for metrics</a:t>
            </a:r>
            <a:endParaRPr sz="3200" dirty="0"/>
          </a:p>
          <a:p>
            <a:pPr lvl="0" algn="l" rtl="0">
              <a:spcBef>
                <a:spcPts val="0"/>
              </a:spcBef>
              <a:spcAft>
                <a:spcPts val="0"/>
              </a:spcAft>
              <a:buSzPts val="1530"/>
              <a:buFont typeface="Wingdings" panose="05000000000000000000" pitchFamily="2" charset="2"/>
              <a:buChar char="§"/>
            </a:pPr>
            <a:r>
              <a:rPr lang="en-US" sz="3200" dirty="0"/>
              <a:t>Metrics will differ across databases</a:t>
            </a:r>
            <a:endParaRPr sz="3200" dirty="0"/>
          </a:p>
          <a:p>
            <a:pPr lvl="0" algn="l" rtl="0">
              <a:spcBef>
                <a:spcPts val="0"/>
              </a:spcBef>
              <a:spcAft>
                <a:spcPts val="0"/>
              </a:spcAft>
              <a:buSzPts val="1530"/>
              <a:buFont typeface="Wingdings" panose="05000000000000000000" pitchFamily="2" charset="2"/>
              <a:buChar char="§"/>
            </a:pPr>
            <a:r>
              <a:rPr lang="en-US" sz="3200" dirty="0"/>
              <a:t>What is considered a “good” metric will vary across scientific disciplines</a:t>
            </a:r>
            <a:endParaRPr sz="3200" dirty="0"/>
          </a:p>
        </p:txBody>
      </p:sp>
      <p:pic>
        <p:nvPicPr>
          <p:cNvPr id="261" name="Google Shape;261;g61c84aa4e1_0_100"/>
          <p:cNvPicPr preferRelativeResize="0"/>
          <p:nvPr/>
        </p:nvPicPr>
        <p:blipFill>
          <a:blip r:embed="rId3">
            <a:alphaModFix/>
          </a:blip>
          <a:stretch>
            <a:fillRect/>
          </a:stretch>
        </p:blipFill>
        <p:spPr>
          <a:xfrm>
            <a:off x="6658252" y="4190260"/>
            <a:ext cx="3595310" cy="2337110"/>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3A7A-FCCC-4A9D-96D2-6888A0487957}"/>
              </a:ext>
            </a:extLst>
          </p:cNvPr>
          <p:cNvSpPr>
            <a:spLocks noGrp="1"/>
          </p:cNvSpPr>
          <p:nvPr>
            <p:ph type="title"/>
          </p:nvPr>
        </p:nvSpPr>
        <p:spPr/>
        <p:txBody>
          <a:bodyPr/>
          <a:lstStyle/>
          <a:p>
            <a:r>
              <a:rPr lang="en-US" dirty="0"/>
              <a:t>Complete the Picture</a:t>
            </a:r>
          </a:p>
        </p:txBody>
      </p:sp>
      <p:pic>
        <p:nvPicPr>
          <p:cNvPr id="4" name="Picture 3">
            <a:extLst>
              <a:ext uri="{FF2B5EF4-FFF2-40B4-BE49-F238E27FC236}">
                <a16:creationId xmlns:a16="http://schemas.microsoft.com/office/drawing/2014/main" id="{3BE4D332-7970-4DF1-B288-A72D59A5E4A6}"/>
              </a:ext>
            </a:extLst>
          </p:cNvPr>
          <p:cNvPicPr>
            <a:picLocks noChangeAspect="1"/>
          </p:cNvPicPr>
          <p:nvPr/>
        </p:nvPicPr>
        <p:blipFill>
          <a:blip r:embed="rId2"/>
          <a:stretch>
            <a:fillRect/>
          </a:stretch>
        </p:blipFill>
        <p:spPr>
          <a:xfrm>
            <a:off x="2670557" y="1863175"/>
            <a:ext cx="6850886" cy="4567258"/>
          </a:xfrm>
          <a:prstGeom prst="rect">
            <a:avLst/>
          </a:prstGeom>
        </p:spPr>
      </p:pic>
    </p:spTree>
    <p:extLst>
      <p:ext uri="{BB962C8B-B14F-4D97-AF65-F5344CB8AC3E}">
        <p14:creationId xmlns:p14="http://schemas.microsoft.com/office/powerpoint/2010/main" val="72472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69B04-AA51-40DC-B2DC-358409F00131}"/>
              </a:ext>
            </a:extLst>
          </p:cNvPr>
          <p:cNvPicPr>
            <a:picLocks noChangeAspect="1"/>
          </p:cNvPicPr>
          <p:nvPr/>
        </p:nvPicPr>
        <p:blipFill>
          <a:blip r:embed="rId2"/>
          <a:stretch>
            <a:fillRect/>
          </a:stretch>
        </p:blipFill>
        <p:spPr>
          <a:xfrm>
            <a:off x="762115" y="302683"/>
            <a:ext cx="10430704" cy="6252633"/>
          </a:xfrm>
          <a:prstGeom prst="rect">
            <a:avLst/>
          </a:prstGeom>
        </p:spPr>
      </p:pic>
    </p:spTree>
    <p:extLst>
      <p:ext uri="{BB962C8B-B14F-4D97-AF65-F5344CB8AC3E}">
        <p14:creationId xmlns:p14="http://schemas.microsoft.com/office/powerpoint/2010/main" val="364230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61c84aa4e1_0_38"/>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Why do I need an Online Presence? </a:t>
            </a:r>
            <a:endParaRPr/>
          </a:p>
        </p:txBody>
      </p:sp>
      <p:sp>
        <p:nvSpPr>
          <p:cNvPr id="117" name="Google Shape;117;g61c84aa4e1_0_38"/>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600" dirty="0"/>
              <a:t>Manage your online persona</a:t>
            </a:r>
            <a:endParaRPr sz="3600" dirty="0"/>
          </a:p>
          <a:p>
            <a:pPr marL="457200" lvl="0" indent="-325755" algn="l" rtl="0">
              <a:spcBef>
                <a:spcPts val="0"/>
              </a:spcBef>
              <a:spcAft>
                <a:spcPts val="0"/>
              </a:spcAft>
              <a:buSzPts val="1530"/>
              <a:buChar char="▪"/>
            </a:pPr>
            <a:r>
              <a:rPr lang="en-US" sz="3600" dirty="0"/>
              <a:t>Diffusion of works</a:t>
            </a:r>
            <a:endParaRPr sz="3600" dirty="0"/>
          </a:p>
          <a:p>
            <a:pPr marL="457200" lvl="0" indent="-325755" algn="l" rtl="0">
              <a:spcBef>
                <a:spcPts val="0"/>
              </a:spcBef>
              <a:spcAft>
                <a:spcPts val="0"/>
              </a:spcAft>
              <a:buSzPts val="1530"/>
              <a:buChar char="▪"/>
            </a:pPr>
            <a:r>
              <a:rPr lang="en-US" sz="3600" dirty="0"/>
              <a:t>Collaboration </a:t>
            </a:r>
            <a:endParaRPr sz="3600" dirty="0"/>
          </a:p>
          <a:p>
            <a:pPr marL="457200" lvl="0" indent="-325755" algn="l" rtl="0">
              <a:spcBef>
                <a:spcPts val="0"/>
              </a:spcBef>
              <a:spcAft>
                <a:spcPts val="0"/>
              </a:spcAft>
              <a:buSzPts val="1530"/>
              <a:buChar char="▪"/>
            </a:pPr>
            <a:r>
              <a:rPr lang="en-US" sz="3600" dirty="0"/>
              <a:t>Information Management</a:t>
            </a:r>
            <a:endParaRPr sz="3600" dirty="0"/>
          </a:p>
          <a:p>
            <a:pPr marL="457200" lvl="0" indent="-325755" algn="l" rtl="0">
              <a:spcBef>
                <a:spcPts val="0"/>
              </a:spcBef>
              <a:spcAft>
                <a:spcPts val="0"/>
              </a:spcAft>
              <a:buSzPts val="1530"/>
              <a:buChar char="▪"/>
            </a:pPr>
            <a:r>
              <a:rPr lang="en-US" sz="3600" dirty="0"/>
              <a:t>Measurement of Impact</a:t>
            </a:r>
            <a:endParaRPr sz="3600" dirty="0"/>
          </a:p>
        </p:txBody>
      </p:sp>
      <p:pic>
        <p:nvPicPr>
          <p:cNvPr id="118" name="Google Shape;118;g61c84aa4e1_0_38"/>
          <p:cNvPicPr preferRelativeResize="0"/>
          <p:nvPr/>
        </p:nvPicPr>
        <p:blipFill>
          <a:blip r:embed="rId3">
            <a:alphaModFix/>
          </a:blip>
          <a:stretch>
            <a:fillRect/>
          </a:stretch>
        </p:blipFill>
        <p:spPr>
          <a:xfrm>
            <a:off x="7465410" y="3932809"/>
            <a:ext cx="3656742" cy="2334240"/>
          </a:xfrm>
          <a:prstGeom prst="roundRect">
            <a:avLst>
              <a:gd name="adj" fmla="val 1666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61c84aa4e1_0_90"/>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Journal Metrics</a:t>
            </a:r>
            <a:endParaRPr/>
          </a:p>
          <a:p>
            <a:pPr marL="0" lvl="0" indent="0" algn="l" rtl="0">
              <a:spcBef>
                <a:spcPts val="1200"/>
              </a:spcBef>
              <a:spcAft>
                <a:spcPts val="0"/>
              </a:spcAft>
              <a:buNone/>
            </a:pPr>
            <a:r>
              <a:rPr lang="en-US" sz="2000">
                <a:solidFill>
                  <a:schemeClr val="dk1"/>
                </a:solidFill>
                <a:latin typeface="Arial"/>
                <a:ea typeface="Arial"/>
                <a:cs typeface="Arial"/>
                <a:sym typeface="Arial"/>
              </a:rPr>
              <a:t>Measure of a particular journal’s impact within a field</a:t>
            </a:r>
            <a:endParaRPr/>
          </a:p>
        </p:txBody>
      </p:sp>
      <p:sp>
        <p:nvSpPr>
          <p:cNvPr id="281" name="Google Shape;281;g61c84aa4e1_0_90"/>
          <p:cNvSpPr txBox="1">
            <a:spLocks noGrp="1"/>
          </p:cNvSpPr>
          <p:nvPr>
            <p:ph type="body" idx="1"/>
          </p:nvPr>
        </p:nvSpPr>
        <p:spPr>
          <a:xfrm>
            <a:off x="1066800" y="1949392"/>
            <a:ext cx="10058400" cy="4050900"/>
          </a:xfrm>
          <a:prstGeom prst="rect">
            <a:avLst/>
          </a:prstGeom>
        </p:spPr>
        <p:txBody>
          <a:bodyPr spcFirstLastPara="1" wrap="square" lIns="91425" tIns="45700" rIns="91425" bIns="45700" anchor="t" anchorCtr="0">
            <a:noAutofit/>
          </a:bodyPr>
          <a:lstStyle/>
          <a:p>
            <a:pPr marL="457200" lvl="0" indent="-381000" algn="l" rtl="0">
              <a:spcBef>
                <a:spcPts val="1200"/>
              </a:spcBef>
              <a:spcAft>
                <a:spcPts val="0"/>
              </a:spcAft>
              <a:buSzPts val="2400"/>
              <a:buChar char="▪"/>
            </a:pPr>
            <a:r>
              <a:rPr lang="en-US" sz="2800" dirty="0"/>
              <a:t>Google Scholar Metrics</a:t>
            </a:r>
            <a:endParaRPr sz="2800" dirty="0"/>
          </a:p>
          <a:p>
            <a:pPr marL="1371600" lvl="2" indent="-342900" algn="l" rtl="0">
              <a:spcBef>
                <a:spcPts val="0"/>
              </a:spcBef>
              <a:spcAft>
                <a:spcPts val="0"/>
              </a:spcAft>
              <a:buSzPts val="1800"/>
              <a:buChar char="▪"/>
            </a:pPr>
            <a:r>
              <a:rPr lang="en-US" sz="2000" u="sng" dirty="0">
                <a:solidFill>
                  <a:schemeClr val="hlink"/>
                </a:solidFill>
                <a:hlinkClick r:id="rId3"/>
              </a:rPr>
              <a:t>https://scholar.google.com/citations?view_op=top_venues&amp;hl=en</a:t>
            </a:r>
            <a:endParaRPr sz="2000" dirty="0"/>
          </a:p>
          <a:p>
            <a:pPr marL="457200" lvl="0" indent="-381000" algn="l" rtl="0">
              <a:spcBef>
                <a:spcPts val="0"/>
              </a:spcBef>
              <a:spcAft>
                <a:spcPts val="0"/>
              </a:spcAft>
              <a:buSzPts val="2400"/>
              <a:buChar char="▪"/>
            </a:pPr>
            <a:r>
              <a:rPr lang="en-US" sz="2800" dirty="0"/>
              <a:t>Impact Factor</a:t>
            </a:r>
            <a:endParaRPr sz="2800" dirty="0"/>
          </a:p>
          <a:p>
            <a:pPr marL="1371600" lvl="2" indent="-342900" algn="l" rtl="0">
              <a:spcBef>
                <a:spcPts val="0"/>
              </a:spcBef>
              <a:spcAft>
                <a:spcPts val="0"/>
              </a:spcAft>
              <a:buSzPts val="1800"/>
              <a:buChar char="▪"/>
            </a:pPr>
            <a:r>
              <a:rPr lang="en-US" sz="2000" u="sng" dirty="0">
                <a:solidFill>
                  <a:schemeClr val="hlink"/>
                </a:solidFill>
                <a:hlinkClick r:id="rId4"/>
              </a:rPr>
              <a:t>Web of Science (</a:t>
            </a:r>
            <a:r>
              <a:rPr lang="en-US" sz="2000" u="sng" dirty="0" err="1">
                <a:solidFill>
                  <a:schemeClr val="hlink"/>
                </a:solidFill>
                <a:hlinkClick r:id="rId4"/>
              </a:rPr>
              <a:t>InCites</a:t>
            </a:r>
            <a:r>
              <a:rPr lang="en-US" sz="2000" u="sng" dirty="0">
                <a:solidFill>
                  <a:schemeClr val="hlink"/>
                </a:solidFill>
                <a:hlinkClick r:id="rId4"/>
              </a:rPr>
              <a:t> Journal Citation Reports) </a:t>
            </a:r>
            <a:endParaRPr sz="2000" dirty="0"/>
          </a:p>
          <a:p>
            <a:pPr marL="1371600" lvl="2" indent="-342900" algn="l" rtl="0">
              <a:spcBef>
                <a:spcPts val="0"/>
              </a:spcBef>
              <a:spcAft>
                <a:spcPts val="0"/>
              </a:spcAft>
              <a:buSzPts val="1800"/>
              <a:buChar char="▪"/>
            </a:pPr>
            <a:r>
              <a:rPr lang="en-US" sz="2000" dirty="0"/>
              <a:t>Provided by Clarkson University</a:t>
            </a:r>
            <a:endParaRPr sz="2000" dirty="0"/>
          </a:p>
          <a:p>
            <a:pPr marL="1371600" lvl="2" indent="-342900" algn="l" rtl="0">
              <a:spcBef>
                <a:spcPts val="0"/>
              </a:spcBef>
              <a:spcAft>
                <a:spcPts val="0"/>
              </a:spcAft>
              <a:buSzPts val="1800"/>
              <a:buChar char="▪"/>
            </a:pPr>
            <a:r>
              <a:rPr lang="en-US" sz="2000" dirty="0"/>
              <a:t>Measurement is calculated by determining the frequency with which the average article from a journal title was cited within a particular year (based on the most recent two years) </a:t>
            </a:r>
            <a:endParaRPr sz="2000" dirty="0"/>
          </a:p>
          <a:p>
            <a:pPr marL="1371600" lvl="2" indent="-342900" algn="l" rtl="0">
              <a:spcBef>
                <a:spcPts val="0"/>
              </a:spcBef>
              <a:spcAft>
                <a:spcPts val="0"/>
              </a:spcAft>
              <a:buSzPts val="1800"/>
              <a:buChar char="▪"/>
            </a:pPr>
            <a:r>
              <a:rPr lang="en-US" sz="2000" dirty="0"/>
              <a:t>Only supplied for journals indexed in Web of Science</a:t>
            </a:r>
          </a:p>
          <a:p>
            <a:pPr lvl="0" indent="-381000">
              <a:spcBef>
                <a:spcPts val="0"/>
              </a:spcBef>
              <a:buSzPts val="2400"/>
            </a:pPr>
            <a:r>
              <a:rPr lang="en-US" sz="2800" dirty="0" err="1">
                <a:solidFill>
                  <a:srgbClr val="000000"/>
                </a:solidFill>
              </a:rPr>
              <a:t>CiteScore</a:t>
            </a:r>
            <a:endParaRPr lang="en-US" sz="2800" dirty="0">
              <a:solidFill>
                <a:srgbClr val="000000"/>
              </a:solidFill>
            </a:endParaRPr>
          </a:p>
          <a:p>
            <a:pPr lvl="2" indent="-342900">
              <a:spcBef>
                <a:spcPts val="0"/>
              </a:spcBef>
              <a:buSzPts val="1800"/>
            </a:pPr>
            <a:r>
              <a:rPr lang="en-US" sz="2000" u="sng" dirty="0">
                <a:solidFill>
                  <a:srgbClr val="0000FF"/>
                </a:solidFill>
                <a:hlinkClick r:id="rId5">
                  <a:extLst>
                    <a:ext uri="{A12FA001-AC4F-418D-AE19-62706E023703}">
                      <ahyp:hlinkClr xmlns:ahyp="http://schemas.microsoft.com/office/drawing/2018/hyperlinkcolor" val="tx"/>
                    </a:ext>
                  </a:extLst>
                </a:hlinkClick>
              </a:rPr>
              <a:t>Scopus (Elsevier) </a:t>
            </a:r>
            <a:endParaRPr lang="en-US" sz="2000" dirty="0">
              <a:solidFill>
                <a:srgbClr val="000000"/>
              </a:solidFill>
            </a:endParaRPr>
          </a:p>
          <a:p>
            <a:pPr lvl="2" indent="-342900">
              <a:spcBef>
                <a:spcPts val="0"/>
              </a:spcBef>
              <a:buSzPts val="1800"/>
            </a:pPr>
            <a:r>
              <a:rPr lang="en-US" sz="2000" dirty="0">
                <a:solidFill>
                  <a:srgbClr val="000000"/>
                </a:solidFill>
              </a:rPr>
              <a:t>Measurement is calculated by determining the average number of citations received in a calendar year by all items published in that journal in the preceding three years</a:t>
            </a:r>
          </a:p>
          <a:p>
            <a:pPr marL="114300" indent="0">
              <a:spcBef>
                <a:spcPts val="0"/>
              </a:spcBef>
              <a:buSzPts val="1800"/>
              <a:buNone/>
            </a:pPr>
            <a:endParaRPr sz="2400" dirty="0"/>
          </a:p>
          <a:p>
            <a:pPr marL="0" lvl="0" indent="0" algn="l" rtl="0">
              <a:spcBef>
                <a:spcPts val="1200"/>
              </a:spcBef>
              <a:spcAft>
                <a:spcPts val="0"/>
              </a:spcAft>
              <a:buNone/>
            </a:pPr>
            <a:endParaRPr dirty="0"/>
          </a:p>
        </p:txBody>
      </p:sp>
      <p:pic>
        <p:nvPicPr>
          <p:cNvPr id="282" name="Google Shape;282;g61c84aa4e1_0_90"/>
          <p:cNvPicPr preferRelativeResize="0"/>
          <p:nvPr/>
        </p:nvPicPr>
        <p:blipFill>
          <a:blip r:embed="rId6">
            <a:alphaModFix/>
          </a:blip>
          <a:stretch>
            <a:fillRect/>
          </a:stretch>
        </p:blipFill>
        <p:spPr>
          <a:xfrm>
            <a:off x="8608975" y="315424"/>
            <a:ext cx="2926200" cy="1947600"/>
          </a:xfrm>
          <a:prstGeom prst="roundRect">
            <a:avLst>
              <a:gd name="adj" fmla="val 16667"/>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04E2-D086-4686-B88A-5D2F26D33EDE}"/>
              </a:ext>
            </a:extLst>
          </p:cNvPr>
          <p:cNvSpPr>
            <a:spLocks noGrp="1"/>
          </p:cNvSpPr>
          <p:nvPr>
            <p:ph type="title"/>
          </p:nvPr>
        </p:nvSpPr>
        <p:spPr/>
        <p:txBody>
          <a:bodyPr/>
          <a:lstStyle/>
          <a:p>
            <a:r>
              <a:rPr lang="en-US" dirty="0"/>
              <a:t>Journal Citation Reports </a:t>
            </a:r>
            <a:br>
              <a:rPr lang="en-US" dirty="0"/>
            </a:br>
            <a:r>
              <a:rPr lang="en-US" sz="3200" dirty="0"/>
              <a:t>Web of Science</a:t>
            </a:r>
            <a:endParaRPr lang="en-US" dirty="0"/>
          </a:p>
        </p:txBody>
      </p:sp>
      <p:pic>
        <p:nvPicPr>
          <p:cNvPr id="4" name="Picture 3">
            <a:hlinkClick r:id="rId2"/>
            <a:extLst>
              <a:ext uri="{FF2B5EF4-FFF2-40B4-BE49-F238E27FC236}">
                <a16:creationId xmlns:a16="http://schemas.microsoft.com/office/drawing/2014/main" id="{919EE4DC-2040-4196-AB4F-4E99EAE4C1F5}"/>
              </a:ext>
            </a:extLst>
          </p:cNvPr>
          <p:cNvPicPr>
            <a:picLocks noChangeAspect="1"/>
          </p:cNvPicPr>
          <p:nvPr/>
        </p:nvPicPr>
        <p:blipFill>
          <a:blip r:embed="rId3"/>
          <a:stretch>
            <a:fillRect/>
          </a:stretch>
        </p:blipFill>
        <p:spPr>
          <a:xfrm>
            <a:off x="1611873" y="1940836"/>
            <a:ext cx="8565142" cy="6858000"/>
          </a:xfrm>
          <a:prstGeom prst="rect">
            <a:avLst/>
          </a:prstGeom>
        </p:spPr>
      </p:pic>
    </p:spTree>
    <p:extLst>
      <p:ext uri="{BB962C8B-B14F-4D97-AF65-F5344CB8AC3E}">
        <p14:creationId xmlns:p14="http://schemas.microsoft.com/office/powerpoint/2010/main" val="3884571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93B1-0FFD-41EB-B0B9-439E31660270}"/>
              </a:ext>
            </a:extLst>
          </p:cNvPr>
          <p:cNvSpPr>
            <a:spLocks noGrp="1"/>
          </p:cNvSpPr>
          <p:nvPr>
            <p:ph type="title"/>
          </p:nvPr>
        </p:nvSpPr>
        <p:spPr/>
        <p:txBody>
          <a:bodyPr/>
          <a:lstStyle/>
          <a:p>
            <a:r>
              <a:rPr lang="en-US" dirty="0"/>
              <a:t>Author Metrics</a:t>
            </a:r>
          </a:p>
        </p:txBody>
      </p:sp>
      <p:sp>
        <p:nvSpPr>
          <p:cNvPr id="3" name="Text Placeholder 2">
            <a:extLst>
              <a:ext uri="{FF2B5EF4-FFF2-40B4-BE49-F238E27FC236}">
                <a16:creationId xmlns:a16="http://schemas.microsoft.com/office/drawing/2014/main" id="{A6A4D08D-4CF5-48E3-ABE8-E8425E785B96}"/>
              </a:ext>
            </a:extLst>
          </p:cNvPr>
          <p:cNvSpPr>
            <a:spLocks noGrp="1"/>
          </p:cNvSpPr>
          <p:nvPr>
            <p:ph type="body" idx="1"/>
          </p:nvPr>
        </p:nvSpPr>
        <p:spPr/>
        <p:txBody>
          <a:bodyPr/>
          <a:lstStyle/>
          <a:p>
            <a:pPr>
              <a:buFont typeface="Wingdings" panose="05000000000000000000" pitchFamily="2" charset="2"/>
              <a:buChar char="§"/>
            </a:pPr>
            <a:r>
              <a:rPr lang="en-US" sz="3200" dirty="0"/>
              <a:t>Total number of publications</a:t>
            </a:r>
          </a:p>
          <a:p>
            <a:pPr>
              <a:buFont typeface="Wingdings" panose="05000000000000000000" pitchFamily="2" charset="2"/>
              <a:buChar char="§"/>
            </a:pPr>
            <a:r>
              <a:rPr lang="en-US" sz="3200" dirty="0"/>
              <a:t>Total number of overall citations</a:t>
            </a:r>
          </a:p>
          <a:p>
            <a:pPr>
              <a:buFont typeface="Wingdings" panose="05000000000000000000" pitchFamily="2" charset="2"/>
              <a:buChar char="§"/>
            </a:pPr>
            <a:r>
              <a:rPr lang="en-US" sz="3200" dirty="0"/>
              <a:t>Percentage of papers cited</a:t>
            </a:r>
          </a:p>
          <a:p>
            <a:pPr>
              <a:buFont typeface="Wingdings" panose="05000000000000000000" pitchFamily="2" charset="2"/>
              <a:buChar char="§"/>
            </a:pPr>
            <a:r>
              <a:rPr lang="en-US" sz="3200" dirty="0"/>
              <a:t>Average number of citations per paper</a:t>
            </a:r>
            <a:endParaRPr lang="en-US" dirty="0"/>
          </a:p>
        </p:txBody>
      </p:sp>
      <p:pic>
        <p:nvPicPr>
          <p:cNvPr id="5" name="Picture 4">
            <a:extLst>
              <a:ext uri="{FF2B5EF4-FFF2-40B4-BE49-F238E27FC236}">
                <a16:creationId xmlns:a16="http://schemas.microsoft.com/office/drawing/2014/main" id="{9D1D4AE4-FB8D-49B3-9735-F3DB64E90EA5}"/>
              </a:ext>
            </a:extLst>
          </p:cNvPr>
          <p:cNvPicPr>
            <a:picLocks noChangeAspect="1"/>
          </p:cNvPicPr>
          <p:nvPr/>
        </p:nvPicPr>
        <p:blipFill>
          <a:blip r:embed="rId2"/>
          <a:stretch>
            <a:fillRect/>
          </a:stretch>
        </p:blipFill>
        <p:spPr>
          <a:xfrm>
            <a:off x="8751079" y="484632"/>
            <a:ext cx="3207102" cy="2709333"/>
          </a:xfrm>
          <a:prstGeom prst="rect">
            <a:avLst/>
          </a:prstGeom>
        </p:spPr>
      </p:pic>
    </p:spTree>
    <p:extLst>
      <p:ext uri="{BB962C8B-B14F-4D97-AF65-F5344CB8AC3E}">
        <p14:creationId xmlns:p14="http://schemas.microsoft.com/office/powerpoint/2010/main" val="3018593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61c84aa4e1_0_80"/>
          <p:cNvSpPr txBox="1">
            <a:spLocks noGrp="1"/>
          </p:cNvSpPr>
          <p:nvPr>
            <p:ph type="title"/>
          </p:nvPr>
        </p:nvSpPr>
        <p:spPr>
          <a:xfrm>
            <a:off x="892314" y="502831"/>
            <a:ext cx="10058400" cy="1609200"/>
          </a:xfrm>
          <a:prstGeom prst="rect">
            <a:avLst/>
          </a:prstGeom>
        </p:spPr>
        <p:txBody>
          <a:bodyPr spcFirstLastPara="1" wrap="square" lIns="91425" tIns="45700" rIns="91425" bIns="45700" anchor="ctr" anchorCtr="0">
            <a:noAutofit/>
          </a:bodyPr>
          <a:lstStyle/>
          <a:p>
            <a:r>
              <a:rPr lang="en-US" dirty="0"/>
              <a:t>h-Index</a:t>
            </a:r>
            <a:br>
              <a:rPr lang="en-US" dirty="0"/>
            </a:br>
            <a:r>
              <a:rPr lang="en-US" sz="2800" dirty="0"/>
              <a:t>Metric assigned at the researcher level</a:t>
            </a:r>
            <a:br>
              <a:rPr lang="en-US" dirty="0"/>
            </a:br>
            <a:endParaRPr dirty="0"/>
          </a:p>
        </p:txBody>
      </p:sp>
      <p:sp>
        <p:nvSpPr>
          <p:cNvPr id="274" name="Google Shape;274;g61c84aa4e1_0_80"/>
          <p:cNvSpPr txBox="1">
            <a:spLocks noGrp="1"/>
          </p:cNvSpPr>
          <p:nvPr>
            <p:ph type="body" idx="1"/>
          </p:nvPr>
        </p:nvSpPr>
        <p:spPr>
          <a:xfrm>
            <a:off x="388975" y="1815503"/>
            <a:ext cx="10058400" cy="27729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sz="2400" dirty="0"/>
          </a:p>
          <a:p>
            <a:pPr marL="457200" lvl="0" indent="-381000" algn="l" rtl="0">
              <a:spcBef>
                <a:spcPts val="1200"/>
              </a:spcBef>
              <a:spcAft>
                <a:spcPts val="0"/>
              </a:spcAft>
              <a:buSzPts val="2400"/>
              <a:buChar char="▪"/>
            </a:pPr>
            <a:r>
              <a:rPr lang="en-US" sz="2800" dirty="0"/>
              <a:t>Sources which can calculate: </a:t>
            </a:r>
            <a:endParaRPr sz="2800" dirty="0"/>
          </a:p>
          <a:p>
            <a:pPr marL="457200" lvl="0" indent="0" algn="l" rtl="0">
              <a:spcBef>
                <a:spcPts val="1200"/>
              </a:spcBef>
              <a:spcAft>
                <a:spcPts val="0"/>
              </a:spcAft>
              <a:buNone/>
            </a:pPr>
            <a:endParaRPr sz="2400" dirty="0"/>
          </a:p>
          <a:p>
            <a:pPr marL="1371600" lvl="2" indent="-381000" algn="l" rtl="0">
              <a:spcBef>
                <a:spcPts val="400"/>
              </a:spcBef>
              <a:spcAft>
                <a:spcPts val="0"/>
              </a:spcAft>
              <a:buSzPts val="2400"/>
              <a:buChar char="▪"/>
            </a:pPr>
            <a:r>
              <a:rPr lang="en-US" sz="2800" u="sng" dirty="0">
                <a:solidFill>
                  <a:schemeClr val="hlink"/>
                </a:solidFill>
                <a:hlinkClick r:id="rId3"/>
              </a:rPr>
              <a:t>Scopus</a:t>
            </a:r>
            <a:endParaRPr sz="2800" dirty="0"/>
          </a:p>
          <a:p>
            <a:pPr marL="1371600" lvl="2" indent="-381000" algn="l" rtl="0">
              <a:spcBef>
                <a:spcPts val="0"/>
              </a:spcBef>
              <a:spcAft>
                <a:spcPts val="0"/>
              </a:spcAft>
              <a:buSzPts val="2400"/>
              <a:buChar char="▪"/>
            </a:pPr>
            <a:r>
              <a:rPr lang="en-US" sz="2800" u="sng" dirty="0">
                <a:solidFill>
                  <a:schemeClr val="hlink"/>
                </a:solidFill>
                <a:hlinkClick r:id="rId4"/>
              </a:rPr>
              <a:t>Web of Science</a:t>
            </a:r>
            <a:endParaRPr sz="2800" dirty="0"/>
          </a:p>
          <a:p>
            <a:pPr marL="1371600" lvl="2" indent="-381000" algn="l" rtl="0">
              <a:spcBef>
                <a:spcPts val="0"/>
              </a:spcBef>
              <a:spcAft>
                <a:spcPts val="0"/>
              </a:spcAft>
              <a:buSzPts val="2400"/>
              <a:buChar char="▪"/>
            </a:pPr>
            <a:r>
              <a:rPr lang="en-US" sz="2800" u="sng" dirty="0">
                <a:solidFill>
                  <a:schemeClr val="hlink"/>
                </a:solidFill>
                <a:hlinkClick r:id="rId5"/>
              </a:rPr>
              <a:t>Google Scholar</a:t>
            </a:r>
            <a:endParaRPr sz="2800" dirty="0"/>
          </a:p>
          <a:p>
            <a:pPr marL="0" lvl="0" indent="0" algn="l" rtl="0">
              <a:spcBef>
                <a:spcPts val="1200"/>
              </a:spcBef>
              <a:spcAft>
                <a:spcPts val="0"/>
              </a:spcAft>
              <a:buNone/>
            </a:pPr>
            <a:endParaRPr dirty="0"/>
          </a:p>
        </p:txBody>
      </p:sp>
      <p:pic>
        <p:nvPicPr>
          <p:cNvPr id="275" name="Google Shape;275;g61c84aa4e1_0_80"/>
          <p:cNvPicPr preferRelativeResize="0"/>
          <p:nvPr/>
        </p:nvPicPr>
        <p:blipFill rotWithShape="1">
          <a:blip r:embed="rId6">
            <a:alphaModFix/>
          </a:blip>
          <a:srcRect l="15490"/>
          <a:stretch/>
        </p:blipFill>
        <p:spPr>
          <a:xfrm>
            <a:off x="5337462" y="2970150"/>
            <a:ext cx="8777827" cy="48943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B7E4-586B-4F88-ABC0-0C42FA7D064C}"/>
              </a:ext>
            </a:extLst>
          </p:cNvPr>
          <p:cNvSpPr>
            <a:spLocks noGrp="1"/>
          </p:cNvSpPr>
          <p:nvPr>
            <p:ph type="title"/>
          </p:nvPr>
        </p:nvSpPr>
        <p:spPr/>
        <p:txBody>
          <a:bodyPr/>
          <a:lstStyle/>
          <a:p>
            <a:r>
              <a:rPr lang="en-US" dirty="0"/>
              <a:t>Article Level Metrics</a:t>
            </a:r>
          </a:p>
        </p:txBody>
      </p:sp>
      <p:sp>
        <p:nvSpPr>
          <p:cNvPr id="3" name="Text Placeholder 2">
            <a:extLst>
              <a:ext uri="{FF2B5EF4-FFF2-40B4-BE49-F238E27FC236}">
                <a16:creationId xmlns:a16="http://schemas.microsoft.com/office/drawing/2014/main" id="{00472C67-A88E-4480-862B-BEDBA319D15C}"/>
              </a:ext>
            </a:extLst>
          </p:cNvPr>
          <p:cNvSpPr>
            <a:spLocks noGrp="1"/>
          </p:cNvSpPr>
          <p:nvPr>
            <p:ph type="body" idx="1"/>
          </p:nvPr>
        </p:nvSpPr>
        <p:spPr/>
        <p:txBody>
          <a:bodyPr>
            <a:normAutofit fontScale="85000" lnSpcReduction="20000"/>
          </a:bodyPr>
          <a:lstStyle/>
          <a:p>
            <a:pPr marL="131445" indent="0">
              <a:buNone/>
            </a:pPr>
            <a:r>
              <a:rPr lang="en-US" sz="3800" b="1" dirty="0"/>
              <a:t>Time Cited</a:t>
            </a:r>
          </a:p>
          <a:p>
            <a:r>
              <a:rPr lang="en-US" sz="3800" dirty="0"/>
              <a:t>The times cited count is an important measure of impact, but, by itself, it doesn’t indicate how a paper is performing against it’s peers</a:t>
            </a:r>
          </a:p>
          <a:p>
            <a:endParaRPr lang="en-US" sz="3800" dirty="0"/>
          </a:p>
          <a:p>
            <a:pPr lvl="2"/>
            <a:r>
              <a:rPr lang="en-US" sz="2800" dirty="0"/>
              <a:t>By whom?</a:t>
            </a:r>
          </a:p>
          <a:p>
            <a:pPr lvl="2"/>
            <a:r>
              <a:rPr lang="en-US" sz="2800" dirty="0"/>
              <a:t>Where? </a:t>
            </a:r>
          </a:p>
          <a:p>
            <a:pPr lvl="2"/>
            <a:r>
              <a:rPr lang="en-US" sz="2800" dirty="0"/>
              <a:t>Why?</a:t>
            </a:r>
          </a:p>
          <a:p>
            <a:pPr lvl="2"/>
            <a:r>
              <a:rPr lang="en-US" sz="2800" dirty="0"/>
              <a:t>When? </a:t>
            </a:r>
          </a:p>
          <a:p>
            <a:pPr lvl="2"/>
            <a:r>
              <a:rPr lang="en-US" sz="2800" dirty="0"/>
              <a:t>What field? </a:t>
            </a:r>
          </a:p>
          <a:p>
            <a:pPr lvl="2"/>
            <a:endParaRPr lang="en-US" dirty="0"/>
          </a:p>
          <a:p>
            <a:endParaRPr lang="en-US" dirty="0"/>
          </a:p>
          <a:p>
            <a:endParaRPr lang="en-US" dirty="0"/>
          </a:p>
        </p:txBody>
      </p:sp>
      <p:pic>
        <p:nvPicPr>
          <p:cNvPr id="4" name="Picture 3">
            <a:extLst>
              <a:ext uri="{FF2B5EF4-FFF2-40B4-BE49-F238E27FC236}">
                <a16:creationId xmlns:a16="http://schemas.microsoft.com/office/drawing/2014/main" id="{DD7C7B7F-5AAD-41CB-A8E2-5D814D68754B}"/>
              </a:ext>
            </a:extLst>
          </p:cNvPr>
          <p:cNvPicPr>
            <a:picLocks noChangeAspect="1"/>
          </p:cNvPicPr>
          <p:nvPr/>
        </p:nvPicPr>
        <p:blipFill>
          <a:blip r:embed="rId2"/>
          <a:stretch>
            <a:fillRect/>
          </a:stretch>
        </p:blipFill>
        <p:spPr>
          <a:xfrm>
            <a:off x="7265459" y="4123972"/>
            <a:ext cx="3504142" cy="2336094"/>
          </a:xfrm>
          <a:prstGeom prst="rect">
            <a:avLst/>
          </a:prstGeom>
        </p:spPr>
      </p:pic>
    </p:spTree>
    <p:extLst>
      <p:ext uri="{BB962C8B-B14F-4D97-AF65-F5344CB8AC3E}">
        <p14:creationId xmlns:p14="http://schemas.microsoft.com/office/powerpoint/2010/main" val="3186401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8668-9E4F-4FA1-B6CA-6E1A74B2A286}"/>
              </a:ext>
            </a:extLst>
          </p:cNvPr>
          <p:cNvSpPr>
            <a:spLocks noGrp="1"/>
          </p:cNvSpPr>
          <p:nvPr>
            <p:ph type="title"/>
          </p:nvPr>
        </p:nvSpPr>
        <p:spPr/>
        <p:txBody>
          <a:bodyPr/>
          <a:lstStyle/>
          <a:p>
            <a:r>
              <a:rPr lang="en-US" dirty="0"/>
              <a:t>Times Cited</a:t>
            </a:r>
          </a:p>
        </p:txBody>
      </p:sp>
      <p:sp>
        <p:nvSpPr>
          <p:cNvPr id="3" name="Text Placeholder 2">
            <a:extLst>
              <a:ext uri="{FF2B5EF4-FFF2-40B4-BE49-F238E27FC236}">
                <a16:creationId xmlns:a16="http://schemas.microsoft.com/office/drawing/2014/main" id="{4332EAD1-9737-44B9-BD3E-221C897BC944}"/>
              </a:ext>
            </a:extLst>
          </p:cNvPr>
          <p:cNvSpPr>
            <a:spLocks noGrp="1"/>
          </p:cNvSpPr>
          <p:nvPr>
            <p:ph type="body" idx="1"/>
          </p:nvPr>
        </p:nvSpPr>
        <p:spPr/>
        <p:txBody>
          <a:bodyPr>
            <a:normAutofit/>
          </a:bodyPr>
          <a:lstStyle/>
          <a:p>
            <a:pPr>
              <a:buFont typeface="Wingdings" panose="05000000000000000000" pitchFamily="2" charset="2"/>
              <a:buChar char="§"/>
            </a:pPr>
            <a:r>
              <a:rPr lang="en-US" sz="3200" dirty="0">
                <a:hlinkClick r:id="rId2"/>
              </a:rPr>
              <a:t>Web of Science</a:t>
            </a:r>
            <a:endParaRPr lang="en-US" sz="3200" dirty="0"/>
          </a:p>
          <a:p>
            <a:pPr>
              <a:buFont typeface="Wingdings" panose="05000000000000000000" pitchFamily="2" charset="2"/>
              <a:buChar char="§"/>
            </a:pPr>
            <a:r>
              <a:rPr lang="en-US" sz="3200" dirty="0">
                <a:hlinkClick r:id="rId3"/>
              </a:rPr>
              <a:t>Google Scholar</a:t>
            </a:r>
            <a:endParaRPr lang="en-US" sz="3200" dirty="0"/>
          </a:p>
          <a:p>
            <a:pPr>
              <a:buFont typeface="Wingdings" panose="05000000000000000000" pitchFamily="2" charset="2"/>
              <a:buChar char="§"/>
            </a:pPr>
            <a:r>
              <a:rPr lang="en-US" sz="3200" dirty="0">
                <a:hlinkClick r:id="rId4"/>
              </a:rPr>
              <a:t>Scopus</a:t>
            </a:r>
            <a:endParaRPr lang="en-US" sz="3200" dirty="0"/>
          </a:p>
        </p:txBody>
      </p:sp>
      <p:pic>
        <p:nvPicPr>
          <p:cNvPr id="4" name="Picture 3">
            <a:extLst>
              <a:ext uri="{FF2B5EF4-FFF2-40B4-BE49-F238E27FC236}">
                <a16:creationId xmlns:a16="http://schemas.microsoft.com/office/drawing/2014/main" id="{998F7AF1-1BA4-492D-8CCB-F4839F6599D2}"/>
              </a:ext>
            </a:extLst>
          </p:cNvPr>
          <p:cNvPicPr>
            <a:picLocks noChangeAspect="1"/>
          </p:cNvPicPr>
          <p:nvPr/>
        </p:nvPicPr>
        <p:blipFill>
          <a:blip r:embed="rId5"/>
          <a:stretch>
            <a:fillRect/>
          </a:stretch>
        </p:blipFill>
        <p:spPr>
          <a:xfrm>
            <a:off x="4226574" y="3697816"/>
            <a:ext cx="6661030" cy="3160184"/>
          </a:xfrm>
          <a:prstGeom prst="rect">
            <a:avLst/>
          </a:prstGeom>
        </p:spPr>
      </p:pic>
    </p:spTree>
    <p:extLst>
      <p:ext uri="{BB962C8B-B14F-4D97-AF65-F5344CB8AC3E}">
        <p14:creationId xmlns:p14="http://schemas.microsoft.com/office/powerpoint/2010/main" val="660097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2564-872A-4CC1-923F-ACAEB4695005}"/>
              </a:ext>
            </a:extLst>
          </p:cNvPr>
          <p:cNvSpPr>
            <a:spLocks noGrp="1"/>
          </p:cNvSpPr>
          <p:nvPr>
            <p:ph type="title"/>
          </p:nvPr>
        </p:nvSpPr>
        <p:spPr/>
        <p:txBody>
          <a:bodyPr/>
          <a:lstStyle/>
          <a:p>
            <a:r>
              <a:rPr lang="en-US" dirty="0"/>
              <a:t>Additional Bibliometric Tools</a:t>
            </a:r>
          </a:p>
        </p:txBody>
      </p:sp>
      <p:sp>
        <p:nvSpPr>
          <p:cNvPr id="3" name="Text Placeholder 2">
            <a:extLst>
              <a:ext uri="{FF2B5EF4-FFF2-40B4-BE49-F238E27FC236}">
                <a16:creationId xmlns:a16="http://schemas.microsoft.com/office/drawing/2014/main" id="{F520970B-A8F2-48D7-A4CA-DE30F7E24A77}"/>
              </a:ext>
            </a:extLst>
          </p:cNvPr>
          <p:cNvSpPr>
            <a:spLocks noGrp="1"/>
          </p:cNvSpPr>
          <p:nvPr>
            <p:ph type="body" idx="1"/>
          </p:nvPr>
        </p:nvSpPr>
        <p:spPr/>
        <p:txBody>
          <a:bodyPr>
            <a:normAutofit/>
          </a:bodyPr>
          <a:lstStyle/>
          <a:p>
            <a:r>
              <a:rPr lang="en-US" sz="3200" dirty="0">
                <a:hlinkClick r:id="rId2"/>
              </a:rPr>
              <a:t>EigenFactor.org</a:t>
            </a:r>
            <a:endParaRPr lang="en-US" sz="3200" dirty="0"/>
          </a:p>
          <a:p>
            <a:r>
              <a:rPr lang="en-US" sz="3200" dirty="0" err="1">
                <a:hlinkClick r:id="rId3"/>
              </a:rPr>
              <a:t>SCImago</a:t>
            </a:r>
            <a:r>
              <a:rPr lang="en-US" sz="3200" dirty="0">
                <a:hlinkClick r:id="rId3"/>
              </a:rPr>
              <a:t> Journal &amp; Country Rank</a:t>
            </a:r>
            <a:endParaRPr lang="en-US" sz="3200" dirty="0"/>
          </a:p>
          <a:p>
            <a:r>
              <a:rPr lang="en-US" sz="3200" dirty="0">
                <a:hlinkClick r:id="rId4"/>
              </a:rPr>
              <a:t>Harzing.com </a:t>
            </a:r>
            <a:endParaRPr lang="en-US" sz="3200" dirty="0"/>
          </a:p>
        </p:txBody>
      </p:sp>
      <p:pic>
        <p:nvPicPr>
          <p:cNvPr id="4" name="Picture 3">
            <a:extLst>
              <a:ext uri="{FF2B5EF4-FFF2-40B4-BE49-F238E27FC236}">
                <a16:creationId xmlns:a16="http://schemas.microsoft.com/office/drawing/2014/main" id="{F63EBFF6-F3E4-4D0F-AABB-DA0B5E441DF2}"/>
              </a:ext>
            </a:extLst>
          </p:cNvPr>
          <p:cNvPicPr>
            <a:picLocks noChangeAspect="1"/>
          </p:cNvPicPr>
          <p:nvPr/>
        </p:nvPicPr>
        <p:blipFill>
          <a:blip r:embed="rId5"/>
          <a:stretch>
            <a:fillRect/>
          </a:stretch>
        </p:blipFill>
        <p:spPr>
          <a:xfrm>
            <a:off x="5961591" y="3429000"/>
            <a:ext cx="4857750" cy="3238500"/>
          </a:xfrm>
          <a:prstGeom prst="rect">
            <a:avLst/>
          </a:prstGeom>
        </p:spPr>
      </p:pic>
    </p:spTree>
    <p:extLst>
      <p:ext uri="{BB962C8B-B14F-4D97-AF65-F5344CB8AC3E}">
        <p14:creationId xmlns:p14="http://schemas.microsoft.com/office/powerpoint/2010/main" val="4180722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9E85-7A2A-435B-BF3F-A37DD3E20444}"/>
              </a:ext>
            </a:extLst>
          </p:cNvPr>
          <p:cNvSpPr>
            <a:spLocks noGrp="1"/>
          </p:cNvSpPr>
          <p:nvPr>
            <p:ph type="title"/>
          </p:nvPr>
        </p:nvSpPr>
        <p:spPr/>
        <p:txBody>
          <a:bodyPr/>
          <a:lstStyle/>
          <a:p>
            <a:r>
              <a:rPr lang="en-US" dirty="0"/>
              <a:t>Bibliometric Limitations</a:t>
            </a:r>
          </a:p>
        </p:txBody>
      </p:sp>
      <p:sp>
        <p:nvSpPr>
          <p:cNvPr id="3" name="Text Placeholder 2">
            <a:extLst>
              <a:ext uri="{FF2B5EF4-FFF2-40B4-BE49-F238E27FC236}">
                <a16:creationId xmlns:a16="http://schemas.microsoft.com/office/drawing/2014/main" id="{90FCE0A8-832D-48CD-BE87-7035A1D0823D}"/>
              </a:ext>
            </a:extLst>
          </p:cNvPr>
          <p:cNvSpPr>
            <a:spLocks noGrp="1"/>
          </p:cNvSpPr>
          <p:nvPr>
            <p:ph type="body" idx="1"/>
          </p:nvPr>
        </p:nvSpPr>
        <p:spPr>
          <a:xfrm>
            <a:off x="846667" y="1842008"/>
            <a:ext cx="10795000" cy="4050792"/>
          </a:xfrm>
        </p:spPr>
        <p:txBody>
          <a:bodyPr/>
          <a:lstStyle/>
          <a:p>
            <a:r>
              <a:rPr lang="en-US" sz="2800" dirty="0"/>
              <a:t>Citation patterns differ across disciplines are hard to compare</a:t>
            </a:r>
          </a:p>
          <a:p>
            <a:r>
              <a:rPr lang="en-US" sz="2800" dirty="0"/>
              <a:t>Large number of citations do not always indicate quality</a:t>
            </a:r>
          </a:p>
          <a:p>
            <a:r>
              <a:rPr lang="en-US" sz="2800" dirty="0"/>
              <a:t>Early Career Researchers can be at a disadvantage</a:t>
            </a:r>
          </a:p>
          <a:p>
            <a:r>
              <a:rPr lang="en-US" sz="2800" dirty="0"/>
              <a:t>Citations can take a long time to accrue</a:t>
            </a:r>
          </a:p>
          <a:p>
            <a:endParaRPr lang="en-US" dirty="0"/>
          </a:p>
        </p:txBody>
      </p:sp>
      <p:pic>
        <p:nvPicPr>
          <p:cNvPr id="4" name="Picture 3">
            <a:extLst>
              <a:ext uri="{FF2B5EF4-FFF2-40B4-BE49-F238E27FC236}">
                <a16:creationId xmlns:a16="http://schemas.microsoft.com/office/drawing/2014/main" id="{BD4C7364-8555-413C-8AA2-2B5F80BBDAAC}"/>
              </a:ext>
            </a:extLst>
          </p:cNvPr>
          <p:cNvPicPr>
            <a:picLocks noChangeAspect="1"/>
          </p:cNvPicPr>
          <p:nvPr/>
        </p:nvPicPr>
        <p:blipFill>
          <a:blip r:embed="rId2"/>
          <a:stretch>
            <a:fillRect/>
          </a:stretch>
        </p:blipFill>
        <p:spPr>
          <a:xfrm>
            <a:off x="7730066" y="4093719"/>
            <a:ext cx="3039533" cy="2279649"/>
          </a:xfrm>
          <a:prstGeom prst="roundRect">
            <a:avLst/>
          </a:prstGeom>
        </p:spPr>
      </p:pic>
    </p:spTree>
    <p:extLst>
      <p:ext uri="{BB962C8B-B14F-4D97-AF65-F5344CB8AC3E}">
        <p14:creationId xmlns:p14="http://schemas.microsoft.com/office/powerpoint/2010/main" val="532864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55F5-2CE8-4E88-9114-74E5BE0F4696}"/>
              </a:ext>
            </a:extLst>
          </p:cNvPr>
          <p:cNvSpPr>
            <a:spLocks noGrp="1"/>
          </p:cNvSpPr>
          <p:nvPr>
            <p:ph type="title"/>
          </p:nvPr>
        </p:nvSpPr>
        <p:spPr/>
        <p:txBody>
          <a:bodyPr/>
          <a:lstStyle/>
          <a:p>
            <a:r>
              <a:rPr lang="en-US" dirty="0"/>
              <a:t>Online Presence &amp; Output</a:t>
            </a:r>
          </a:p>
        </p:txBody>
      </p:sp>
      <p:sp>
        <p:nvSpPr>
          <p:cNvPr id="3" name="Text Placeholder 2">
            <a:extLst>
              <a:ext uri="{FF2B5EF4-FFF2-40B4-BE49-F238E27FC236}">
                <a16:creationId xmlns:a16="http://schemas.microsoft.com/office/drawing/2014/main" id="{2015D5CB-2869-4233-A854-07F17CE02632}"/>
              </a:ext>
            </a:extLst>
          </p:cNvPr>
          <p:cNvSpPr>
            <a:spLocks noGrp="1"/>
          </p:cNvSpPr>
          <p:nvPr>
            <p:ph type="body" idx="1"/>
          </p:nvPr>
        </p:nvSpPr>
        <p:spPr>
          <a:xfrm>
            <a:off x="685800" y="2121408"/>
            <a:ext cx="10442448" cy="4050792"/>
          </a:xfrm>
        </p:spPr>
        <p:txBody>
          <a:bodyPr>
            <a:normAutofit/>
          </a:bodyPr>
          <a:lstStyle/>
          <a:p>
            <a:pPr>
              <a:buFont typeface="Wingdings" panose="05000000000000000000" pitchFamily="2" charset="2"/>
              <a:buChar char="§"/>
            </a:pPr>
            <a:r>
              <a:rPr lang="en-US" sz="2800" dirty="0"/>
              <a:t>Researchers becoming more engaged with social media</a:t>
            </a:r>
          </a:p>
          <a:p>
            <a:pPr>
              <a:buFont typeface="Wingdings" panose="05000000000000000000" pitchFamily="2" charset="2"/>
              <a:buChar char="§"/>
            </a:pPr>
            <a:r>
              <a:rPr lang="en-US" sz="2800" dirty="0"/>
              <a:t>Looking for alternative ways to share and promote their research – Open Access options</a:t>
            </a:r>
          </a:p>
          <a:p>
            <a:pPr>
              <a:buFont typeface="Wingdings" panose="05000000000000000000" pitchFamily="2" charset="2"/>
              <a:buChar char="§"/>
            </a:pPr>
            <a:r>
              <a:rPr lang="en-US" sz="2800" dirty="0"/>
              <a:t>Increase in the types of research output across disciplines, not only journals articles &amp; books. </a:t>
            </a:r>
          </a:p>
        </p:txBody>
      </p:sp>
      <p:pic>
        <p:nvPicPr>
          <p:cNvPr id="4" name="Picture 3">
            <a:extLst>
              <a:ext uri="{FF2B5EF4-FFF2-40B4-BE49-F238E27FC236}">
                <a16:creationId xmlns:a16="http://schemas.microsoft.com/office/drawing/2014/main" id="{14CF7EF5-57D0-4494-B4E5-DF5F5EFFE89E}"/>
              </a:ext>
            </a:extLst>
          </p:cNvPr>
          <p:cNvPicPr>
            <a:picLocks noChangeAspect="1"/>
          </p:cNvPicPr>
          <p:nvPr/>
        </p:nvPicPr>
        <p:blipFill>
          <a:blip r:embed="rId2"/>
          <a:stretch>
            <a:fillRect/>
          </a:stretch>
        </p:blipFill>
        <p:spPr>
          <a:xfrm>
            <a:off x="7860242" y="4303253"/>
            <a:ext cx="3053292" cy="2470079"/>
          </a:xfrm>
          <a:prstGeom prst="rect">
            <a:avLst/>
          </a:prstGeom>
        </p:spPr>
      </p:pic>
    </p:spTree>
    <p:extLst>
      <p:ext uri="{BB962C8B-B14F-4D97-AF65-F5344CB8AC3E}">
        <p14:creationId xmlns:p14="http://schemas.microsoft.com/office/powerpoint/2010/main" val="268276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F71D26-7326-4006-A7BF-3D205864B396}"/>
              </a:ext>
            </a:extLst>
          </p:cNvPr>
          <p:cNvPicPr>
            <a:picLocks noChangeAspect="1"/>
          </p:cNvPicPr>
          <p:nvPr/>
        </p:nvPicPr>
        <p:blipFill rotWithShape="1">
          <a:blip r:embed="rId2"/>
          <a:srcRect l="405" r="904" b="1021"/>
          <a:stretch/>
        </p:blipFill>
        <p:spPr>
          <a:xfrm>
            <a:off x="1066800" y="558271"/>
            <a:ext cx="10058400" cy="5741458"/>
          </a:xfrm>
          <a:prstGeom prst="rect">
            <a:avLst/>
          </a:prstGeom>
        </p:spPr>
      </p:pic>
    </p:spTree>
    <p:extLst>
      <p:ext uri="{BB962C8B-B14F-4D97-AF65-F5344CB8AC3E}">
        <p14:creationId xmlns:p14="http://schemas.microsoft.com/office/powerpoint/2010/main" val="41805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61c84aa4e1_0_33"/>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Common Components of an Online Persona</a:t>
            </a:r>
            <a:endParaRPr dirty="0"/>
          </a:p>
        </p:txBody>
      </p:sp>
      <p:sp>
        <p:nvSpPr>
          <p:cNvPr id="124" name="Google Shape;124;g61c84aa4e1_0_33"/>
          <p:cNvSpPr txBox="1">
            <a:spLocks noGrp="1"/>
          </p:cNvSpPr>
          <p:nvPr>
            <p:ph type="body" idx="1"/>
          </p:nvPr>
        </p:nvSpPr>
        <p:spPr>
          <a:xfrm>
            <a:off x="1069848" y="2121407"/>
            <a:ext cx="10058400" cy="4403679"/>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600" dirty="0"/>
              <a:t>Name</a:t>
            </a:r>
            <a:endParaRPr sz="3600" dirty="0"/>
          </a:p>
          <a:p>
            <a:pPr marL="457200" lvl="0" indent="-325755" algn="l" rtl="0">
              <a:spcBef>
                <a:spcPts val="0"/>
              </a:spcBef>
              <a:spcAft>
                <a:spcPts val="0"/>
              </a:spcAft>
              <a:buSzPts val="1530"/>
              <a:buChar char="▪"/>
            </a:pPr>
            <a:r>
              <a:rPr lang="en-US" sz="3600" dirty="0"/>
              <a:t>Photo</a:t>
            </a:r>
            <a:endParaRPr sz="3600" dirty="0"/>
          </a:p>
          <a:p>
            <a:pPr marL="457200" lvl="0" indent="-325755" algn="l" rtl="0">
              <a:spcBef>
                <a:spcPts val="0"/>
              </a:spcBef>
              <a:spcAft>
                <a:spcPts val="0"/>
              </a:spcAft>
              <a:buSzPts val="1530"/>
              <a:buChar char="▪"/>
            </a:pPr>
            <a:r>
              <a:rPr lang="en-US" sz="3600" dirty="0"/>
              <a:t>Professional Experience</a:t>
            </a:r>
            <a:endParaRPr sz="3600" dirty="0"/>
          </a:p>
          <a:p>
            <a:pPr marL="457200" lvl="0" indent="-325755" algn="l" rtl="0">
              <a:spcBef>
                <a:spcPts val="0"/>
              </a:spcBef>
              <a:spcAft>
                <a:spcPts val="0"/>
              </a:spcAft>
              <a:buSzPts val="1530"/>
              <a:buChar char="▪"/>
            </a:pPr>
            <a:r>
              <a:rPr lang="en-US" sz="3600" dirty="0"/>
              <a:t>Capabilities</a:t>
            </a:r>
            <a:endParaRPr sz="3600" dirty="0"/>
          </a:p>
          <a:p>
            <a:pPr marL="457200" lvl="0" indent="-325755" algn="l" rtl="0">
              <a:spcBef>
                <a:spcPts val="0"/>
              </a:spcBef>
              <a:spcAft>
                <a:spcPts val="0"/>
              </a:spcAft>
              <a:buSzPts val="1530"/>
              <a:buChar char="▪"/>
            </a:pPr>
            <a:r>
              <a:rPr lang="en-US" sz="3600" dirty="0"/>
              <a:t>Ideas</a:t>
            </a:r>
            <a:endParaRPr sz="3600" dirty="0"/>
          </a:p>
          <a:p>
            <a:pPr marL="457200" lvl="0" indent="-325755" algn="l" rtl="0">
              <a:spcBef>
                <a:spcPts val="0"/>
              </a:spcBef>
              <a:spcAft>
                <a:spcPts val="0"/>
              </a:spcAft>
              <a:buSzPts val="1530"/>
              <a:buChar char="▪"/>
            </a:pPr>
            <a:r>
              <a:rPr lang="en-US" sz="3600" dirty="0"/>
              <a:t>Citations of Published Articles</a:t>
            </a:r>
            <a:endParaRPr sz="3600" dirty="0"/>
          </a:p>
          <a:p>
            <a:pPr marL="457200" lvl="0" indent="-325755" algn="l" rtl="0">
              <a:spcBef>
                <a:spcPts val="0"/>
              </a:spcBef>
              <a:spcAft>
                <a:spcPts val="0"/>
              </a:spcAft>
              <a:buSzPts val="1530"/>
              <a:buChar char="▪"/>
            </a:pPr>
            <a:r>
              <a:rPr lang="en-US" sz="3600" dirty="0"/>
              <a:t>Number of Citations and Downloads of Articles</a:t>
            </a:r>
            <a:endParaRPr sz="3600" dirty="0"/>
          </a:p>
          <a:p>
            <a:pPr marL="457200" lvl="0" indent="0" algn="l" rtl="0">
              <a:spcBef>
                <a:spcPts val="1200"/>
              </a:spcBef>
              <a:spcAft>
                <a:spcPts val="0"/>
              </a:spcAft>
              <a:buNone/>
            </a:pPr>
            <a:endParaRPr dirty="0"/>
          </a:p>
        </p:txBody>
      </p:sp>
      <p:pic>
        <p:nvPicPr>
          <p:cNvPr id="125" name="Google Shape;125;g61c84aa4e1_0_33"/>
          <p:cNvPicPr preferRelativeResize="0"/>
          <p:nvPr/>
        </p:nvPicPr>
        <p:blipFill>
          <a:blip r:embed="rId3">
            <a:alphaModFix/>
          </a:blip>
          <a:stretch>
            <a:fillRect/>
          </a:stretch>
        </p:blipFill>
        <p:spPr>
          <a:xfrm>
            <a:off x="7574776" y="2121408"/>
            <a:ext cx="3804600" cy="2251500"/>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3DD8D7-2E43-450C-A57B-00C08FA6B58E}"/>
              </a:ext>
            </a:extLst>
          </p:cNvPr>
          <p:cNvPicPr>
            <a:picLocks noChangeAspect="1"/>
          </p:cNvPicPr>
          <p:nvPr/>
        </p:nvPicPr>
        <p:blipFill rotWithShape="1">
          <a:blip r:embed="rId2"/>
          <a:srcRect t="1846"/>
          <a:stretch/>
        </p:blipFill>
        <p:spPr>
          <a:xfrm>
            <a:off x="402876" y="214643"/>
            <a:ext cx="10726941" cy="6428714"/>
          </a:xfrm>
          <a:prstGeom prst="rect">
            <a:avLst/>
          </a:prstGeom>
        </p:spPr>
      </p:pic>
    </p:spTree>
    <p:extLst>
      <p:ext uri="{BB962C8B-B14F-4D97-AF65-F5344CB8AC3E}">
        <p14:creationId xmlns:p14="http://schemas.microsoft.com/office/powerpoint/2010/main" val="743036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61c11bba65_0_61"/>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err="1"/>
              <a:t>Altmetrics</a:t>
            </a:r>
            <a:r>
              <a:rPr lang="en-US" dirty="0"/>
              <a:t>:</a:t>
            </a:r>
            <a:r>
              <a:rPr lang="en-US" sz="2600" b="1" dirty="0"/>
              <a:t> </a:t>
            </a:r>
            <a:r>
              <a:rPr lang="en-US" sz="2600" b="1" dirty="0">
                <a:solidFill>
                  <a:schemeClr val="dk1"/>
                </a:solidFill>
                <a:latin typeface="Arial"/>
                <a:ea typeface="Arial"/>
                <a:cs typeface="Arial"/>
                <a:sym typeface="Arial"/>
              </a:rPr>
              <a:t>Alternative Scholarly Impact Metrics</a:t>
            </a:r>
            <a:endParaRPr sz="2600" b="1" dirty="0">
              <a:solidFill>
                <a:schemeClr val="dk1"/>
              </a:solidFill>
              <a:latin typeface="Arial"/>
              <a:ea typeface="Arial"/>
              <a:cs typeface="Arial"/>
              <a:sym typeface="Arial"/>
            </a:endParaRPr>
          </a:p>
          <a:p>
            <a:pPr marL="0" lvl="0" indent="0" algn="l" rtl="0">
              <a:spcBef>
                <a:spcPts val="1200"/>
              </a:spcBef>
              <a:spcAft>
                <a:spcPts val="0"/>
              </a:spcAft>
              <a:buNone/>
            </a:pPr>
            <a:r>
              <a:rPr lang="en-US" sz="2800" dirty="0">
                <a:solidFill>
                  <a:schemeClr val="dk1"/>
                </a:solidFill>
                <a:latin typeface="Arial"/>
                <a:ea typeface="Arial"/>
                <a:cs typeface="Arial"/>
                <a:sym typeface="Arial"/>
              </a:rPr>
              <a:t>Measure of the volume and nature of attention that research receives online</a:t>
            </a:r>
            <a:endParaRPr sz="2800" dirty="0">
              <a:solidFill>
                <a:schemeClr val="dk1"/>
              </a:solidFill>
              <a:latin typeface="Arial"/>
              <a:ea typeface="Arial"/>
              <a:cs typeface="Arial"/>
              <a:sym typeface="Arial"/>
            </a:endParaRPr>
          </a:p>
        </p:txBody>
      </p:sp>
      <p:sp>
        <p:nvSpPr>
          <p:cNvPr id="288" name="Google Shape;288;g61c11bba65_0_61"/>
          <p:cNvSpPr txBox="1">
            <a:spLocks noGrp="1"/>
          </p:cNvSpPr>
          <p:nvPr>
            <p:ph type="body" idx="1"/>
          </p:nvPr>
        </p:nvSpPr>
        <p:spPr>
          <a:xfrm>
            <a:off x="1066800" y="2048256"/>
            <a:ext cx="4755000" cy="640200"/>
          </a:xfrm>
          <a:prstGeom prst="rect">
            <a:avLst/>
          </a:prstGeom>
        </p:spPr>
        <p:txBody>
          <a:bodyPr spcFirstLastPara="1" wrap="square" lIns="91425" tIns="45700" rIns="91425" bIns="45700" anchor="ctr" anchorCtr="0">
            <a:noAutofit/>
          </a:bodyPr>
          <a:lstStyle/>
          <a:p>
            <a:pPr marL="457200" lvl="0" indent="-228600" algn="l" rtl="0">
              <a:spcBef>
                <a:spcPts val="1200"/>
              </a:spcBef>
              <a:spcAft>
                <a:spcPts val="0"/>
              </a:spcAft>
              <a:buSzPts val="1700"/>
              <a:buNone/>
            </a:pPr>
            <a:endParaRPr dirty="0"/>
          </a:p>
          <a:p>
            <a:pPr marL="457200" lvl="0" indent="-228600" algn="ctr" rtl="0">
              <a:spcBef>
                <a:spcPts val="0"/>
              </a:spcBef>
              <a:spcAft>
                <a:spcPts val="0"/>
              </a:spcAft>
              <a:buSzPts val="3000"/>
              <a:buNone/>
            </a:pPr>
            <a:r>
              <a:rPr lang="en-US" sz="3000" dirty="0"/>
              <a:t>Altmetric.com</a:t>
            </a:r>
            <a:endParaRPr sz="3000" dirty="0"/>
          </a:p>
        </p:txBody>
      </p:sp>
      <p:sp>
        <p:nvSpPr>
          <p:cNvPr id="289" name="Google Shape;289;g61c11bba65_0_61"/>
          <p:cNvSpPr txBox="1">
            <a:spLocks noGrp="1"/>
          </p:cNvSpPr>
          <p:nvPr>
            <p:ph type="body" idx="2"/>
          </p:nvPr>
        </p:nvSpPr>
        <p:spPr>
          <a:xfrm>
            <a:off x="1069850" y="2743200"/>
            <a:ext cx="4755000" cy="1278600"/>
          </a:xfrm>
          <a:prstGeom prst="rect">
            <a:avLst/>
          </a:prstGeom>
        </p:spPr>
        <p:txBody>
          <a:bodyPr spcFirstLastPara="1" wrap="square" lIns="91425" tIns="45700" rIns="91425" bIns="45700" anchor="t" anchorCtr="0">
            <a:noAutofit/>
          </a:bodyPr>
          <a:lstStyle/>
          <a:p>
            <a:pPr marL="457200" lvl="0" indent="-317500" algn="l" rtl="0">
              <a:spcBef>
                <a:spcPts val="1200"/>
              </a:spcBef>
              <a:spcAft>
                <a:spcPts val="0"/>
              </a:spcAft>
              <a:buSzPts val="1400"/>
              <a:buChar char="▪"/>
            </a:pPr>
            <a:r>
              <a:rPr lang="en-US" dirty="0"/>
              <a:t>Commercial Product</a:t>
            </a:r>
            <a:endParaRPr dirty="0"/>
          </a:p>
          <a:p>
            <a:pPr marL="457200" lvl="0" indent="-317500" algn="l" rtl="0">
              <a:spcBef>
                <a:spcPts val="0"/>
              </a:spcBef>
              <a:spcAft>
                <a:spcPts val="0"/>
              </a:spcAft>
              <a:buSzPts val="1400"/>
              <a:buChar char="▪"/>
            </a:pPr>
            <a:r>
              <a:rPr lang="en-US" dirty="0"/>
              <a:t>Measures the impact of data, software, presentations, and other scholarly outputs</a:t>
            </a:r>
            <a:endParaRPr dirty="0"/>
          </a:p>
          <a:p>
            <a:pPr marL="457200" lvl="0" indent="0" algn="l" rtl="0">
              <a:spcBef>
                <a:spcPts val="1200"/>
              </a:spcBef>
              <a:spcAft>
                <a:spcPts val="0"/>
              </a:spcAft>
              <a:buNone/>
            </a:pPr>
            <a:r>
              <a:rPr lang="en-US" sz="1400" dirty="0"/>
              <a:t> </a:t>
            </a:r>
            <a:endParaRPr sz="1400" dirty="0"/>
          </a:p>
        </p:txBody>
      </p:sp>
      <p:sp>
        <p:nvSpPr>
          <p:cNvPr id="290" name="Google Shape;290;g61c11bba65_0_61"/>
          <p:cNvSpPr txBox="1">
            <a:spLocks noGrp="1"/>
          </p:cNvSpPr>
          <p:nvPr>
            <p:ph type="body" idx="3"/>
          </p:nvPr>
        </p:nvSpPr>
        <p:spPr>
          <a:xfrm>
            <a:off x="6364224" y="2103006"/>
            <a:ext cx="4755000" cy="640200"/>
          </a:xfrm>
          <a:prstGeom prst="rect">
            <a:avLst/>
          </a:prstGeom>
        </p:spPr>
        <p:txBody>
          <a:bodyPr spcFirstLastPara="1" wrap="square" lIns="91425" tIns="45700" rIns="91425" bIns="45700" anchor="ctr" anchorCtr="0">
            <a:noAutofit/>
          </a:bodyPr>
          <a:lstStyle/>
          <a:p>
            <a:pPr marL="0" lvl="0" indent="0" algn="ctr" rtl="0">
              <a:spcBef>
                <a:spcPts val="1200"/>
              </a:spcBef>
              <a:spcAft>
                <a:spcPts val="0"/>
              </a:spcAft>
              <a:buNone/>
            </a:pPr>
            <a:r>
              <a:rPr lang="en-US" sz="3000"/>
              <a:t>Impactstory</a:t>
            </a:r>
            <a:endParaRPr sz="3000"/>
          </a:p>
        </p:txBody>
      </p:sp>
      <p:sp>
        <p:nvSpPr>
          <p:cNvPr id="291" name="Google Shape;291;g61c11bba65_0_61"/>
          <p:cNvSpPr txBox="1">
            <a:spLocks noGrp="1"/>
          </p:cNvSpPr>
          <p:nvPr>
            <p:ph type="body" idx="4"/>
          </p:nvPr>
        </p:nvSpPr>
        <p:spPr>
          <a:xfrm>
            <a:off x="6364224" y="2851750"/>
            <a:ext cx="4755000" cy="32919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Open source, web-based tool</a:t>
            </a:r>
            <a:endParaRPr dirty="0"/>
          </a:p>
          <a:p>
            <a:pPr marL="457200" lvl="0" indent="-317500" algn="l" rtl="0">
              <a:spcBef>
                <a:spcPts val="0"/>
              </a:spcBef>
              <a:spcAft>
                <a:spcPts val="0"/>
              </a:spcAft>
              <a:buSzPts val="1400"/>
              <a:buChar char="▪"/>
            </a:pPr>
            <a:r>
              <a:rPr lang="en-US" dirty="0"/>
              <a:t>Measures the impact of journal articles, blog posts, datasets, and software</a:t>
            </a:r>
            <a:endParaRPr dirty="0"/>
          </a:p>
          <a:p>
            <a:pPr marL="457200" lvl="0" indent="-317500" algn="l" rtl="0">
              <a:spcBef>
                <a:spcPts val="0"/>
              </a:spcBef>
              <a:spcAft>
                <a:spcPts val="0"/>
              </a:spcAft>
              <a:buSzPts val="1400"/>
              <a:buChar char="▪"/>
            </a:pPr>
            <a:r>
              <a:rPr lang="en-US" dirty="0"/>
              <a:t>Join free via Twitter</a:t>
            </a:r>
            <a:endParaRPr dirty="0"/>
          </a:p>
          <a:p>
            <a:pPr marL="457200" lvl="0" indent="0" algn="l" rtl="0">
              <a:spcBef>
                <a:spcPts val="0"/>
              </a:spcBef>
              <a:spcAft>
                <a:spcPts val="0"/>
              </a:spcAft>
              <a:buNone/>
            </a:pPr>
            <a:endParaRPr sz="1400" dirty="0"/>
          </a:p>
          <a:p>
            <a:pPr marL="0" lvl="0" indent="0" algn="l" rtl="0">
              <a:spcBef>
                <a:spcPts val="1200"/>
              </a:spcBef>
              <a:spcAft>
                <a:spcPts val="0"/>
              </a:spcAft>
              <a:buNone/>
            </a:pPr>
            <a:endParaRPr dirty="0"/>
          </a:p>
        </p:txBody>
      </p:sp>
      <p:pic>
        <p:nvPicPr>
          <p:cNvPr id="292" name="Google Shape;292;g61c11bba65_0_61"/>
          <p:cNvPicPr preferRelativeResize="0"/>
          <p:nvPr/>
        </p:nvPicPr>
        <p:blipFill>
          <a:blip r:embed="rId3">
            <a:alphaModFix/>
          </a:blip>
          <a:stretch>
            <a:fillRect/>
          </a:stretch>
        </p:blipFill>
        <p:spPr>
          <a:xfrm>
            <a:off x="6796436" y="4454224"/>
            <a:ext cx="3890575" cy="3378851"/>
          </a:xfrm>
          <a:prstGeom prst="rect">
            <a:avLst/>
          </a:prstGeom>
          <a:noFill/>
          <a:ln>
            <a:noFill/>
          </a:ln>
        </p:spPr>
      </p:pic>
      <p:pic>
        <p:nvPicPr>
          <p:cNvPr id="293" name="Google Shape;293;g61c11bba65_0_61"/>
          <p:cNvPicPr preferRelativeResize="0"/>
          <p:nvPr/>
        </p:nvPicPr>
        <p:blipFill>
          <a:blip r:embed="rId4">
            <a:alphaModFix/>
          </a:blip>
          <a:stretch>
            <a:fillRect/>
          </a:stretch>
        </p:blipFill>
        <p:spPr>
          <a:xfrm>
            <a:off x="1494175" y="4671168"/>
            <a:ext cx="3339475" cy="135336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AC51-9653-4921-A150-F830C6C11927}"/>
              </a:ext>
            </a:extLst>
          </p:cNvPr>
          <p:cNvSpPr>
            <a:spLocks noGrp="1"/>
          </p:cNvSpPr>
          <p:nvPr>
            <p:ph type="title"/>
          </p:nvPr>
        </p:nvSpPr>
        <p:spPr/>
        <p:txBody>
          <a:bodyPr/>
          <a:lstStyle/>
          <a:p>
            <a:r>
              <a:rPr lang="en-US" dirty="0"/>
              <a:t>Graduate Workshops: </a:t>
            </a:r>
            <a:br>
              <a:rPr lang="en-US" dirty="0"/>
            </a:br>
            <a:r>
              <a:rPr lang="en-US" sz="3600" dirty="0"/>
              <a:t>Spring 2020</a:t>
            </a:r>
            <a:endParaRPr lang="en-US" dirty="0"/>
          </a:p>
        </p:txBody>
      </p:sp>
      <p:sp>
        <p:nvSpPr>
          <p:cNvPr id="3" name="Text Placeholder 2">
            <a:extLst>
              <a:ext uri="{FF2B5EF4-FFF2-40B4-BE49-F238E27FC236}">
                <a16:creationId xmlns:a16="http://schemas.microsoft.com/office/drawing/2014/main" id="{7D809EF3-7A17-4EED-B7FE-1545E70144CB}"/>
              </a:ext>
            </a:extLst>
          </p:cNvPr>
          <p:cNvSpPr>
            <a:spLocks noGrp="1"/>
          </p:cNvSpPr>
          <p:nvPr>
            <p:ph type="body" idx="1"/>
          </p:nvPr>
        </p:nvSpPr>
        <p:spPr>
          <a:xfrm>
            <a:off x="1069848" y="2362200"/>
            <a:ext cx="10058400" cy="3810000"/>
          </a:xfrm>
        </p:spPr>
        <p:txBody>
          <a:bodyPr/>
          <a:lstStyle/>
          <a:p>
            <a:r>
              <a:rPr lang="en-US" sz="3200" dirty="0"/>
              <a:t>4/7 Staying Up to Date in Humanities Literature</a:t>
            </a:r>
          </a:p>
          <a:p>
            <a:r>
              <a:rPr lang="en-US" sz="3200" dirty="0"/>
              <a:t>4/14 Staying Up to Date in Engineering Literature</a:t>
            </a:r>
          </a:p>
          <a:p>
            <a:r>
              <a:rPr lang="en-US" sz="3200" dirty="0"/>
              <a:t>4/21 Staying Up to Date in The Sciences Literature</a:t>
            </a:r>
          </a:p>
          <a:p>
            <a:endParaRPr lang="en-US" sz="3200" dirty="0"/>
          </a:p>
          <a:p>
            <a:pPr marL="131445" indent="0" algn="ctr">
              <a:buNone/>
            </a:pPr>
            <a:r>
              <a:rPr lang="en-US" sz="3200" b="1" dirty="0"/>
              <a:t>@ 5pm via Zoom </a:t>
            </a:r>
          </a:p>
          <a:p>
            <a:pPr marL="131445" indent="0">
              <a:buNone/>
            </a:pPr>
            <a:endParaRPr lang="en-US" dirty="0"/>
          </a:p>
          <a:p>
            <a:endParaRPr lang="en-US" dirty="0"/>
          </a:p>
        </p:txBody>
      </p:sp>
    </p:spTree>
    <p:extLst>
      <p:ext uri="{BB962C8B-B14F-4D97-AF65-F5344CB8AC3E}">
        <p14:creationId xmlns:p14="http://schemas.microsoft.com/office/powerpoint/2010/main" val="1514309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61c84aa4e1_0_110"/>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Contact Me!</a:t>
            </a:r>
            <a:endParaRPr dirty="0"/>
          </a:p>
        </p:txBody>
      </p:sp>
      <p:sp>
        <p:nvSpPr>
          <p:cNvPr id="299" name="Google Shape;299;g61c84aa4e1_0_110"/>
          <p:cNvSpPr txBox="1">
            <a:spLocks noGrp="1"/>
          </p:cNvSpPr>
          <p:nvPr>
            <p:ph type="body" idx="1"/>
          </p:nvPr>
        </p:nvSpPr>
        <p:spPr>
          <a:xfrm>
            <a:off x="1069848" y="3750733"/>
            <a:ext cx="10058400" cy="2421574"/>
          </a:xfrm>
          <a:prstGeom prst="rect">
            <a:avLst/>
          </a:prstGeom>
        </p:spPr>
        <p:txBody>
          <a:bodyPr spcFirstLastPara="1" wrap="square" lIns="91425" tIns="45700" rIns="91425" bIns="45700" anchor="t" anchorCtr="0">
            <a:noAutofit/>
          </a:bodyPr>
          <a:lstStyle/>
          <a:p>
            <a:pPr marL="0" lvl="0" indent="0" algn="ctr" rtl="0">
              <a:spcBef>
                <a:spcPts val="1200"/>
              </a:spcBef>
              <a:spcAft>
                <a:spcPts val="0"/>
              </a:spcAft>
              <a:buNone/>
            </a:pPr>
            <a:r>
              <a:rPr lang="en-US" sz="4800" dirty="0"/>
              <a:t>Amber Dashnaw</a:t>
            </a:r>
            <a:endParaRPr sz="4800" dirty="0"/>
          </a:p>
          <a:p>
            <a:pPr marL="0" lvl="0" indent="0" algn="ctr" rtl="0">
              <a:spcBef>
                <a:spcPts val="1200"/>
              </a:spcBef>
              <a:spcAft>
                <a:spcPts val="0"/>
              </a:spcAft>
              <a:buNone/>
            </a:pPr>
            <a:r>
              <a:rPr lang="en-US" sz="4800" dirty="0"/>
              <a:t>	</a:t>
            </a:r>
            <a:r>
              <a:rPr lang="en-US" sz="4800" u="sng" dirty="0">
                <a:solidFill>
                  <a:schemeClr val="hlink"/>
                </a:solidFill>
                <a:hlinkClick r:id="rId3"/>
              </a:rPr>
              <a:t>aldashnaw@clarkson.edu</a:t>
            </a:r>
            <a:endParaRPr sz="4800" dirty="0"/>
          </a:p>
          <a:p>
            <a:pPr marL="0" lvl="0" indent="0" algn="ctr" rtl="0">
              <a:spcBef>
                <a:spcPts val="1200"/>
              </a:spcBef>
              <a:spcAft>
                <a:spcPts val="0"/>
              </a:spcAft>
              <a:buNone/>
            </a:pPr>
            <a:r>
              <a:rPr lang="en-US" sz="3600" dirty="0"/>
              <a:t>	</a:t>
            </a:r>
            <a:endParaRPr sz="3600" dirty="0"/>
          </a:p>
        </p:txBody>
      </p:sp>
      <p:pic>
        <p:nvPicPr>
          <p:cNvPr id="2" name="Picture 1">
            <a:extLst>
              <a:ext uri="{FF2B5EF4-FFF2-40B4-BE49-F238E27FC236}">
                <a16:creationId xmlns:a16="http://schemas.microsoft.com/office/drawing/2014/main" id="{C6075504-D3B1-4B38-B284-F42EF3612A63}"/>
              </a:ext>
            </a:extLst>
          </p:cNvPr>
          <p:cNvPicPr>
            <a:picLocks noChangeAspect="1"/>
          </p:cNvPicPr>
          <p:nvPr/>
        </p:nvPicPr>
        <p:blipFill>
          <a:blip r:embed="rId4"/>
          <a:stretch>
            <a:fillRect/>
          </a:stretch>
        </p:blipFill>
        <p:spPr>
          <a:xfrm>
            <a:off x="7316258" y="567266"/>
            <a:ext cx="3927475" cy="2618317"/>
          </a:xfrm>
          <a:prstGeom prst="round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g61c84aa4e1_0_0"/>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Digital Footprint</a:t>
            </a:r>
            <a:endParaRPr/>
          </a:p>
        </p:txBody>
      </p:sp>
      <p:sp>
        <p:nvSpPr>
          <p:cNvPr id="131" name="Google Shape;131;g61c84aa4e1_0_0"/>
          <p:cNvSpPr txBox="1">
            <a:spLocks noGrp="1"/>
          </p:cNvSpPr>
          <p:nvPr>
            <p:ph type="body" idx="1"/>
          </p:nvPr>
        </p:nvSpPr>
        <p:spPr>
          <a:xfrm>
            <a:off x="3842625" y="1529375"/>
            <a:ext cx="2916600" cy="6273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t>The content you create</a:t>
            </a:r>
            <a:endParaRPr/>
          </a:p>
        </p:txBody>
      </p:sp>
      <p:sp>
        <p:nvSpPr>
          <p:cNvPr id="132" name="Google Shape;132;g61c84aa4e1_0_0"/>
          <p:cNvSpPr txBox="1">
            <a:spLocks noGrp="1"/>
          </p:cNvSpPr>
          <p:nvPr>
            <p:ph type="title"/>
          </p:nvPr>
        </p:nvSpPr>
        <p:spPr>
          <a:xfrm>
            <a:off x="5603499" y="3932850"/>
            <a:ext cx="54285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lt1"/>
                </a:solidFill>
              </a:rPr>
              <a:t>Digital Shadow</a:t>
            </a:r>
            <a:endParaRPr>
              <a:solidFill>
                <a:schemeClr val="lt1"/>
              </a:solidFill>
            </a:endParaRPr>
          </a:p>
        </p:txBody>
      </p:sp>
      <p:sp>
        <p:nvSpPr>
          <p:cNvPr id="133" name="Google Shape;133;g61c84aa4e1_0_0"/>
          <p:cNvSpPr txBox="1">
            <a:spLocks noGrp="1"/>
          </p:cNvSpPr>
          <p:nvPr>
            <p:ph type="body" idx="1"/>
          </p:nvPr>
        </p:nvSpPr>
        <p:spPr>
          <a:xfrm>
            <a:off x="7024400" y="5125525"/>
            <a:ext cx="3770700" cy="553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solidFill>
                  <a:schemeClr val="lt1"/>
                </a:solidFill>
              </a:rPr>
              <a:t>The content created about you</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61c84aa4e1_0_18"/>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Consider: </a:t>
            </a:r>
            <a:endParaRPr/>
          </a:p>
        </p:txBody>
      </p:sp>
      <p:sp>
        <p:nvSpPr>
          <p:cNvPr id="151" name="Google Shape;151;g61c84aa4e1_0_18"/>
          <p:cNvSpPr txBox="1">
            <a:spLocks noGrp="1"/>
          </p:cNvSpPr>
          <p:nvPr>
            <p:ph type="body" idx="1"/>
          </p:nvPr>
        </p:nvSpPr>
        <p:spPr>
          <a:xfrm>
            <a:off x="1066800" y="1909741"/>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200" dirty="0"/>
              <a:t>What do you want your digital footprint to look like? </a:t>
            </a:r>
            <a:endParaRPr sz="3200" dirty="0"/>
          </a:p>
          <a:p>
            <a:pPr marL="628650" lvl="0" indent="-171450" algn="l" rtl="0">
              <a:spcBef>
                <a:spcPts val="1200"/>
              </a:spcBef>
              <a:spcAft>
                <a:spcPts val="0"/>
              </a:spcAft>
              <a:buFont typeface="Wingdings" panose="05000000000000000000" pitchFamily="2" charset="2"/>
              <a:buChar char="§"/>
            </a:pPr>
            <a:endParaRPr sz="1100" dirty="0"/>
          </a:p>
          <a:p>
            <a:pPr lvl="0" algn="l" rtl="0">
              <a:spcBef>
                <a:spcPts val="1200"/>
              </a:spcBef>
              <a:spcAft>
                <a:spcPts val="0"/>
              </a:spcAft>
              <a:buSzPts val="1530"/>
              <a:buFont typeface="Wingdings" panose="05000000000000000000" pitchFamily="2" charset="2"/>
              <a:buChar char="§"/>
            </a:pPr>
            <a:r>
              <a:rPr lang="en-US" sz="3200" dirty="0"/>
              <a:t>What kind of online presence do you want? </a:t>
            </a:r>
            <a:endParaRPr sz="3200" dirty="0"/>
          </a:p>
          <a:p>
            <a:pPr marL="628650" lvl="0" indent="-171450" algn="l" rtl="0">
              <a:spcBef>
                <a:spcPts val="1200"/>
              </a:spcBef>
              <a:spcAft>
                <a:spcPts val="0"/>
              </a:spcAft>
              <a:buFont typeface="Wingdings" panose="05000000000000000000" pitchFamily="2" charset="2"/>
              <a:buChar char="§"/>
            </a:pPr>
            <a:endParaRPr sz="1100" dirty="0"/>
          </a:p>
          <a:p>
            <a:pPr lvl="0" algn="l" rtl="0">
              <a:spcBef>
                <a:spcPts val="1200"/>
              </a:spcBef>
              <a:spcAft>
                <a:spcPts val="0"/>
              </a:spcAft>
              <a:buSzPts val="1530"/>
              <a:buFont typeface="Wingdings" panose="05000000000000000000" pitchFamily="2" charset="2"/>
              <a:buChar char="§"/>
            </a:pPr>
            <a:r>
              <a:rPr lang="en-US" sz="3200" dirty="0"/>
              <a:t>What do you have time to manage effectively? </a:t>
            </a:r>
            <a:endParaRPr sz="3200" dirty="0"/>
          </a:p>
        </p:txBody>
      </p:sp>
      <p:pic>
        <p:nvPicPr>
          <p:cNvPr id="152" name="Google Shape;152;g61c84aa4e1_0_18"/>
          <p:cNvPicPr preferRelativeResize="0"/>
          <p:nvPr/>
        </p:nvPicPr>
        <p:blipFill>
          <a:blip r:embed="rId3">
            <a:alphaModFix/>
          </a:blip>
          <a:stretch>
            <a:fillRect/>
          </a:stretch>
        </p:blipFill>
        <p:spPr>
          <a:xfrm>
            <a:off x="6214533" y="4411133"/>
            <a:ext cx="4795914" cy="23580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61c84aa4e1_0_7"/>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Know What is Out There!</a:t>
            </a:r>
            <a:endParaRPr dirty="0"/>
          </a:p>
          <a:p>
            <a:pPr marL="0" lvl="0" indent="0" algn="l" rtl="0">
              <a:spcBef>
                <a:spcPts val="0"/>
              </a:spcBef>
              <a:spcAft>
                <a:spcPts val="0"/>
              </a:spcAft>
              <a:buNone/>
            </a:pPr>
            <a:r>
              <a:rPr lang="en-US" sz="2400" dirty="0"/>
              <a:t>Control your footprint/Minimize your shadow</a:t>
            </a:r>
            <a:endParaRPr sz="2400" dirty="0"/>
          </a:p>
        </p:txBody>
      </p:sp>
      <p:sp>
        <p:nvSpPr>
          <p:cNvPr id="139" name="Google Shape;139;g61c84aa4e1_0_7"/>
          <p:cNvSpPr txBox="1">
            <a:spLocks noGrp="1"/>
          </p:cNvSpPr>
          <p:nvPr>
            <p:ph type="body" idx="1"/>
          </p:nvPr>
        </p:nvSpPr>
        <p:spPr>
          <a:xfrm>
            <a:off x="1069848" y="1926454"/>
            <a:ext cx="10058400" cy="4678532"/>
          </a:xfrm>
          <a:prstGeom prst="rect">
            <a:avLst/>
          </a:prstGeom>
        </p:spPr>
        <p:txBody>
          <a:bodyPr spcFirstLastPara="1" wrap="square" lIns="91425" tIns="45700" rIns="91425" bIns="45700" anchor="t" anchorCtr="0">
            <a:noAutofit/>
          </a:bodyPr>
          <a:lstStyle/>
          <a:p>
            <a:pPr marL="457200" lvl="0" indent="-325755" algn="l" rtl="0">
              <a:spcBef>
                <a:spcPts val="1200"/>
              </a:spcBef>
              <a:spcAft>
                <a:spcPts val="0"/>
              </a:spcAft>
              <a:buSzPts val="1530"/>
              <a:buChar char="▪"/>
            </a:pPr>
            <a:r>
              <a:rPr lang="en-US" sz="3200" dirty="0"/>
              <a:t>Regular Google searches</a:t>
            </a:r>
            <a:endParaRPr sz="3200" dirty="0"/>
          </a:p>
          <a:p>
            <a:pPr marL="1371600" lvl="2" indent="-325755" algn="l" rtl="0">
              <a:spcBef>
                <a:spcPts val="0"/>
              </a:spcBef>
              <a:spcAft>
                <a:spcPts val="0"/>
              </a:spcAft>
              <a:buSzPts val="1530"/>
              <a:buChar char="▪"/>
            </a:pPr>
            <a:r>
              <a:rPr lang="en-US" sz="2800" dirty="0"/>
              <a:t>How many results come up? </a:t>
            </a:r>
            <a:endParaRPr sz="2800" dirty="0"/>
          </a:p>
          <a:p>
            <a:pPr marL="1371600" lvl="2" indent="-325755" algn="l" rtl="0">
              <a:spcBef>
                <a:spcPts val="0"/>
              </a:spcBef>
              <a:spcAft>
                <a:spcPts val="0"/>
              </a:spcAft>
              <a:buSzPts val="1530"/>
              <a:buChar char="▪"/>
            </a:pPr>
            <a:r>
              <a:rPr lang="en-US" sz="2800" dirty="0"/>
              <a:t>How many are relevant? </a:t>
            </a:r>
            <a:endParaRPr sz="2800" dirty="0"/>
          </a:p>
          <a:p>
            <a:pPr marL="1828800" lvl="3" indent="-325755" algn="l" rtl="0">
              <a:spcBef>
                <a:spcPts val="0"/>
              </a:spcBef>
              <a:spcAft>
                <a:spcPts val="0"/>
              </a:spcAft>
              <a:buSzPts val="1530"/>
              <a:buChar char="▪"/>
            </a:pPr>
            <a:r>
              <a:rPr lang="en-US" sz="2800" dirty="0"/>
              <a:t>Publications? Online profiles? Facebook photos? </a:t>
            </a:r>
            <a:endParaRPr sz="2800" dirty="0"/>
          </a:p>
          <a:p>
            <a:pPr marL="1371600" lvl="2" indent="-325755" algn="l" rtl="0">
              <a:spcBef>
                <a:spcPts val="0"/>
              </a:spcBef>
              <a:spcAft>
                <a:spcPts val="0"/>
              </a:spcAft>
              <a:buSzPts val="1530"/>
              <a:buChar char="▪"/>
            </a:pPr>
            <a:r>
              <a:rPr lang="en-US" sz="2800" dirty="0"/>
              <a:t>If the results are not you, would that be obvious to someone looking for you? </a:t>
            </a:r>
            <a:endParaRPr sz="2800" dirty="0"/>
          </a:p>
          <a:p>
            <a:pPr marL="1371600" lvl="2" indent="-325755" algn="l" rtl="0">
              <a:spcBef>
                <a:spcPts val="0"/>
              </a:spcBef>
              <a:spcAft>
                <a:spcPts val="0"/>
              </a:spcAft>
              <a:buSzPts val="1530"/>
              <a:buChar char="▪"/>
            </a:pPr>
            <a:r>
              <a:rPr lang="en-US" sz="2800" dirty="0"/>
              <a:t>What would you like to appear? </a:t>
            </a:r>
            <a:endParaRPr sz="2800" dirty="0"/>
          </a:p>
          <a:p>
            <a:pPr marL="1371600" lvl="0" indent="0" algn="l" rtl="0">
              <a:spcBef>
                <a:spcPts val="1200"/>
              </a:spcBef>
              <a:spcAft>
                <a:spcPts val="0"/>
              </a:spcAft>
              <a:buNone/>
            </a:pPr>
            <a:endParaRPr sz="400" dirty="0"/>
          </a:p>
          <a:p>
            <a:pPr marL="457200" lvl="0" indent="-325755" algn="l" rtl="0">
              <a:spcBef>
                <a:spcPts val="1200"/>
              </a:spcBef>
              <a:spcAft>
                <a:spcPts val="0"/>
              </a:spcAft>
              <a:buSzPts val="1530"/>
              <a:buChar char="▪"/>
            </a:pPr>
            <a:r>
              <a:rPr lang="en-US" sz="3200" dirty="0"/>
              <a:t>Set up a Google alert for your name</a:t>
            </a:r>
            <a:endParaRPr sz="3200" dirty="0"/>
          </a:p>
          <a:p>
            <a:pPr marL="1371600" lvl="2" indent="-325755" algn="l" rtl="0">
              <a:spcBef>
                <a:spcPts val="0"/>
              </a:spcBef>
              <a:spcAft>
                <a:spcPts val="0"/>
              </a:spcAft>
              <a:buSzPts val="1530"/>
              <a:buChar char="▪"/>
            </a:pPr>
            <a:r>
              <a:rPr lang="en-US" sz="2800" dirty="0"/>
              <a:t>google.com/alerts# </a:t>
            </a:r>
            <a:endParaRPr sz="2800" dirty="0"/>
          </a:p>
        </p:txBody>
      </p:sp>
      <p:pic>
        <p:nvPicPr>
          <p:cNvPr id="140" name="Google Shape;140;g61c84aa4e1_0_7"/>
          <p:cNvPicPr preferRelativeResize="0"/>
          <p:nvPr/>
        </p:nvPicPr>
        <p:blipFill>
          <a:blip r:embed="rId3">
            <a:alphaModFix/>
          </a:blip>
          <a:stretch>
            <a:fillRect/>
          </a:stretch>
        </p:blipFill>
        <p:spPr>
          <a:xfrm>
            <a:off x="8824404" y="4098401"/>
            <a:ext cx="2430913" cy="2506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61c84aa4e1_0_12"/>
          <p:cNvPicPr preferRelativeResize="0"/>
          <p:nvPr/>
        </p:nvPicPr>
        <p:blipFill>
          <a:blip r:embed="rId3">
            <a:alphaModFix/>
          </a:blip>
          <a:stretch>
            <a:fillRect/>
          </a:stretch>
        </p:blipFill>
        <p:spPr>
          <a:xfrm>
            <a:off x="586255" y="0"/>
            <a:ext cx="10466773"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61b1848ece_0_0"/>
          <p:cNvSpPr txBox="1">
            <a:spLocks noGrp="1"/>
          </p:cNvSpPr>
          <p:nvPr>
            <p:ph type="title"/>
          </p:nvPr>
        </p:nvSpPr>
        <p:spPr>
          <a:xfrm>
            <a:off x="1069848" y="484632"/>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Consider Creating: </a:t>
            </a:r>
            <a:br>
              <a:rPr lang="en-US" dirty="0"/>
            </a:br>
            <a:r>
              <a:rPr lang="en-US" dirty="0"/>
              <a:t>A Personal Website</a:t>
            </a:r>
            <a:endParaRPr dirty="0"/>
          </a:p>
        </p:txBody>
      </p:sp>
      <p:sp>
        <p:nvSpPr>
          <p:cNvPr id="158" name="Google Shape;158;g61b1848ece_0_0"/>
          <p:cNvSpPr txBox="1">
            <a:spLocks noGrp="1"/>
          </p:cNvSpPr>
          <p:nvPr>
            <p:ph type="body" idx="1"/>
          </p:nvPr>
        </p:nvSpPr>
        <p:spPr>
          <a:xfrm>
            <a:off x="1069848" y="2121408"/>
            <a:ext cx="10058400" cy="4050900"/>
          </a:xfrm>
          <a:prstGeom prst="rect">
            <a:avLst/>
          </a:prstGeom>
        </p:spPr>
        <p:txBody>
          <a:bodyPr spcFirstLastPara="1" wrap="square" lIns="91425" tIns="45700" rIns="91425" bIns="45700" anchor="t" anchorCtr="0">
            <a:noAutofit/>
          </a:bodyPr>
          <a:lstStyle/>
          <a:p>
            <a:pPr lvl="0" algn="l" rtl="0">
              <a:spcBef>
                <a:spcPts val="1200"/>
              </a:spcBef>
              <a:spcAft>
                <a:spcPts val="0"/>
              </a:spcAft>
              <a:buSzPts val="1530"/>
              <a:buFont typeface="Wingdings" panose="05000000000000000000" pitchFamily="2" charset="2"/>
              <a:buChar char="§"/>
            </a:pPr>
            <a:r>
              <a:rPr lang="en-US" sz="3600" dirty="0"/>
              <a:t>A place to host all your scholarship</a:t>
            </a:r>
            <a:endParaRPr sz="3600" dirty="0"/>
          </a:p>
          <a:p>
            <a:pPr lvl="0" algn="l" rtl="0">
              <a:spcBef>
                <a:spcPts val="0"/>
              </a:spcBef>
              <a:spcAft>
                <a:spcPts val="0"/>
              </a:spcAft>
              <a:buSzPts val="1530"/>
              <a:buFont typeface="Wingdings" panose="05000000000000000000" pitchFamily="2" charset="2"/>
              <a:buChar char="§"/>
            </a:pPr>
            <a:r>
              <a:rPr lang="en-US" sz="3600" dirty="0"/>
              <a:t>Consistent web presence </a:t>
            </a:r>
            <a:endParaRPr sz="3600" dirty="0"/>
          </a:p>
          <a:p>
            <a:pPr lvl="0" algn="l" rtl="0">
              <a:spcBef>
                <a:spcPts val="0"/>
              </a:spcBef>
              <a:spcAft>
                <a:spcPts val="0"/>
              </a:spcAft>
              <a:buSzPts val="1530"/>
              <a:buFont typeface="Wingdings" panose="05000000000000000000" pitchFamily="2" charset="2"/>
              <a:buChar char="§"/>
            </a:pPr>
            <a:r>
              <a:rPr lang="en-US" sz="3600" dirty="0"/>
              <a:t>Search Engine Optimization of your content</a:t>
            </a:r>
            <a:endParaRPr sz="3600" dirty="0"/>
          </a:p>
          <a:p>
            <a:pPr lvl="0" algn="l" rtl="0">
              <a:spcBef>
                <a:spcPts val="0"/>
              </a:spcBef>
              <a:spcAft>
                <a:spcPts val="0"/>
              </a:spcAft>
              <a:buSzPts val="1530"/>
              <a:buFont typeface="Wingdings" panose="05000000000000000000" pitchFamily="2" charset="2"/>
              <a:buChar char="§"/>
            </a:pPr>
            <a:r>
              <a:rPr lang="en-US" sz="3600" dirty="0"/>
              <a:t>Tracking capabilities </a:t>
            </a:r>
            <a:endParaRPr sz="3600" dirty="0"/>
          </a:p>
        </p:txBody>
      </p:sp>
      <p:pic>
        <p:nvPicPr>
          <p:cNvPr id="159" name="Google Shape;159;g61b1848ece_0_0"/>
          <p:cNvPicPr preferRelativeResize="0"/>
          <p:nvPr/>
        </p:nvPicPr>
        <p:blipFill>
          <a:blip r:embed="rId3">
            <a:alphaModFix/>
          </a:blip>
          <a:stretch>
            <a:fillRect/>
          </a:stretch>
        </p:blipFill>
        <p:spPr>
          <a:xfrm>
            <a:off x="6697133" y="4080933"/>
            <a:ext cx="3916693" cy="2444835"/>
          </a:xfrm>
          <a:prstGeom prst="roundRect">
            <a:avLst>
              <a:gd name="adj" fmla="val 16667"/>
            </a:avLst>
          </a:prstGeom>
          <a:noFill/>
          <a:ln>
            <a:noFill/>
          </a:ln>
        </p:spPr>
      </p:pic>
    </p:spTree>
  </p:cSld>
  <p:clrMapOvr>
    <a:masterClrMapping/>
  </p:clrMapOvr>
</p:sld>
</file>

<file path=ppt/theme/theme1.xml><?xml version="1.0" encoding="utf-8"?>
<a:theme xmlns:a="http://schemas.openxmlformats.org/drawingml/2006/main" name="Wood Type">
  <a:themeElements>
    <a:clrScheme name="Wood Type">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11607</TotalTime>
  <Words>1054</Words>
  <Application>Microsoft Office PowerPoint</Application>
  <PresentationFormat>Widescreen</PresentationFormat>
  <Paragraphs>211</Paragraphs>
  <Slides>43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Wingdings</vt:lpstr>
      <vt:lpstr>Arial Black</vt:lpstr>
      <vt:lpstr>Arial</vt:lpstr>
      <vt:lpstr>Noto Sans Symbols</vt:lpstr>
      <vt:lpstr>Wood Type</vt:lpstr>
      <vt:lpstr>Graduate Workshop:  Building Your Online Presence &amp; Demonstrating Your Research Impact</vt:lpstr>
      <vt:lpstr>Building your Online Presence</vt:lpstr>
      <vt:lpstr>Why do I need an Online Presence? </vt:lpstr>
      <vt:lpstr>Common Components of an Online Persona</vt:lpstr>
      <vt:lpstr>Digital Footprint</vt:lpstr>
      <vt:lpstr>Consider: </vt:lpstr>
      <vt:lpstr>Know What is Out There! Control your footprint/Minimize your shadow</vt:lpstr>
      <vt:lpstr>PowerPoint Presentation</vt:lpstr>
      <vt:lpstr>Consider Creating:  A Personal Website</vt:lpstr>
      <vt:lpstr>Consider Creating:  Persistent Digital Identifiers</vt:lpstr>
      <vt:lpstr>Proprietary Profile Systems </vt:lpstr>
      <vt:lpstr>Open Profile Systems</vt:lpstr>
      <vt:lpstr>Researcher Social Networking Sites </vt:lpstr>
      <vt:lpstr>Copyright Considerations</vt:lpstr>
      <vt:lpstr>Improving the Availability of your Scholarship</vt:lpstr>
      <vt:lpstr>Institutional Repositories</vt:lpstr>
      <vt:lpstr>Grant Funding Agency Repositories</vt:lpstr>
      <vt:lpstr>Disciplinary Repositories </vt:lpstr>
      <vt:lpstr>Data Repositories</vt:lpstr>
      <vt:lpstr>Free Digital Repositories</vt:lpstr>
      <vt:lpstr>Social Media</vt:lpstr>
      <vt:lpstr>Demonstrating your Research Impact</vt:lpstr>
      <vt:lpstr>Research Impact</vt:lpstr>
      <vt:lpstr>PowerPoint Presentation</vt:lpstr>
      <vt:lpstr>Excellence Statements </vt:lpstr>
      <vt:lpstr>Publishing Strategy</vt:lpstr>
      <vt:lpstr>General Metrics Information</vt:lpstr>
      <vt:lpstr>Complete the Picture</vt:lpstr>
      <vt:lpstr>PowerPoint Presentation</vt:lpstr>
      <vt:lpstr>Journal Metrics Measure of a particular journal’s impact within a field</vt:lpstr>
      <vt:lpstr>Journal Citation Reports  Web of Science</vt:lpstr>
      <vt:lpstr>Author Metrics</vt:lpstr>
      <vt:lpstr>h-Index Metric assigned at the researcher level </vt:lpstr>
      <vt:lpstr>Article Level Metrics</vt:lpstr>
      <vt:lpstr>Times Cited</vt:lpstr>
      <vt:lpstr>Additional Bibliometric Tools</vt:lpstr>
      <vt:lpstr>Bibliometric Limitations</vt:lpstr>
      <vt:lpstr>Online Presence &amp; Output</vt:lpstr>
      <vt:lpstr>PowerPoint Presentation</vt:lpstr>
      <vt:lpstr>PowerPoint Presentation</vt:lpstr>
      <vt:lpstr>Altmetrics: Alternative Scholarly Impact Metrics Measure of the volume and nature of attention that research receives online</vt:lpstr>
      <vt:lpstr>Graduate Workshops:  Spring 2020</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Workshop:  Building Your Online Presence &amp; Demonstrating Your Research Impact</dc:title>
  <dc:creator>Amber L. Dashnaw - aamidon</dc:creator>
  <cp:lastModifiedBy>Amber L. Dashnaw - aamidon</cp:lastModifiedBy>
  <cp:revision>23</cp:revision>
  <dcterms:created xsi:type="dcterms:W3CDTF">2019-09-30T19:22:22Z</dcterms:created>
  <dcterms:modified xsi:type="dcterms:W3CDTF">2020-04-07T14:26:01Z</dcterms:modified>
</cp:coreProperties>
</file>