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2" r:id="rId7"/>
    <p:sldId id="266" r:id="rId8"/>
    <p:sldId id="267" r:id="rId9"/>
    <p:sldId id="261" r:id="rId10"/>
    <p:sldId id="263" r:id="rId11"/>
    <p:sldId id="264" r:id="rId12"/>
    <p:sldId id="265" r:id="rId13"/>
    <p:sldId id="269" r:id="rId14"/>
    <p:sldId id="270" r:id="rId15"/>
    <p:sldId id="271" r:id="rId16"/>
    <p:sldId id="278" r:id="rId17"/>
    <p:sldId id="289" r:id="rId18"/>
    <p:sldId id="290" r:id="rId19"/>
    <p:sldId id="291" r:id="rId20"/>
    <p:sldId id="272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68" r:id="rId32"/>
    <p:sldId id="273" r:id="rId33"/>
    <p:sldId id="275" r:id="rId34"/>
    <p:sldId id="276" r:id="rId35"/>
    <p:sldId id="277" r:id="rId36"/>
    <p:sldId id="274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4070" autoAdjust="0"/>
  </p:normalViewPr>
  <p:slideViewPr>
    <p:cSldViewPr snapToGrid="0">
      <p:cViewPr varScale="1">
        <p:scale>
          <a:sx n="85" d="100"/>
          <a:sy n="85" d="100"/>
        </p:scale>
        <p:origin x="153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4895AC-BE6E-4031-A6E2-1A23382BEBDA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EF96D8-3243-428B-9519-2E6E97C7A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133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Data where natural groupings exist. Requires some level of order and organizational</a:t>
            </a:r>
            <a:r>
              <a:rPr lang="en-US" baseline="0" dirty="0" smtClean="0"/>
              <a:t> structure.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F96D8-3243-428B-9519-2E6E97C7AC3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141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Available in Microsoft Excel.</a:t>
            </a:r>
            <a:r>
              <a:rPr lang="en-US" baseline="0" dirty="0" smtClean="0"/>
              <a:t> Benefit- demonstrates the depth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F96D8-3243-428B-9519-2E6E97C7AC3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679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Available</a:t>
            </a:r>
            <a:r>
              <a:rPr lang="en-US" baseline="0" dirty="0" smtClean="0"/>
              <a:t> in Microsoft Excel: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F96D8-3243-428B-9519-2E6E97C7AC3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238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7200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48B07-2C06-4CF2-8E91-F7385E71E2CB}" type="datetimeFigureOut">
              <a:rPr lang="en-US" dirty="0"/>
              <a:t>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069D4-B020-4602-B87C-B094679675DF}" type="datetimeFigureOut">
              <a:rPr lang="en-US" dirty="0"/>
              <a:t>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C11EA-3D59-4DFE-9385-0A032B3191AF}" type="datetimeFigureOut">
              <a:rPr lang="en-US" dirty="0"/>
              <a:t>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936D4-0671-4B70-A95D-BFBC9A35DA5B}" type="datetimeFigureOut">
              <a:rPr lang="en-US" dirty="0"/>
              <a:t>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7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DDD67DAC-232D-4042-B5C0-E64770A42A28}" type="datetimeFigureOut">
              <a:rPr lang="en-US" dirty="0"/>
              <a:t>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ECD2C-79BD-4B90-B3FA-E3B19B3FF97B}" type="datetimeFigureOut">
              <a:rPr lang="en-US" dirty="0"/>
              <a:t>2/26/2020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FDB6-7A26-4DBB-9BB0-088C0534314D}" type="datetimeFigureOut">
              <a:rPr lang="en-US" dirty="0"/>
              <a:t>2/26/2020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7C72F-E0F0-449A-A903-6D7865ED3EFA}" type="datetimeFigureOut">
              <a:rPr lang="en-US" dirty="0"/>
              <a:t>2/26/2020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1207D-C9F3-42EA-960B-DC9955B358C7}" type="datetimeFigureOut">
              <a:rPr lang="en-US" dirty="0"/>
              <a:t>2/26/2020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827A6-8947-4115-8D9E-E89B1EC0518D}" type="datetimeFigureOut">
              <a:rPr lang="en-US" dirty="0"/>
              <a:t>2/26/2020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60A6F-F31A-4CA3-B222-0B3C224FF998}" type="datetimeFigureOut">
              <a:rPr lang="en-US" dirty="0"/>
              <a:t>2/26/2020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648A1663-7765-4EF4-B97F-A02E70C6265E}" type="datetimeFigureOut">
              <a:rPr lang="en-US" dirty="0"/>
              <a:t>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icrosoft.com/en-us/microsoft-365/blog/2015/08/11/breaking-down-hierarchical-data-with-treemap-and-sunburst-charts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lhoover@clarkson.edu" TargetMode="External"/><Relationship Id="rId2" Type="http://schemas.openxmlformats.org/officeDocument/2006/relationships/hyperlink" Target="mailto:aldashnaw@clarkson.edu" TargetMode="Externa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public.tableau.com/en-us/s/download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marketingplatform.google.com/about/data-studio/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atawrapper.de/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quartz.github.io/Chartbuilder/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 smtClean="0"/>
              <a:t>Clarkson University Libraries Workshop Series</a:t>
            </a:r>
            <a:r>
              <a:rPr lang="en-US" sz="4400" dirty="0"/>
              <a:t/>
            </a:r>
            <a:br>
              <a:rPr lang="en-US" sz="4400" dirty="0"/>
            </a:br>
            <a:r>
              <a:rPr lang="en-US" dirty="0" smtClean="0"/>
              <a:t>Data Visualization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Amber Dashnaw</a:t>
            </a:r>
          </a:p>
          <a:p>
            <a:r>
              <a:rPr lang="en-US" dirty="0" smtClean="0"/>
              <a:t>Lisa Hoover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692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Visualization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statistical charts and graphs</a:t>
            </a:r>
          </a:p>
          <a:p>
            <a:endParaRPr lang="en-US" dirty="0"/>
          </a:p>
          <a:p>
            <a:r>
              <a:rPr lang="en-US" dirty="0" smtClean="0"/>
              <a:t>Data sets that don’t have inherent spatial components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584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Infographic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way to combine various statistics and visualizations with a narrative.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190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Stages of Data Visualizing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Acquire: obtain the data</a:t>
            </a:r>
          </a:p>
          <a:p>
            <a:r>
              <a:rPr lang="en-US" dirty="0" smtClean="0"/>
              <a:t>Parse: Provide some structure for the data’s meaning, organize it into </a:t>
            </a:r>
            <a:r>
              <a:rPr lang="en-US" dirty="0" err="1" smtClean="0"/>
              <a:t>categorie</a:t>
            </a:r>
            <a:endParaRPr lang="en-US" dirty="0" smtClean="0"/>
          </a:p>
          <a:p>
            <a:r>
              <a:rPr lang="en-US" dirty="0" smtClean="0"/>
              <a:t>Filter</a:t>
            </a:r>
          </a:p>
          <a:p>
            <a:r>
              <a:rPr lang="en-US" dirty="0" smtClean="0"/>
              <a:t>Mine</a:t>
            </a:r>
          </a:p>
          <a:p>
            <a:r>
              <a:rPr lang="en-US" dirty="0" smtClean="0"/>
              <a:t>Represent</a:t>
            </a:r>
          </a:p>
          <a:p>
            <a:r>
              <a:rPr lang="en-US" dirty="0" smtClean="0"/>
              <a:t>Refine</a:t>
            </a:r>
          </a:p>
          <a:p>
            <a:r>
              <a:rPr lang="en-US" dirty="0" smtClean="0"/>
              <a:t>Interact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1121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Tufte’s</a:t>
            </a:r>
            <a:r>
              <a:rPr lang="en-US" dirty="0" smtClean="0"/>
              <a:t> 6 Principles of Graphical Integrity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Representation of numbers should match true proportions</a:t>
            </a:r>
          </a:p>
          <a:p>
            <a:r>
              <a:rPr lang="en-US" dirty="0" smtClean="0"/>
              <a:t>Labeling should be clear and detailed</a:t>
            </a:r>
          </a:p>
          <a:p>
            <a:r>
              <a:rPr lang="en-US" dirty="0" smtClean="0"/>
              <a:t>Design should not vary for some ulterior motive, show only data variation</a:t>
            </a:r>
          </a:p>
          <a:p>
            <a:r>
              <a:rPr lang="en-US" dirty="0" smtClean="0"/>
              <a:t>To represent money, well known numbers are best</a:t>
            </a:r>
          </a:p>
          <a:p>
            <a:r>
              <a:rPr lang="en-US" dirty="0" smtClean="0"/>
              <a:t>The number of dimensions represented should be the same at the number of dimensions in the data</a:t>
            </a:r>
          </a:p>
          <a:p>
            <a:r>
              <a:rPr lang="en-US" dirty="0" smtClean="0"/>
              <a:t>Representations should not imply unintended context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872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“Lie Factor”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4639" y="3081637"/>
            <a:ext cx="6068291" cy="2811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5504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272" y="217791"/>
            <a:ext cx="9059862" cy="632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0816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Visualizations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3513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Hierarchical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Example: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2794" y="1633883"/>
            <a:ext cx="6534150" cy="51530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35440" y="5401913"/>
            <a:ext cx="22194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4"/>
              </a:rPr>
              <a:t>https://www.microsoft.com/en-us/microsoft-365/blog/2015/08/11/breaking-down-hierarchical-data-with-treemap-and-sunburst-charts/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222953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Hierarchical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Sunburst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8572" t="9150" r="4008" b="3515"/>
          <a:stretch/>
        </p:blipFill>
        <p:spPr>
          <a:xfrm>
            <a:off x="3183771" y="1794878"/>
            <a:ext cx="4738257" cy="47971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1963" y="5247208"/>
            <a:ext cx="2237426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0318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Hierarchical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Treemap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2501" y="1868359"/>
            <a:ext cx="8086325" cy="40534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8007" y="5127015"/>
            <a:ext cx="1653993" cy="1072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15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7" y="2194560"/>
            <a:ext cx="5771527" cy="3977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smtClean="0"/>
              <a:t>Amber Dashnaw</a:t>
            </a:r>
          </a:p>
          <a:p>
            <a:pPr marL="0" indent="0">
              <a:buNone/>
            </a:pPr>
            <a:r>
              <a:rPr lang="en-US" sz="2800" b="1" dirty="0"/>
              <a:t>	</a:t>
            </a:r>
            <a:r>
              <a:rPr lang="en-US" sz="2800" dirty="0" smtClean="0">
                <a:hlinkClick r:id="rId2"/>
              </a:rPr>
              <a:t>aldashnaw@clarkson.edu</a:t>
            </a: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	(315) 268-4454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Office: ERC 1109</a:t>
            </a: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2413" y="2194560"/>
            <a:ext cx="5389972" cy="3977640"/>
          </a:xfrm>
        </p:spPr>
        <p:txBody>
          <a:bodyPr/>
          <a:lstStyle/>
          <a:p>
            <a:pPr marL="0" lvl="0" indent="0">
              <a:buClr>
                <a:srgbClr val="9DBFBE">
                  <a:lumMod val="75000"/>
                </a:srgbClr>
              </a:buClr>
              <a:buNone/>
            </a:pPr>
            <a:r>
              <a:rPr lang="en-US" sz="3200" b="1" dirty="0">
                <a:solidFill>
                  <a:prstClr val="black"/>
                </a:solidFill>
              </a:rPr>
              <a:t>Lisa Hoover</a:t>
            </a:r>
          </a:p>
          <a:p>
            <a:pPr marL="0" lvl="0" indent="0">
              <a:buClr>
                <a:srgbClr val="9DBFBE">
                  <a:lumMod val="75000"/>
                </a:srgbClr>
              </a:buClr>
              <a:buNone/>
            </a:pPr>
            <a:r>
              <a:rPr lang="en-US" sz="3200" b="1" dirty="0">
                <a:solidFill>
                  <a:prstClr val="black"/>
                </a:solidFill>
              </a:rPr>
              <a:t>	</a:t>
            </a:r>
            <a:r>
              <a:rPr lang="en-US" sz="2800" dirty="0">
                <a:solidFill>
                  <a:prstClr val="black"/>
                </a:solidFill>
                <a:hlinkClick r:id="rId3"/>
              </a:rPr>
              <a:t>lhoover@clarkson.edu</a:t>
            </a:r>
            <a:endParaRPr lang="en-US" sz="2800" dirty="0">
              <a:solidFill>
                <a:prstClr val="black"/>
              </a:solidFill>
            </a:endParaRPr>
          </a:p>
          <a:p>
            <a:pPr marL="0" lvl="0" indent="0">
              <a:buClr>
                <a:srgbClr val="9DBFBE">
                  <a:lumMod val="75000"/>
                </a:srgbClr>
              </a:buClr>
              <a:buNone/>
            </a:pPr>
            <a:r>
              <a:rPr lang="en-US" sz="2800" dirty="0">
                <a:solidFill>
                  <a:prstClr val="black"/>
                </a:solidFill>
              </a:rPr>
              <a:t>	(315) 268-3760</a:t>
            </a:r>
          </a:p>
          <a:p>
            <a:pPr marL="0" lvl="0" indent="0">
              <a:buClr>
                <a:srgbClr val="9DBFBE">
                  <a:lumMod val="75000"/>
                </a:srgbClr>
              </a:buClr>
              <a:buNone/>
            </a:pPr>
            <a:r>
              <a:rPr lang="en-US" sz="2800" dirty="0">
                <a:solidFill>
                  <a:prstClr val="black"/>
                </a:solidFill>
              </a:rPr>
              <a:t>	Office: ERC 1110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5330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798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 &amp; Pie Charts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8728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Scatter &amp; Line Plots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4222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Series Plots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0869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Relationship Charts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5091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 Maps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3046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2858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 Clouds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2845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3-D Plots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Benefit from Interactivity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3569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Higher Dimensional Plots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919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Data Visualization?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Anything that converts data or information into a visual representation (chart, graph, map, table, etc</a:t>
            </a:r>
            <a:r>
              <a:rPr lang="en-US" dirty="0" smtClean="0"/>
              <a:t>.)</a:t>
            </a:r>
          </a:p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eriod"/>
            </a:pPr>
            <a:r>
              <a:rPr lang="en-US" dirty="0" smtClean="0"/>
              <a:t>Communicating results very clearly to a general audience</a:t>
            </a:r>
          </a:p>
          <a:p>
            <a:pPr marL="457200" indent="-457200">
              <a:buAutoNum type="arabicPeriod"/>
            </a:pPr>
            <a:r>
              <a:rPr lang="en-US" dirty="0" smtClean="0"/>
              <a:t>Organizing a view of data that suggests a new hypothesis or next step in the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5790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613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Style and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Print Considerations (check in grayscale) </a:t>
            </a:r>
          </a:p>
          <a:p>
            <a:r>
              <a:rPr lang="en-US" dirty="0" smtClean="0"/>
              <a:t>Cultural Considerations</a:t>
            </a:r>
          </a:p>
          <a:p>
            <a:r>
              <a:rPr lang="en-US" dirty="0" smtClean="0"/>
              <a:t>Not too Many! (6-12 at most)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4703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 Data Visualization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hlinkClick r:id="rId2"/>
              </a:rPr>
              <a:t>Tableau Public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5100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 Data Visualization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hlinkClick r:id="rId2"/>
              </a:rPr>
              <a:t>Google Data Studio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9107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 Data Visualization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>
                <a:hlinkClick r:id="rId2"/>
              </a:rPr>
              <a:t>Datawrapper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023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 Data Visualization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>
                <a:hlinkClick r:id="rId2"/>
              </a:rPr>
              <a:t>Chartbuilder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8373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636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Visualization is about: </a:t>
            </a:r>
            <a:br>
              <a:rPr lang="en-US" sz="4000" dirty="0" smtClean="0"/>
            </a:br>
            <a:r>
              <a:rPr lang="en-US" dirty="0" smtClean="0"/>
              <a:t>PATTERN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861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Visualization is about: </a:t>
            </a:r>
            <a:br>
              <a:rPr lang="en-US" sz="4000" dirty="0" smtClean="0"/>
            </a:br>
            <a:r>
              <a:rPr lang="en-US" dirty="0" smtClean="0"/>
              <a:t>ENGAGMENT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123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Visualization is about: </a:t>
            </a:r>
            <a:br>
              <a:rPr lang="en-US" sz="4000" dirty="0" smtClean="0"/>
            </a:br>
            <a:r>
              <a:rPr lang="en-US" dirty="0" smtClean="0"/>
              <a:t>COMPARISON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482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Visualize Data?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Summaries may miss important trends</a:t>
            </a:r>
          </a:p>
          <a:p>
            <a:r>
              <a:rPr lang="en-US" dirty="0" smtClean="0"/>
              <a:t>Lower barrier of entry into data analysis</a:t>
            </a:r>
          </a:p>
          <a:p>
            <a:r>
              <a:rPr lang="en-US" dirty="0" smtClean="0"/>
              <a:t>Can preserve complexity or present multiple views of a single dataset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908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Find a “story” </a:t>
            </a:r>
          </a:p>
          <a:p>
            <a:r>
              <a:rPr lang="en-US" dirty="0" smtClean="0"/>
              <a:t>Try many views &amp; combinations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Communication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275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Scientific Visualization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visualization of scientific data that have close ties to real-world objects with spatial properties</a:t>
            </a:r>
          </a:p>
          <a:p>
            <a:endParaRPr lang="en-US" dirty="0"/>
          </a:p>
          <a:p>
            <a:pPr lvl="1"/>
            <a:r>
              <a:rPr lang="en-US" dirty="0" smtClean="0"/>
              <a:t>Ex. Air flow over the wing of an airplane</a:t>
            </a:r>
          </a:p>
          <a:p>
            <a:pPr lvl="1"/>
            <a:r>
              <a:rPr lang="en-US" dirty="0" smtClean="0"/>
              <a:t>Ex. 3D images of MRI scans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Goal: Generate an image for something we have spatial information for and combine that with data</a:t>
            </a:r>
          </a:p>
        </p:txBody>
      </p:sp>
    </p:spTree>
    <p:extLst>
      <p:ext uri="{BB962C8B-B14F-4D97-AF65-F5344CB8AC3E}">
        <p14:creationId xmlns:p14="http://schemas.microsoft.com/office/powerpoint/2010/main" val="12448526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Wood Type">
      <a:majorFont>
        <a:latin typeface="Arial Black" panose="020B0A040201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 panose="020B06040202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BE1B6DD8-9976-4550-A6F4-B2DD4EA939D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1801</TotalTime>
  <Words>447</Words>
  <Application>Microsoft Office PowerPoint</Application>
  <PresentationFormat>Widescreen</PresentationFormat>
  <Paragraphs>98</Paragraphs>
  <Slides>36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Arial Black</vt:lpstr>
      <vt:lpstr>Calibri</vt:lpstr>
      <vt:lpstr>Wingdings</vt:lpstr>
      <vt:lpstr>Wood Type</vt:lpstr>
      <vt:lpstr>Clarkson University Libraries Workshop Series Data Visualization</vt:lpstr>
      <vt:lpstr>Contact Us</vt:lpstr>
      <vt:lpstr>What is Data Visualization?</vt:lpstr>
      <vt:lpstr>Visualization is about:  PATTERN DETECTION</vt:lpstr>
      <vt:lpstr>Visualization is about:  ENGAGMENT</vt:lpstr>
      <vt:lpstr>Visualization is about:  COMPARISON</vt:lpstr>
      <vt:lpstr>Why Visualize Data? </vt:lpstr>
      <vt:lpstr>Goals</vt:lpstr>
      <vt:lpstr>Scientific Visualization</vt:lpstr>
      <vt:lpstr>Information Visualization</vt:lpstr>
      <vt:lpstr>Infographic</vt:lpstr>
      <vt:lpstr>Stages of Data Visualizing</vt:lpstr>
      <vt:lpstr>Tufte’s 6 Principles of Graphical Integrity</vt:lpstr>
      <vt:lpstr>PowerPoint Presentation</vt:lpstr>
      <vt:lpstr>PowerPoint Presentation</vt:lpstr>
      <vt:lpstr>Types of Visualizations</vt:lpstr>
      <vt:lpstr>Hierarchical Data</vt:lpstr>
      <vt:lpstr>Hierarchical Data</vt:lpstr>
      <vt:lpstr>Hierarchical Data</vt:lpstr>
      <vt:lpstr>Histograms</vt:lpstr>
      <vt:lpstr>Bar &amp; Pie Charts</vt:lpstr>
      <vt:lpstr>Scatter &amp; Line Plots</vt:lpstr>
      <vt:lpstr>Time Series Plots</vt:lpstr>
      <vt:lpstr>Relationship Charts</vt:lpstr>
      <vt:lpstr>Heat Maps</vt:lpstr>
      <vt:lpstr>Maps</vt:lpstr>
      <vt:lpstr>Word Clouds</vt:lpstr>
      <vt:lpstr>3-D Plots</vt:lpstr>
      <vt:lpstr>Higher Dimensional Plots</vt:lpstr>
      <vt:lpstr>PowerPoint Presentation</vt:lpstr>
      <vt:lpstr>Style and Format</vt:lpstr>
      <vt:lpstr>Free Data Visualization Tools</vt:lpstr>
      <vt:lpstr>Free Data Visualization Tools</vt:lpstr>
      <vt:lpstr>Free Data Visualization Tools</vt:lpstr>
      <vt:lpstr>Free Data Visualization Tools</vt:lpstr>
      <vt:lpstr>PowerPoint Presentation</vt:lpstr>
    </vt:vector>
  </TitlesOfParts>
  <Company>Clarkson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Clarkson University Libraries Workshop Series Data Visualization</dc:title>
  <dc:creator>Amber L. Dashnaw - aamidon</dc:creator>
  <cp:lastModifiedBy>Amber L. Dashnaw - aamidon</cp:lastModifiedBy>
  <cp:revision>12</cp:revision>
  <dcterms:created xsi:type="dcterms:W3CDTF">2020-02-24T16:07:49Z</dcterms:created>
  <dcterms:modified xsi:type="dcterms:W3CDTF">2020-02-26T15:11:43Z</dcterms:modified>
</cp:coreProperties>
</file>