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62"/>
  </p:notesMasterIdLst>
  <p:sldIdLst>
    <p:sldId id="256" r:id="rId2"/>
    <p:sldId id="281" r:id="rId3"/>
    <p:sldId id="282" r:id="rId4"/>
    <p:sldId id="258" r:id="rId5"/>
    <p:sldId id="257" r:id="rId6"/>
    <p:sldId id="283" r:id="rId7"/>
    <p:sldId id="280" r:id="rId8"/>
    <p:sldId id="279" r:id="rId9"/>
    <p:sldId id="284" r:id="rId10"/>
    <p:sldId id="259" r:id="rId11"/>
    <p:sldId id="275" r:id="rId12"/>
    <p:sldId id="285" r:id="rId13"/>
    <p:sldId id="286" r:id="rId14"/>
    <p:sldId id="316" r:id="rId15"/>
    <p:sldId id="317" r:id="rId16"/>
    <p:sldId id="261" r:id="rId17"/>
    <p:sldId id="322" r:id="rId18"/>
    <p:sldId id="323" r:id="rId19"/>
    <p:sldId id="262" r:id="rId20"/>
    <p:sldId id="287" r:id="rId21"/>
    <p:sldId id="263" r:id="rId22"/>
    <p:sldId id="265" r:id="rId23"/>
    <p:sldId id="311" r:id="rId24"/>
    <p:sldId id="312" r:id="rId25"/>
    <p:sldId id="266" r:id="rId26"/>
    <p:sldId id="289" r:id="rId27"/>
    <p:sldId id="267" r:id="rId28"/>
    <p:sldId id="268" r:id="rId29"/>
    <p:sldId id="290" r:id="rId30"/>
    <p:sldId id="269" r:id="rId31"/>
    <p:sldId id="291" r:id="rId32"/>
    <p:sldId id="288" r:id="rId33"/>
    <p:sldId id="318" r:id="rId34"/>
    <p:sldId id="325" r:id="rId35"/>
    <p:sldId id="327" r:id="rId36"/>
    <p:sldId id="270" r:id="rId37"/>
    <p:sldId id="314" r:id="rId38"/>
    <p:sldId id="271" r:id="rId39"/>
    <p:sldId id="294" r:id="rId40"/>
    <p:sldId id="292" r:id="rId41"/>
    <p:sldId id="295" r:id="rId42"/>
    <p:sldId id="296" r:id="rId43"/>
    <p:sldId id="328" r:id="rId44"/>
    <p:sldId id="298" r:id="rId45"/>
    <p:sldId id="297" r:id="rId46"/>
    <p:sldId id="315" r:id="rId47"/>
    <p:sldId id="272" r:id="rId48"/>
    <p:sldId id="276" r:id="rId49"/>
    <p:sldId id="273" r:id="rId50"/>
    <p:sldId id="274" r:id="rId51"/>
    <p:sldId id="300" r:id="rId52"/>
    <p:sldId id="299" r:id="rId53"/>
    <p:sldId id="301" r:id="rId54"/>
    <p:sldId id="277" r:id="rId55"/>
    <p:sldId id="302" r:id="rId56"/>
    <p:sldId id="305" r:id="rId57"/>
    <p:sldId id="303" r:id="rId58"/>
    <p:sldId id="304" r:id="rId59"/>
    <p:sldId id="307" r:id="rId60"/>
    <p:sldId id="306"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937" autoAdjust="0"/>
  </p:normalViewPr>
  <p:slideViewPr>
    <p:cSldViewPr snapToGrid="0">
      <p:cViewPr varScale="1">
        <p:scale>
          <a:sx n="61" d="100"/>
          <a:sy n="61" d="100"/>
        </p:scale>
        <p:origin x="18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B8D75-9460-42CE-AEB9-B66674FD2E28}" type="datetimeFigureOut">
              <a:rPr lang="en-US" smtClean="0"/>
              <a:t>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FA16D-9C06-4C0C-A5F8-CF3F7CF40A5C}" type="slidenum">
              <a:rPr lang="en-US" smtClean="0"/>
              <a:t>‹#›</a:t>
            </a:fld>
            <a:endParaRPr lang="en-US"/>
          </a:p>
        </p:txBody>
      </p:sp>
    </p:spTree>
    <p:extLst>
      <p:ext uri="{BB962C8B-B14F-4D97-AF65-F5344CB8AC3E}">
        <p14:creationId xmlns:p14="http://schemas.microsoft.com/office/powerpoint/2010/main" val="225470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Hasty generalization</a:t>
            </a:r>
            <a:r>
              <a:rPr lang="en-US" dirty="0"/>
              <a:t> Making assumptions about a whole group or range of cases based on a sample that is inadequate (usually because it is atypical or just too small). Stereotypes about people are a common example of the principle underlying hasty generalization. </a:t>
            </a:r>
          </a:p>
          <a:p>
            <a:endParaRPr lang="en-US" dirty="0"/>
          </a:p>
          <a:p>
            <a:r>
              <a:rPr lang="en-US" b="1" dirty="0"/>
              <a:t>Missing the point </a:t>
            </a:r>
            <a:r>
              <a:rPr lang="en-US" dirty="0"/>
              <a:t>The premises of an argument do support a particular conclusion, but not the conclusion that the arguer actually draws. </a:t>
            </a:r>
          </a:p>
          <a:p>
            <a:endParaRPr lang="en-US" dirty="0"/>
          </a:p>
          <a:p>
            <a:r>
              <a:rPr lang="en-US" b="1" dirty="0"/>
              <a:t>Weak analogy </a:t>
            </a:r>
            <a:r>
              <a:rPr lang="en-US" dirty="0"/>
              <a:t>Many arguments rely on an analogy between two or more objects, ideas, or situations. If the two things that are being compared aren't really alike in the relevant respects, the analogy is a weak one, and the argument that relies on it commits the fallacy of weak analogy. </a:t>
            </a:r>
          </a:p>
          <a:p>
            <a:endParaRPr lang="en-US" dirty="0"/>
          </a:p>
          <a:p>
            <a:r>
              <a:rPr lang="en-US" b="1" dirty="0"/>
              <a:t>Appeal to authority </a:t>
            </a:r>
            <a:r>
              <a:rPr lang="en-US" dirty="0"/>
              <a:t>Often we add strength to our arguments by referring to respected sources or authorities and explaining their positions on the issues we're discussing. If, however, we try to get readers to agree with us simply by impressing them with a famous name or by appealing to a supposed authority who really isn't much of an expert, we commit the fallacy of appeal to authority. </a:t>
            </a:r>
          </a:p>
          <a:p>
            <a:endParaRPr lang="en-US" dirty="0"/>
          </a:p>
          <a:p>
            <a:r>
              <a:rPr lang="en-US" b="1" dirty="0"/>
              <a:t>Straw man </a:t>
            </a:r>
            <a:r>
              <a:rPr lang="en-US" dirty="0"/>
              <a:t>One way of making our own arguments stronger is to anticipate and respond in advance to the arguments that an opponent might make. In this fallacy, the arguer sets up a wimpy version of the opponent's position and tries to score points by knocking it down. But just as being able to knock down a straw man, isn't impressive, defeating a watered-down version of your opponents' argument isn't impressive either. </a:t>
            </a:r>
          </a:p>
          <a:p>
            <a:endParaRPr lang="en-US" dirty="0"/>
          </a:p>
          <a:p>
            <a:r>
              <a:rPr lang="en-US" b="1" dirty="0"/>
              <a:t>Red herring </a:t>
            </a:r>
            <a:r>
              <a:rPr lang="en-US" dirty="0"/>
              <a:t>Partway through an argument, the arguer raises a side issue that distracts the audience from what's really at stake. Often, the arguer never returns to the original issue. </a:t>
            </a:r>
          </a:p>
          <a:p>
            <a:endParaRPr lang="en-US" dirty="0"/>
          </a:p>
          <a:p>
            <a:r>
              <a:rPr lang="en-US" b="1" dirty="0"/>
              <a:t>False dichotomy (either/no) </a:t>
            </a:r>
            <a:r>
              <a:rPr lang="en-US" dirty="0"/>
              <a:t>In false dichotomy, the arguer sets up the situation so it looks like there are only two choices. The arguer then eliminates one of the choices, so it seems that we are left with only one option: the one the arguer wanted us to pick in the first place. But often there are really many different options, not just two—and if we thought about them all, we might not be so quick to pick the one the arguer recommends! </a:t>
            </a:r>
          </a:p>
          <a:p>
            <a:endParaRPr lang="en-US" dirty="0"/>
          </a:p>
          <a:p>
            <a:r>
              <a:rPr lang="en-US" b="1" dirty="0"/>
              <a:t>Begging the question (e.g. circular reasoning) </a:t>
            </a:r>
            <a:r>
              <a:rPr lang="en-US" dirty="0"/>
              <a:t>A complicated fallacy; it comes in several forms and can be hard to detect. An argument that begs the question asks the reader to accept the conclusion without providing real evidence; the argument either relies on a premise that says the same thing as the conclusion (i.e. "being circular" or "circular reasoning"), or simply ignores an important (but questionable) assumption that the argument rests on. </a:t>
            </a:r>
          </a:p>
        </p:txBody>
      </p:sp>
      <p:sp>
        <p:nvSpPr>
          <p:cNvPr id="4" name="Slide Number Placeholder 3"/>
          <p:cNvSpPr>
            <a:spLocks noGrp="1"/>
          </p:cNvSpPr>
          <p:nvPr>
            <p:ph type="sldNum" sz="quarter" idx="5"/>
          </p:nvPr>
        </p:nvSpPr>
        <p:spPr/>
        <p:txBody>
          <a:bodyPr/>
          <a:lstStyle/>
          <a:p>
            <a:fld id="{159FA16D-9C06-4C0C-A5F8-CF3F7CF40A5C}" type="slidenum">
              <a:rPr lang="en-US" smtClean="0"/>
              <a:t>31</a:t>
            </a:fld>
            <a:endParaRPr lang="en-US"/>
          </a:p>
        </p:txBody>
      </p:sp>
    </p:spTree>
    <p:extLst>
      <p:ext uri="{BB962C8B-B14F-4D97-AF65-F5344CB8AC3E}">
        <p14:creationId xmlns:p14="http://schemas.microsoft.com/office/powerpoint/2010/main" val="12912345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9/3/2020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9/3/2020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9/3/2020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9/3/2020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9/3/2020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9/3/2020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9/3/2020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9/3/2020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zapreader.com/index.php" TargetMode="External"/><Relationship Id="rId7" Type="http://schemas.openxmlformats.org/officeDocument/2006/relationships/hyperlink" Target="http://textcompactor.com/" TargetMode="External"/><Relationship Id="rId2" Type="http://schemas.openxmlformats.org/officeDocument/2006/relationships/hyperlink" Target="http://www.spritzinc.com/" TargetMode="External"/><Relationship Id="rId1" Type="http://schemas.openxmlformats.org/officeDocument/2006/relationships/slideLayout" Target="../slideLayouts/slideLayout2.xml"/><Relationship Id="rId6" Type="http://schemas.openxmlformats.org/officeDocument/2006/relationships/hyperlink" Target="http://rewordify.com/" TargetMode="External"/><Relationship Id="rId5" Type="http://schemas.openxmlformats.org/officeDocument/2006/relationships/hyperlink" Target="http://www.beelinereader.com/" TargetMode="External"/><Relationship Id="rId4" Type="http://schemas.openxmlformats.org/officeDocument/2006/relationships/hyperlink" Target="http://www.spreeder.com/index.php"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hyperlink" Target="https://sass.queensu.ca/wp-content/uploads/sites/2/2013/09/Critical-reading-for-graduate-students.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wcenter@Clarkson.ed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askalibrarian@clarkson.edu" TargetMode="External"/><Relationship Id="rId2" Type="http://schemas.openxmlformats.org/officeDocument/2006/relationships/hyperlink" Target="mailto:aldashnaw@clarkson.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CH50zuS8DD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Graduate Workshop: </a:t>
            </a:r>
            <a:r>
              <a:rPr lang="en-US" sz="8000" dirty="0"/>
              <a:t>Advanced Reading Strategies  </a:t>
            </a:r>
            <a:endParaRPr lang="en-US" dirty="0"/>
          </a:p>
        </p:txBody>
      </p:sp>
      <p:sp>
        <p:nvSpPr>
          <p:cNvPr id="3" name="Subtitle 2"/>
          <p:cNvSpPr>
            <a:spLocks noGrp="1"/>
          </p:cNvSpPr>
          <p:nvPr>
            <p:ph type="subTitle" idx="1"/>
          </p:nvPr>
        </p:nvSpPr>
        <p:spPr/>
        <p:txBody>
          <a:bodyPr>
            <a:normAutofit/>
          </a:bodyPr>
          <a:lstStyle/>
          <a:p>
            <a:r>
              <a:rPr lang="en-US" sz="2800" dirty="0"/>
              <a:t>Amber Dashnaw</a:t>
            </a:r>
          </a:p>
          <a:p>
            <a:r>
              <a:rPr lang="en-US" sz="2800" dirty="0"/>
              <a:t>Fall 2020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785" y="5458968"/>
            <a:ext cx="2186670" cy="1286788"/>
          </a:xfrm>
          <a:prstGeom prst="rect">
            <a:avLst/>
          </a:prstGeom>
        </p:spPr>
      </p:pic>
    </p:spTree>
    <p:extLst>
      <p:ext uri="{BB962C8B-B14F-4D97-AF65-F5344CB8AC3E}">
        <p14:creationId xmlns:p14="http://schemas.microsoft.com/office/powerpoint/2010/main" val="3582562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Slows you Down? </a:t>
            </a:r>
          </a:p>
        </p:txBody>
      </p:sp>
      <p:sp>
        <p:nvSpPr>
          <p:cNvPr id="3" name="Content Placeholder 2"/>
          <p:cNvSpPr>
            <a:spLocks noGrp="1"/>
          </p:cNvSpPr>
          <p:nvPr>
            <p:ph idx="1"/>
          </p:nvPr>
        </p:nvSpPr>
        <p:spPr/>
        <p:txBody>
          <a:bodyPr/>
          <a:lstStyle/>
          <a:p>
            <a:r>
              <a:rPr lang="en-US" sz="3600" dirty="0"/>
              <a:t>Fixating or Regressing</a:t>
            </a:r>
          </a:p>
          <a:p>
            <a:r>
              <a:rPr lang="en-US" sz="3600" dirty="0"/>
              <a:t>Not distinguishing important information</a:t>
            </a:r>
          </a:p>
          <a:p>
            <a:r>
              <a:rPr lang="en-US" sz="3600" dirty="0"/>
              <a:t>Habit</a:t>
            </a:r>
          </a:p>
          <a:p>
            <a:r>
              <a:rPr lang="en-US" sz="3600" dirty="0"/>
              <a:t>Subvocalization</a:t>
            </a:r>
          </a:p>
          <a:p>
            <a:r>
              <a:rPr lang="en-US" sz="3600" dirty="0"/>
              <a:t>Fear</a:t>
            </a:r>
          </a:p>
          <a:p>
            <a:endParaRPr lang="en-US" dirty="0"/>
          </a:p>
          <a:p>
            <a:endParaRPr lang="en-US" dirty="0"/>
          </a:p>
        </p:txBody>
      </p:sp>
      <p:pic>
        <p:nvPicPr>
          <p:cNvPr id="4" name="Picture 3"/>
          <p:cNvPicPr>
            <a:picLocks noChangeAspect="1"/>
          </p:cNvPicPr>
          <p:nvPr/>
        </p:nvPicPr>
        <p:blipFill>
          <a:blip r:embed="rId2"/>
          <a:stretch>
            <a:fillRect/>
          </a:stretch>
        </p:blipFill>
        <p:spPr>
          <a:xfrm>
            <a:off x="6467475" y="3759815"/>
            <a:ext cx="4410075" cy="2783860"/>
          </a:xfrm>
          <a:prstGeom prst="roundRect">
            <a:avLst/>
          </a:prstGeom>
        </p:spPr>
      </p:pic>
    </p:spTree>
    <p:extLst>
      <p:ext uri="{BB962C8B-B14F-4D97-AF65-F5344CB8AC3E}">
        <p14:creationId xmlns:p14="http://schemas.microsoft.com/office/powerpoint/2010/main" val="3195352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Strategies</a:t>
            </a:r>
            <a:endParaRPr lang="en-US" sz="3600" dirty="0"/>
          </a:p>
        </p:txBody>
      </p:sp>
      <p:sp>
        <p:nvSpPr>
          <p:cNvPr id="3" name="Content Placeholder 2"/>
          <p:cNvSpPr>
            <a:spLocks noGrp="1"/>
          </p:cNvSpPr>
          <p:nvPr>
            <p:ph idx="1"/>
          </p:nvPr>
        </p:nvSpPr>
        <p:spPr>
          <a:xfrm>
            <a:off x="1069848" y="2667000"/>
            <a:ext cx="10058400" cy="3505200"/>
          </a:xfrm>
        </p:spPr>
        <p:txBody>
          <a:bodyPr/>
          <a:lstStyle/>
          <a:p>
            <a:pPr marL="0" indent="0">
              <a:buNone/>
            </a:pPr>
            <a:r>
              <a:rPr lang="en-US" sz="2800" b="1" dirty="0"/>
              <a:t>Skimming</a:t>
            </a:r>
          </a:p>
          <a:p>
            <a:pPr marL="0" indent="0">
              <a:buNone/>
            </a:pPr>
            <a:endParaRPr lang="en-US" dirty="0"/>
          </a:p>
          <a:p>
            <a:pPr lvl="1"/>
            <a:r>
              <a:rPr lang="en-US" sz="2400" dirty="0"/>
              <a:t>Skimming is reading!</a:t>
            </a:r>
          </a:p>
          <a:p>
            <a:pPr lvl="1"/>
            <a:r>
              <a:rPr lang="en-US" dirty="0"/>
              <a:t>Take mental notes of the outline of the material</a:t>
            </a:r>
          </a:p>
          <a:p>
            <a:pPr lvl="1"/>
            <a:r>
              <a:rPr lang="en-US" dirty="0"/>
              <a:t>Pay attention to what stands out</a:t>
            </a:r>
          </a:p>
          <a:p>
            <a:pPr lvl="1"/>
            <a:r>
              <a:rPr lang="en-US" dirty="0"/>
              <a:t>Quickly survey the headings &amp; keywords</a:t>
            </a:r>
          </a:p>
        </p:txBody>
      </p:sp>
      <p:pic>
        <p:nvPicPr>
          <p:cNvPr id="4" name="Picture 3"/>
          <p:cNvPicPr>
            <a:picLocks noChangeAspect="1"/>
          </p:cNvPicPr>
          <p:nvPr/>
        </p:nvPicPr>
        <p:blipFill>
          <a:blip r:embed="rId2"/>
          <a:stretch>
            <a:fillRect/>
          </a:stretch>
        </p:blipFill>
        <p:spPr>
          <a:xfrm>
            <a:off x="7653337" y="676275"/>
            <a:ext cx="3843338" cy="2562225"/>
          </a:xfrm>
          <a:prstGeom prst="roundRect">
            <a:avLst/>
          </a:prstGeom>
        </p:spPr>
      </p:pic>
    </p:spTree>
    <p:extLst>
      <p:ext uri="{BB962C8B-B14F-4D97-AF65-F5344CB8AC3E}">
        <p14:creationId xmlns:p14="http://schemas.microsoft.com/office/powerpoint/2010/main" val="382929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Strategies: </a:t>
            </a:r>
            <a:r>
              <a:rPr lang="en-US" sz="3600" dirty="0"/>
              <a:t>Condition your Eyes </a:t>
            </a:r>
          </a:p>
        </p:txBody>
      </p:sp>
      <p:sp>
        <p:nvSpPr>
          <p:cNvPr id="3" name="Content Placeholder 2"/>
          <p:cNvSpPr>
            <a:spLocks noGrp="1"/>
          </p:cNvSpPr>
          <p:nvPr>
            <p:ph idx="1"/>
          </p:nvPr>
        </p:nvSpPr>
        <p:spPr>
          <a:xfrm>
            <a:off x="650748" y="2155889"/>
            <a:ext cx="10058400" cy="4050792"/>
          </a:xfrm>
        </p:spPr>
        <p:txBody>
          <a:bodyPr>
            <a:normAutofit/>
          </a:bodyPr>
          <a:lstStyle/>
          <a:p>
            <a:pPr marL="0" indent="0">
              <a:buNone/>
            </a:pPr>
            <a:r>
              <a:rPr lang="en-US" sz="2400" b="1" dirty="0"/>
              <a:t>Pacer </a:t>
            </a:r>
          </a:p>
          <a:p>
            <a:pPr marL="0" indent="0">
              <a:buNone/>
            </a:pPr>
            <a:r>
              <a:rPr lang="en-US" sz="2400" b="1" dirty="0"/>
              <a:t>  or Pointer</a:t>
            </a:r>
          </a:p>
          <a:p>
            <a:pPr marL="0" indent="0">
              <a:buNone/>
            </a:pPr>
            <a:r>
              <a:rPr lang="en-US" sz="3200" dirty="0"/>
              <a:t>	</a:t>
            </a:r>
          </a:p>
        </p:txBody>
      </p:sp>
      <p:pic>
        <p:nvPicPr>
          <p:cNvPr id="4" name="Picture 3"/>
          <p:cNvPicPr>
            <a:picLocks noChangeAspect="1"/>
          </p:cNvPicPr>
          <p:nvPr/>
        </p:nvPicPr>
        <p:blipFill>
          <a:blip r:embed="rId2"/>
          <a:stretch>
            <a:fillRect/>
          </a:stretch>
        </p:blipFill>
        <p:spPr>
          <a:xfrm>
            <a:off x="3405188" y="1937764"/>
            <a:ext cx="3443288" cy="4582098"/>
          </a:xfrm>
          <a:prstGeom prst="rect">
            <a:avLst/>
          </a:prstGeom>
        </p:spPr>
      </p:pic>
      <p:pic>
        <p:nvPicPr>
          <p:cNvPr id="5" name="Picture 4"/>
          <p:cNvPicPr>
            <a:picLocks noChangeAspect="1"/>
          </p:cNvPicPr>
          <p:nvPr/>
        </p:nvPicPr>
        <p:blipFill>
          <a:blip r:embed="rId3"/>
          <a:stretch>
            <a:fillRect/>
          </a:stretch>
        </p:blipFill>
        <p:spPr>
          <a:xfrm>
            <a:off x="7680199" y="1937764"/>
            <a:ext cx="3448049" cy="4582987"/>
          </a:xfrm>
          <a:prstGeom prst="rect">
            <a:avLst/>
          </a:prstGeom>
        </p:spPr>
      </p:pic>
      <p:sp>
        <p:nvSpPr>
          <p:cNvPr id="9" name="Down Arrow 8"/>
          <p:cNvSpPr/>
          <p:nvPr/>
        </p:nvSpPr>
        <p:spPr>
          <a:xfrm>
            <a:off x="4210050" y="2200274"/>
            <a:ext cx="247650" cy="42195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776911" y="2295525"/>
            <a:ext cx="190501" cy="41243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8592437">
            <a:off x="8481502" y="2186390"/>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8592437">
            <a:off x="8481502" y="4020165"/>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2869498">
            <a:off x="8469761" y="3104045"/>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2869498">
            <a:off x="8469761" y="4971602"/>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8592437">
            <a:off x="10107001" y="2091140"/>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869498">
            <a:off x="10049442" y="3022477"/>
            <a:ext cx="285750" cy="1219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696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Strategies: </a:t>
            </a:r>
            <a:r>
              <a:rPr lang="en-US" sz="3600" dirty="0"/>
              <a:t>Condition your Eyes </a:t>
            </a:r>
          </a:p>
        </p:txBody>
      </p:sp>
      <p:sp>
        <p:nvSpPr>
          <p:cNvPr id="3" name="Content Placeholder 2"/>
          <p:cNvSpPr>
            <a:spLocks noGrp="1"/>
          </p:cNvSpPr>
          <p:nvPr>
            <p:ph idx="1"/>
          </p:nvPr>
        </p:nvSpPr>
        <p:spPr/>
        <p:txBody>
          <a:bodyPr>
            <a:normAutofit/>
          </a:bodyPr>
          <a:lstStyle/>
          <a:p>
            <a:pPr marL="0" indent="0">
              <a:buNone/>
            </a:pPr>
            <a:r>
              <a:rPr lang="en-US" sz="2400" b="1" dirty="0"/>
              <a:t>Window Slot </a:t>
            </a:r>
          </a:p>
          <a:p>
            <a:pPr marL="0" indent="0">
              <a:buNone/>
            </a:pPr>
            <a:r>
              <a:rPr lang="en-US" sz="2400" b="1" dirty="0"/>
              <a:t>     Technique</a:t>
            </a:r>
          </a:p>
        </p:txBody>
      </p:sp>
      <p:pic>
        <p:nvPicPr>
          <p:cNvPr id="4" name="Picture 3"/>
          <p:cNvPicPr>
            <a:picLocks noChangeAspect="1"/>
          </p:cNvPicPr>
          <p:nvPr/>
        </p:nvPicPr>
        <p:blipFill>
          <a:blip r:embed="rId2"/>
          <a:stretch>
            <a:fillRect/>
          </a:stretch>
        </p:blipFill>
        <p:spPr>
          <a:xfrm>
            <a:off x="4229100" y="1829974"/>
            <a:ext cx="6899148" cy="9180926"/>
          </a:xfrm>
          <a:prstGeom prst="rect">
            <a:avLst/>
          </a:prstGeom>
        </p:spPr>
      </p:pic>
      <p:sp>
        <p:nvSpPr>
          <p:cNvPr id="7" name="Freeform 6"/>
          <p:cNvSpPr/>
          <p:nvPr/>
        </p:nvSpPr>
        <p:spPr>
          <a:xfrm>
            <a:off x="4229100" y="4057650"/>
            <a:ext cx="3429000" cy="1743075"/>
          </a:xfrm>
          <a:custGeom>
            <a:avLst/>
            <a:gdLst>
              <a:gd name="connsiteX0" fmla="*/ 171450 w 1543050"/>
              <a:gd name="connsiteY0" fmla="*/ 190500 h 561975"/>
              <a:gd name="connsiteX1" fmla="*/ 171450 w 1543050"/>
              <a:gd name="connsiteY1" fmla="*/ 236219 h 561975"/>
              <a:gd name="connsiteX2" fmla="*/ 771525 w 1543050"/>
              <a:gd name="connsiteY2" fmla="*/ 236219 h 561975"/>
              <a:gd name="connsiteX3" fmla="*/ 771525 w 1543050"/>
              <a:gd name="connsiteY3" fmla="*/ 190500 h 561975"/>
              <a:gd name="connsiteX4" fmla="*/ 0 w 1543050"/>
              <a:gd name="connsiteY4" fmla="*/ 0 h 561975"/>
              <a:gd name="connsiteX5" fmla="*/ 1543050 w 1543050"/>
              <a:gd name="connsiteY5" fmla="*/ 0 h 561975"/>
              <a:gd name="connsiteX6" fmla="*/ 1543050 w 1543050"/>
              <a:gd name="connsiteY6" fmla="*/ 561975 h 561975"/>
              <a:gd name="connsiteX7" fmla="*/ 0 w 1543050"/>
              <a:gd name="connsiteY7" fmla="*/ 5619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050" h="561975">
                <a:moveTo>
                  <a:pt x="171450" y="190500"/>
                </a:moveTo>
                <a:lnTo>
                  <a:pt x="171450" y="236219"/>
                </a:lnTo>
                <a:lnTo>
                  <a:pt x="771525" y="236219"/>
                </a:lnTo>
                <a:lnTo>
                  <a:pt x="771525" y="190500"/>
                </a:lnTo>
                <a:close/>
                <a:moveTo>
                  <a:pt x="0" y="0"/>
                </a:moveTo>
                <a:lnTo>
                  <a:pt x="1543050" y="0"/>
                </a:lnTo>
                <a:lnTo>
                  <a:pt x="1543050" y="561975"/>
                </a:lnTo>
                <a:lnTo>
                  <a:pt x="0" y="561975"/>
                </a:ln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50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55112E-17 1.11022E-16 L 0.25 1.11022E-16 " pathEditMode="relative" rAng="0" ptsTypes="AA">
                                      <p:cBhvr>
                                        <p:cTn id="6"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05450" y="1260774"/>
            <a:ext cx="5758452" cy="6630688"/>
          </a:xfrm>
          <a:prstGeom prst="rect">
            <a:avLst/>
          </a:prstGeom>
        </p:spPr>
      </p:pic>
      <p:sp>
        <p:nvSpPr>
          <p:cNvPr id="2" name="Title 1"/>
          <p:cNvSpPr>
            <a:spLocks noGrp="1"/>
          </p:cNvSpPr>
          <p:nvPr>
            <p:ph type="title"/>
          </p:nvPr>
        </p:nvSpPr>
        <p:spPr/>
        <p:txBody>
          <a:bodyPr/>
          <a:lstStyle/>
          <a:p>
            <a:r>
              <a:rPr lang="en-US" dirty="0"/>
              <a:t>Speed Strategies</a:t>
            </a:r>
          </a:p>
        </p:txBody>
      </p:sp>
      <p:sp>
        <p:nvSpPr>
          <p:cNvPr id="3" name="Content Placeholder 2"/>
          <p:cNvSpPr>
            <a:spLocks noGrp="1"/>
          </p:cNvSpPr>
          <p:nvPr>
            <p:ph idx="1"/>
          </p:nvPr>
        </p:nvSpPr>
        <p:spPr/>
        <p:txBody>
          <a:bodyPr>
            <a:normAutofit/>
          </a:bodyPr>
          <a:lstStyle/>
          <a:p>
            <a:pPr marL="0" indent="0">
              <a:buNone/>
            </a:pPr>
            <a:r>
              <a:rPr lang="en-US" sz="2800" b="1" dirty="0"/>
              <a:t>Word Chunking</a:t>
            </a:r>
          </a:p>
          <a:p>
            <a:r>
              <a:rPr lang="en-US" dirty="0"/>
              <a:t>Taking in several words </a:t>
            </a:r>
          </a:p>
          <a:p>
            <a:pPr marL="0" indent="0">
              <a:buNone/>
            </a:pPr>
            <a:r>
              <a:rPr lang="en-US" dirty="0"/>
              <a:t>		at a time (usually 3)</a:t>
            </a:r>
            <a:r>
              <a:rPr lang="en-US" sz="2800" b="1" dirty="0"/>
              <a:t> </a:t>
            </a:r>
          </a:p>
        </p:txBody>
      </p:sp>
      <p:cxnSp>
        <p:nvCxnSpPr>
          <p:cNvPr id="6" name="Straight Connector 5"/>
          <p:cNvCxnSpPr/>
          <p:nvPr/>
        </p:nvCxnSpPr>
        <p:spPr>
          <a:xfrm>
            <a:off x="7820025" y="1152525"/>
            <a:ext cx="76200" cy="6562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315450" y="971550"/>
            <a:ext cx="123825" cy="6848475"/>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72150" y="1878139"/>
            <a:ext cx="5038725" cy="103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45586" y="2013249"/>
            <a:ext cx="5758452" cy="6630688"/>
          </a:xfrm>
          <a:prstGeom prst="rect">
            <a:avLst/>
          </a:prstGeom>
        </p:spPr>
      </p:pic>
      <p:sp>
        <p:nvSpPr>
          <p:cNvPr id="2" name="Title 1"/>
          <p:cNvSpPr>
            <a:spLocks noGrp="1"/>
          </p:cNvSpPr>
          <p:nvPr>
            <p:ph type="title"/>
          </p:nvPr>
        </p:nvSpPr>
        <p:spPr/>
        <p:txBody>
          <a:bodyPr/>
          <a:lstStyle/>
          <a:p>
            <a:r>
              <a:rPr lang="en-US" dirty="0"/>
              <a:t>Speed Strategies</a:t>
            </a:r>
          </a:p>
        </p:txBody>
      </p:sp>
      <p:sp>
        <p:nvSpPr>
          <p:cNvPr id="3" name="Content Placeholder 2"/>
          <p:cNvSpPr>
            <a:spLocks noGrp="1"/>
          </p:cNvSpPr>
          <p:nvPr>
            <p:ph idx="1"/>
          </p:nvPr>
        </p:nvSpPr>
        <p:spPr/>
        <p:txBody>
          <a:bodyPr>
            <a:normAutofit/>
          </a:bodyPr>
          <a:lstStyle/>
          <a:p>
            <a:pPr marL="0" indent="0">
              <a:buNone/>
            </a:pPr>
            <a:endParaRPr lang="en-US" sz="2800" b="1" dirty="0"/>
          </a:p>
          <a:p>
            <a:pPr marL="0" indent="0">
              <a:buNone/>
            </a:pPr>
            <a:r>
              <a:rPr lang="en-US" sz="2800" b="1" dirty="0"/>
              <a:t>Use Peripheral </a:t>
            </a:r>
          </a:p>
          <a:p>
            <a:pPr marL="0" indent="0">
              <a:buNone/>
            </a:pPr>
            <a:r>
              <a:rPr lang="en-US" sz="2800" b="1" dirty="0"/>
              <a:t>		Vision</a:t>
            </a:r>
          </a:p>
        </p:txBody>
      </p:sp>
      <p:cxnSp>
        <p:nvCxnSpPr>
          <p:cNvPr id="6" name="Straight Connector 5"/>
          <p:cNvCxnSpPr/>
          <p:nvPr/>
        </p:nvCxnSpPr>
        <p:spPr>
          <a:xfrm>
            <a:off x="7908425" y="1935903"/>
            <a:ext cx="76200" cy="6562725"/>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427163" y="2356146"/>
            <a:ext cx="5038725" cy="103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96296E-6 L -2.91667E-6 0.25 " pathEditMode="relative" rAng="0" ptsTypes="AA">
                                      <p:cBhvr>
                                        <p:cTn id="6" dur="2000" fill="hold"/>
                                        <p:tgtEl>
                                          <p:spTgt spid="9"/>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Strategies: </a:t>
            </a:r>
            <a:r>
              <a:rPr lang="en-US" sz="2800" dirty="0"/>
              <a:t>Improve your Vocabulary</a:t>
            </a:r>
          </a:p>
        </p:txBody>
      </p:sp>
      <p:sp>
        <p:nvSpPr>
          <p:cNvPr id="3" name="Content Placeholder 2"/>
          <p:cNvSpPr>
            <a:spLocks noGrp="1"/>
          </p:cNvSpPr>
          <p:nvPr>
            <p:ph idx="1"/>
          </p:nvPr>
        </p:nvSpPr>
        <p:spPr>
          <a:xfrm>
            <a:off x="285750" y="1957957"/>
            <a:ext cx="11649075" cy="4661917"/>
          </a:xfrm>
        </p:spPr>
        <p:txBody>
          <a:bodyPr>
            <a:normAutofit lnSpcReduction="10000"/>
          </a:bodyPr>
          <a:lstStyle/>
          <a:p>
            <a:pPr marL="274320" lvl="1" indent="0">
              <a:buNone/>
            </a:pPr>
            <a:r>
              <a:rPr lang="en-US" dirty="0"/>
              <a:t>							       </a:t>
            </a:r>
            <a:r>
              <a:rPr lang="en-US" b="1" dirty="0"/>
              <a:t>Read lots &amp; widely</a:t>
            </a:r>
            <a:r>
              <a:rPr lang="en-US" dirty="0"/>
              <a:t>		</a:t>
            </a:r>
          </a:p>
          <a:p>
            <a:pPr marL="274320" lvl="1" indent="0">
              <a:buNone/>
            </a:pPr>
            <a:r>
              <a:rPr lang="en-US" dirty="0"/>
              <a:t>			      </a:t>
            </a:r>
            <a:r>
              <a:rPr lang="en-US" b="1" dirty="0"/>
              <a:t>Play word games </a:t>
            </a:r>
          </a:p>
          <a:p>
            <a:pPr marL="274320" lvl="1" indent="0">
              <a:buNone/>
            </a:pPr>
            <a:r>
              <a:rPr lang="en-US" b="1" dirty="0"/>
              <a:t>					&amp; puzzles</a:t>
            </a:r>
          </a:p>
          <a:p>
            <a:pPr lvl="1"/>
            <a:endParaRPr lang="en-US" dirty="0"/>
          </a:p>
          <a:p>
            <a:pPr lvl="1"/>
            <a:endParaRPr lang="en-US" dirty="0"/>
          </a:p>
          <a:p>
            <a:pPr lvl="1"/>
            <a:endParaRPr lang="en-US" dirty="0"/>
          </a:p>
          <a:p>
            <a:pPr lvl="1"/>
            <a:endParaRPr lang="en-US" dirty="0"/>
          </a:p>
          <a:p>
            <a:pPr lvl="1"/>
            <a:endParaRPr lang="en-US" dirty="0"/>
          </a:p>
          <a:p>
            <a:pPr marL="274320" lvl="1" indent="0">
              <a:buNone/>
            </a:pPr>
            <a:endParaRPr lang="en-US" dirty="0"/>
          </a:p>
          <a:p>
            <a:pPr marL="274320" lvl="1" indent="0">
              <a:buNone/>
            </a:pPr>
            <a:r>
              <a:rPr lang="en-US" dirty="0"/>
              <a:t>					</a:t>
            </a:r>
            <a:r>
              <a:rPr lang="en-US" b="1" dirty="0"/>
              <a:t>Strive to learn a few new academic </a:t>
            </a:r>
          </a:p>
          <a:p>
            <a:pPr marL="274320" lvl="1" indent="0">
              <a:buNone/>
            </a:pPr>
            <a:r>
              <a:rPr lang="en-US" b="1" dirty="0"/>
              <a:t>						  &amp; non-academic words per week</a:t>
            </a:r>
          </a:p>
          <a:p>
            <a:pPr marL="274320" lvl="1" indent="0">
              <a:buNone/>
            </a:pPr>
            <a:r>
              <a:rPr lang="en-US" dirty="0"/>
              <a:t>		</a:t>
            </a:r>
          </a:p>
          <a:p>
            <a:pPr marL="0" indent="0">
              <a:buNone/>
            </a:pPr>
            <a:r>
              <a:rPr lang="en-US" sz="1800" b="1" dirty="0"/>
              <a:t>Create a personal </a:t>
            </a:r>
          </a:p>
          <a:p>
            <a:pPr marL="0" indent="0">
              <a:buNone/>
            </a:pPr>
            <a:r>
              <a:rPr lang="en-US" sz="1800" b="1" dirty="0"/>
              <a:t>	dictionary</a:t>
            </a:r>
          </a:p>
        </p:txBody>
      </p:sp>
      <p:pic>
        <p:nvPicPr>
          <p:cNvPr id="4" name="Picture 3"/>
          <p:cNvPicPr>
            <a:picLocks noChangeAspect="1"/>
          </p:cNvPicPr>
          <p:nvPr/>
        </p:nvPicPr>
        <p:blipFill>
          <a:blip r:embed="rId2"/>
          <a:stretch>
            <a:fillRect/>
          </a:stretch>
        </p:blipFill>
        <p:spPr>
          <a:xfrm>
            <a:off x="717423" y="2573033"/>
            <a:ext cx="3259691" cy="1813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7936307" y="2573033"/>
            <a:ext cx="2474518" cy="16496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a:stretch>
            <a:fillRect/>
          </a:stretch>
        </p:blipFill>
        <p:spPr>
          <a:xfrm>
            <a:off x="3000801" y="5310385"/>
            <a:ext cx="1952625" cy="10983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5"/>
          <a:stretch>
            <a:fillRect/>
          </a:stretch>
        </p:blipFill>
        <p:spPr>
          <a:xfrm>
            <a:off x="8221131" y="5467349"/>
            <a:ext cx="3044556" cy="1285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7496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Shift Gears:</a:t>
            </a:r>
            <a:br>
              <a:rPr lang="en-US" dirty="0"/>
            </a:br>
            <a:r>
              <a:rPr lang="en-US" sz="2000" b="0" dirty="0"/>
              <a:t>Skip material unsuitable to your purpose</a:t>
            </a:r>
            <a:endParaRPr lang="en-US" dirty="0"/>
          </a:p>
        </p:txBody>
      </p:sp>
      <p:sp>
        <p:nvSpPr>
          <p:cNvPr id="5" name="Text Placeholder 4"/>
          <p:cNvSpPr>
            <a:spLocks noGrp="1"/>
          </p:cNvSpPr>
          <p:nvPr>
            <p:ph type="body" idx="1"/>
          </p:nvPr>
        </p:nvSpPr>
        <p:spPr/>
        <p:txBody>
          <a:bodyPr/>
          <a:lstStyle/>
          <a:p>
            <a:r>
              <a:rPr lang="en-US" dirty="0"/>
              <a:t>Decrease Speed When: </a:t>
            </a:r>
          </a:p>
        </p:txBody>
      </p:sp>
      <p:sp>
        <p:nvSpPr>
          <p:cNvPr id="6" name="Content Placeholder 5"/>
          <p:cNvSpPr>
            <a:spLocks noGrp="1"/>
          </p:cNvSpPr>
          <p:nvPr>
            <p:ph sz="half" idx="2"/>
          </p:nvPr>
        </p:nvSpPr>
        <p:spPr/>
        <p:txBody>
          <a:bodyPr/>
          <a:lstStyle/>
          <a:p>
            <a:r>
              <a:rPr lang="en-US" dirty="0"/>
              <a:t>You find an unfamiliar word or concept</a:t>
            </a:r>
          </a:p>
          <a:p>
            <a:r>
              <a:rPr lang="en-US" dirty="0"/>
              <a:t>Detailed, technical material</a:t>
            </a:r>
          </a:p>
          <a:p>
            <a:r>
              <a:rPr lang="en-US" dirty="0"/>
              <a:t>Material for which you have little background knowledge</a:t>
            </a:r>
          </a:p>
          <a:p>
            <a:r>
              <a:rPr lang="en-US" dirty="0"/>
              <a:t>Material which you need to recall in great detail</a:t>
            </a:r>
          </a:p>
          <a:p>
            <a:endParaRPr lang="en-US" dirty="0"/>
          </a:p>
        </p:txBody>
      </p:sp>
      <p:sp>
        <p:nvSpPr>
          <p:cNvPr id="7" name="Text Placeholder 6"/>
          <p:cNvSpPr>
            <a:spLocks noGrp="1"/>
          </p:cNvSpPr>
          <p:nvPr>
            <p:ph type="body" sz="quarter" idx="3"/>
          </p:nvPr>
        </p:nvSpPr>
        <p:spPr/>
        <p:txBody>
          <a:bodyPr/>
          <a:lstStyle/>
          <a:p>
            <a:r>
              <a:rPr lang="en-US" dirty="0"/>
              <a:t>Increase Speed When: </a:t>
            </a:r>
          </a:p>
        </p:txBody>
      </p:sp>
      <p:sp>
        <p:nvSpPr>
          <p:cNvPr id="8" name="Content Placeholder 7"/>
          <p:cNvSpPr>
            <a:spLocks noGrp="1"/>
          </p:cNvSpPr>
          <p:nvPr>
            <p:ph sz="quarter" idx="4"/>
          </p:nvPr>
        </p:nvSpPr>
        <p:spPr/>
        <p:txBody>
          <a:bodyPr/>
          <a:lstStyle/>
          <a:p>
            <a:r>
              <a:rPr lang="en-US" dirty="0"/>
              <a:t>Simple material you’re familiar with</a:t>
            </a:r>
          </a:p>
          <a:p>
            <a:r>
              <a:rPr lang="en-US" dirty="0"/>
              <a:t>Unnecessary examples</a:t>
            </a:r>
          </a:p>
          <a:p>
            <a:r>
              <a:rPr lang="en-US" dirty="0"/>
              <a:t>Detailed explanations</a:t>
            </a:r>
          </a:p>
          <a:p>
            <a:r>
              <a:rPr lang="en-US" dirty="0"/>
              <a:t>Broad, generalized ideas</a:t>
            </a:r>
          </a:p>
          <a:p>
            <a:endParaRPr lang="en-US" dirty="0"/>
          </a:p>
        </p:txBody>
      </p:sp>
    </p:spTree>
    <p:extLst>
      <p:ext uri="{BB962C8B-B14F-4D97-AF65-F5344CB8AC3E}">
        <p14:creationId xmlns:p14="http://schemas.microsoft.com/office/powerpoint/2010/main" val="1001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Digital Resources</a:t>
            </a:r>
          </a:p>
        </p:txBody>
      </p:sp>
      <p:sp>
        <p:nvSpPr>
          <p:cNvPr id="8" name="Content Placeholder 7"/>
          <p:cNvSpPr>
            <a:spLocks noGrp="1"/>
          </p:cNvSpPr>
          <p:nvPr>
            <p:ph idx="1"/>
          </p:nvPr>
        </p:nvSpPr>
        <p:spPr/>
        <p:txBody>
          <a:bodyPr/>
          <a:lstStyle/>
          <a:p>
            <a:r>
              <a:rPr lang="en-US" dirty="0">
                <a:hlinkClick r:id="rId2"/>
              </a:rPr>
              <a:t>Spritz</a:t>
            </a:r>
            <a:endParaRPr lang="en-US" dirty="0"/>
          </a:p>
          <a:p>
            <a:r>
              <a:rPr lang="en-US" dirty="0" err="1">
                <a:hlinkClick r:id="rId3"/>
              </a:rPr>
              <a:t>ZapReader</a:t>
            </a:r>
            <a:endParaRPr lang="en-US" dirty="0"/>
          </a:p>
          <a:p>
            <a:r>
              <a:rPr lang="en-US" dirty="0" err="1">
                <a:hlinkClick r:id="rId4"/>
              </a:rPr>
              <a:t>Spreeder</a:t>
            </a:r>
            <a:endParaRPr lang="en-US" dirty="0"/>
          </a:p>
          <a:p>
            <a:r>
              <a:rPr lang="en-US" dirty="0">
                <a:hlinkClick r:id="rId5"/>
              </a:rPr>
              <a:t>Beeline Reader</a:t>
            </a:r>
            <a:endParaRPr lang="en-US" dirty="0"/>
          </a:p>
          <a:p>
            <a:r>
              <a:rPr lang="en-US" dirty="0">
                <a:hlinkClick r:id="rId6"/>
              </a:rPr>
              <a:t>Rewordify.com</a:t>
            </a:r>
            <a:endParaRPr lang="en-US" dirty="0"/>
          </a:p>
          <a:p>
            <a:r>
              <a:rPr lang="en-US" dirty="0">
                <a:hlinkClick r:id="rId7"/>
              </a:rPr>
              <a:t>Text Compactor</a:t>
            </a:r>
            <a:endParaRPr lang="en-US" dirty="0"/>
          </a:p>
        </p:txBody>
      </p:sp>
      <p:pic>
        <p:nvPicPr>
          <p:cNvPr id="2" name="Picture 1">
            <a:extLst>
              <a:ext uri="{FF2B5EF4-FFF2-40B4-BE49-F238E27FC236}">
                <a16:creationId xmlns:a16="http://schemas.microsoft.com/office/drawing/2014/main" id="{2C9FE316-09D3-482D-BF1E-C8E89CD836A2}"/>
              </a:ext>
            </a:extLst>
          </p:cNvPr>
          <p:cNvPicPr>
            <a:picLocks noChangeAspect="1"/>
          </p:cNvPicPr>
          <p:nvPr/>
        </p:nvPicPr>
        <p:blipFill>
          <a:blip r:embed="rId8"/>
          <a:stretch>
            <a:fillRect/>
          </a:stretch>
        </p:blipFill>
        <p:spPr>
          <a:xfrm>
            <a:off x="6400101" y="2315907"/>
            <a:ext cx="3661794" cy="3661794"/>
          </a:xfrm>
          <a:prstGeom prst="roundRect">
            <a:avLst/>
          </a:prstGeom>
        </p:spPr>
      </p:pic>
    </p:spTree>
    <p:extLst>
      <p:ext uri="{BB962C8B-B14F-4D97-AF65-F5344CB8AC3E}">
        <p14:creationId xmlns:p14="http://schemas.microsoft.com/office/powerpoint/2010/main" val="377187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Comprehension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97408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a:t>
            </a:r>
          </a:p>
        </p:txBody>
      </p:sp>
      <p:sp>
        <p:nvSpPr>
          <p:cNvPr id="3" name="Content Placeholder 2"/>
          <p:cNvSpPr>
            <a:spLocks noGrp="1"/>
          </p:cNvSpPr>
          <p:nvPr>
            <p:ph idx="1"/>
          </p:nvPr>
        </p:nvSpPr>
        <p:spPr/>
        <p:txBody>
          <a:bodyPr>
            <a:normAutofit fontScale="77500" lnSpcReduction="20000"/>
          </a:bodyPr>
          <a:lstStyle/>
          <a:p>
            <a:pPr marL="0" indent="0">
              <a:buNone/>
            </a:pPr>
            <a:r>
              <a:rPr lang="en-US" sz="3600" b="1" dirty="0"/>
              <a:t>Critical Reading for Graduate Students</a:t>
            </a:r>
            <a:r>
              <a:rPr lang="en-US" sz="3600" dirty="0"/>
              <a:t>: </a:t>
            </a:r>
            <a:r>
              <a:rPr lang="en-US" dirty="0">
                <a:hlinkClick r:id="rId2"/>
              </a:rPr>
              <a:t>https://sass.queensu.ca/wp-content/uploads/sites/2/2013/09/Critical-reading-for-graduate-students.pdf</a:t>
            </a:r>
            <a:endParaRPr lang="en-US" dirty="0"/>
          </a:p>
          <a:p>
            <a:pPr marL="0" indent="0">
              <a:buNone/>
            </a:pPr>
            <a:endParaRPr lang="en-US" b="1" dirty="0"/>
          </a:p>
          <a:p>
            <a:pPr marL="0" indent="0">
              <a:buNone/>
            </a:pPr>
            <a:endParaRPr lang="en-US" b="1" dirty="0"/>
          </a:p>
          <a:p>
            <a:pPr marL="0" indent="0">
              <a:buNone/>
            </a:pPr>
            <a:endParaRPr lang="en-US" b="1" dirty="0"/>
          </a:p>
          <a:p>
            <a:pPr marL="0" indent="0" algn="ctr">
              <a:buNone/>
            </a:pPr>
            <a:endParaRPr lang="en-US" b="1" dirty="0"/>
          </a:p>
          <a:p>
            <a:endParaRPr lang="en-US" b="1" dirty="0"/>
          </a:p>
          <a:p>
            <a:pPr marL="0" indent="0" algn="ctr">
              <a:buNone/>
            </a:pPr>
            <a:r>
              <a:rPr lang="en-US" sz="5700" b="1" dirty="0"/>
              <a:t>This work is licensed under the </a:t>
            </a:r>
            <a:r>
              <a:rPr lang="en-US" sz="4000" b="1" dirty="0">
                <a:hlinkClick r:id="rId3"/>
              </a:rPr>
              <a:t>Creative Commons Attribution-</a:t>
            </a:r>
            <a:r>
              <a:rPr lang="en-US" sz="4000" b="1" dirty="0" err="1">
                <a:hlinkClick r:id="rId3"/>
              </a:rPr>
              <a:t>NonCommercial</a:t>
            </a:r>
            <a:r>
              <a:rPr lang="en-US" sz="4000" b="1" dirty="0">
                <a:hlinkClick r:id="rId3"/>
              </a:rPr>
              <a:t>-</a:t>
            </a:r>
            <a:r>
              <a:rPr lang="en-US" sz="4000" b="1" dirty="0" err="1">
                <a:hlinkClick r:id="rId3"/>
              </a:rPr>
              <a:t>ShareAlike</a:t>
            </a:r>
            <a:r>
              <a:rPr lang="en-US" sz="4000" b="1" dirty="0">
                <a:hlinkClick r:id="rId3"/>
              </a:rPr>
              <a:t> 4.0 International (CC BY-NC-SA 4.0)</a:t>
            </a:r>
            <a:endParaRPr lang="en-US" sz="4000" b="1" dirty="0"/>
          </a:p>
          <a:p>
            <a:endParaRPr lang="en-US" sz="5700" b="1" dirty="0"/>
          </a:p>
          <a:p>
            <a:endParaRPr lang="en-US" dirty="0"/>
          </a:p>
        </p:txBody>
      </p:sp>
    </p:spTree>
    <p:extLst>
      <p:ext uri="{BB962C8B-B14F-4D97-AF65-F5344CB8AC3E}">
        <p14:creationId xmlns:p14="http://schemas.microsoft.com/office/powerpoint/2010/main" val="124932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Good Comprehension is: </a:t>
            </a:r>
          </a:p>
        </p:txBody>
      </p:sp>
      <p:sp>
        <p:nvSpPr>
          <p:cNvPr id="5" name="Content Placeholder 4"/>
          <p:cNvSpPr>
            <a:spLocks noGrp="1"/>
          </p:cNvSpPr>
          <p:nvPr>
            <p:ph idx="1"/>
          </p:nvPr>
        </p:nvSpPr>
        <p:spPr/>
        <p:txBody>
          <a:bodyPr/>
          <a:lstStyle/>
          <a:p>
            <a:r>
              <a:rPr lang="en-US" dirty="0"/>
              <a:t>Being able to select and understand what you need</a:t>
            </a:r>
          </a:p>
          <a:p>
            <a:endParaRPr lang="en-US" sz="1050" dirty="0"/>
          </a:p>
          <a:p>
            <a:r>
              <a:rPr lang="en-US" dirty="0"/>
              <a:t>Retaining &amp; recalling that information</a:t>
            </a:r>
          </a:p>
          <a:p>
            <a:endParaRPr lang="en-US" sz="1050" dirty="0"/>
          </a:p>
          <a:p>
            <a:r>
              <a:rPr lang="en-US" dirty="0"/>
              <a:t>Linking new information to existing information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229272"/>
            <a:ext cx="3880957" cy="3304878"/>
          </a:xfrm>
          <a:prstGeom prst="rect">
            <a:avLst/>
          </a:prstGeom>
        </p:spPr>
      </p:pic>
    </p:spTree>
    <p:extLst>
      <p:ext uri="{BB962C8B-B14F-4D97-AF65-F5344CB8AC3E}">
        <p14:creationId xmlns:p14="http://schemas.microsoft.com/office/powerpoint/2010/main" val="3040680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334" y="494157"/>
            <a:ext cx="10655427" cy="1609344"/>
          </a:xfrm>
        </p:spPr>
        <p:txBody>
          <a:bodyPr/>
          <a:lstStyle/>
          <a:p>
            <a:r>
              <a:rPr lang="en-US" dirty="0"/>
              <a:t>Factors that Affect Comprehension</a:t>
            </a:r>
          </a:p>
        </p:txBody>
      </p:sp>
      <p:sp>
        <p:nvSpPr>
          <p:cNvPr id="3" name="Content Placeholder 2"/>
          <p:cNvSpPr>
            <a:spLocks noGrp="1"/>
          </p:cNvSpPr>
          <p:nvPr>
            <p:ph idx="1"/>
          </p:nvPr>
        </p:nvSpPr>
        <p:spPr>
          <a:xfrm>
            <a:off x="1069848" y="2310938"/>
            <a:ext cx="10058400" cy="3861262"/>
          </a:xfrm>
        </p:spPr>
        <p:txBody>
          <a:bodyPr>
            <a:normAutofit/>
          </a:bodyPr>
          <a:lstStyle/>
          <a:p>
            <a:r>
              <a:rPr lang="en-US" sz="2800" dirty="0"/>
              <a:t>Level of complexity</a:t>
            </a:r>
          </a:p>
          <a:p>
            <a:endParaRPr lang="en-US" sz="2800" dirty="0"/>
          </a:p>
          <a:p>
            <a:r>
              <a:rPr lang="en-US" sz="2800" dirty="0"/>
              <a:t>Level of interest</a:t>
            </a:r>
          </a:p>
          <a:p>
            <a:endParaRPr lang="en-US" sz="2800" dirty="0"/>
          </a:p>
          <a:p>
            <a:r>
              <a:rPr lang="en-US" sz="2800" dirty="0"/>
              <a:t>Background Knowledge</a:t>
            </a:r>
          </a:p>
          <a:p>
            <a:endParaRPr lang="en-US" sz="2800" dirty="0"/>
          </a:p>
          <a:p>
            <a:r>
              <a:rPr lang="en-US" sz="2800" dirty="0"/>
              <a:t>New vocabulary</a:t>
            </a:r>
          </a:p>
          <a:p>
            <a:endParaRPr lang="en-US" dirty="0"/>
          </a:p>
        </p:txBody>
      </p:sp>
      <p:pic>
        <p:nvPicPr>
          <p:cNvPr id="4" name="Picture 3"/>
          <p:cNvPicPr>
            <a:picLocks noChangeAspect="1"/>
          </p:cNvPicPr>
          <p:nvPr/>
        </p:nvPicPr>
        <p:blipFill>
          <a:blip r:embed="rId2"/>
          <a:stretch>
            <a:fillRect/>
          </a:stretch>
        </p:blipFill>
        <p:spPr>
          <a:xfrm>
            <a:off x="6286500" y="3113809"/>
            <a:ext cx="5638800" cy="2255520"/>
          </a:xfrm>
          <a:prstGeom prst="roundRect">
            <a:avLst/>
          </a:prstGeom>
        </p:spPr>
      </p:pic>
    </p:spTree>
    <p:extLst>
      <p:ext uri="{BB962C8B-B14F-4D97-AF65-F5344CB8AC3E}">
        <p14:creationId xmlns:p14="http://schemas.microsoft.com/office/powerpoint/2010/main" val="4079179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Comprehension Strategies </a:t>
            </a:r>
          </a:p>
        </p:txBody>
      </p:sp>
      <p:sp>
        <p:nvSpPr>
          <p:cNvPr id="3" name="Content Placeholder 2"/>
          <p:cNvSpPr>
            <a:spLocks noGrp="1"/>
          </p:cNvSpPr>
          <p:nvPr>
            <p:ph idx="1"/>
          </p:nvPr>
        </p:nvSpPr>
        <p:spPr/>
        <p:txBody>
          <a:bodyPr>
            <a:normAutofit lnSpcReduction="10000"/>
          </a:bodyPr>
          <a:lstStyle/>
          <a:p>
            <a:pPr marL="0" indent="0">
              <a:buNone/>
            </a:pPr>
            <a:r>
              <a:rPr lang="en-US" b="1" dirty="0"/>
              <a:t>SQ3R (Survey, Question, Read, Recall, Review)</a:t>
            </a:r>
          </a:p>
          <a:p>
            <a:pPr marL="0" indent="0">
              <a:buNone/>
            </a:pPr>
            <a:endParaRPr lang="en-US" b="1" dirty="0"/>
          </a:p>
          <a:p>
            <a:pPr lvl="1"/>
            <a:r>
              <a:rPr lang="en-US" dirty="0"/>
              <a:t>Survey</a:t>
            </a:r>
          </a:p>
          <a:p>
            <a:pPr lvl="3">
              <a:buFont typeface="Wingdings" panose="05000000000000000000" pitchFamily="2" charset="2"/>
              <a:buChar char="v"/>
            </a:pPr>
            <a:r>
              <a:rPr lang="en-US" dirty="0"/>
              <a:t>Get an overview of the paper</a:t>
            </a:r>
          </a:p>
          <a:p>
            <a:pPr lvl="3">
              <a:buFont typeface="Wingdings" panose="05000000000000000000" pitchFamily="2" charset="2"/>
              <a:buChar char="v"/>
            </a:pPr>
            <a:r>
              <a:rPr lang="en-US" dirty="0"/>
              <a:t>What is the paper about? </a:t>
            </a:r>
          </a:p>
          <a:p>
            <a:pPr lvl="3">
              <a:buFont typeface="Wingdings" panose="05000000000000000000" pitchFamily="2" charset="2"/>
              <a:buChar char="v"/>
            </a:pPr>
            <a:r>
              <a:rPr lang="en-US" dirty="0"/>
              <a:t>Read: </a:t>
            </a:r>
          </a:p>
          <a:p>
            <a:pPr marL="1440180" lvl="4" indent="-342900">
              <a:buFont typeface="+mj-lt"/>
              <a:buAutoNum type="arabicPeriod"/>
            </a:pPr>
            <a:r>
              <a:rPr lang="en-US" dirty="0"/>
              <a:t>Title &amp; Abstract</a:t>
            </a:r>
          </a:p>
          <a:p>
            <a:pPr marL="1440180" lvl="4" indent="-342900">
              <a:buFont typeface="+mj-lt"/>
              <a:buAutoNum type="arabicPeriod"/>
            </a:pPr>
            <a:r>
              <a:rPr lang="en-US" dirty="0"/>
              <a:t>Conclusion</a:t>
            </a:r>
          </a:p>
          <a:p>
            <a:pPr marL="1440180" lvl="4" indent="-342900">
              <a:buFont typeface="+mj-lt"/>
              <a:buAutoNum type="arabicPeriod"/>
            </a:pPr>
            <a:r>
              <a:rPr lang="en-US" dirty="0"/>
              <a:t>Introduction</a:t>
            </a:r>
          </a:p>
          <a:p>
            <a:pPr marL="1440180" lvl="4" indent="-342900">
              <a:buFont typeface="+mj-lt"/>
              <a:buAutoNum type="arabicPeriod"/>
            </a:pPr>
            <a:r>
              <a:rPr lang="en-US" dirty="0"/>
              <a:t>Section Headings</a:t>
            </a:r>
          </a:p>
          <a:p>
            <a:pPr marL="1440180" lvl="4" indent="-342900">
              <a:buFont typeface="+mj-lt"/>
              <a:buAutoNum type="arabicPeriod"/>
            </a:pPr>
            <a:r>
              <a:rPr lang="en-US" dirty="0"/>
              <a:t>Tables &amp; Graphs</a:t>
            </a:r>
          </a:p>
          <a:p>
            <a:pPr marL="1440180" lvl="4" indent="-342900">
              <a:buFont typeface="+mj-lt"/>
              <a:buAutoNum type="arabicPeriod"/>
            </a:pPr>
            <a:r>
              <a:rPr lang="en-US" dirty="0"/>
              <a:t>Who wrote the paper and when? </a:t>
            </a:r>
          </a:p>
          <a:p>
            <a:pPr marL="1440180" lvl="4" indent="-342900">
              <a:buFont typeface="+mj-lt"/>
              <a:buAutoNum type="arabicPeriod"/>
            </a:pPr>
            <a:r>
              <a:rPr lang="en-US" dirty="0"/>
              <a:t>Skim the references- did they include relevant works? </a:t>
            </a:r>
          </a:p>
          <a:p>
            <a:pPr lvl="3">
              <a:buFont typeface="Wingdings" panose="05000000000000000000" pitchFamily="2" charset="2"/>
              <a:buChar char="v"/>
            </a:pPr>
            <a:endParaRPr lang="en-US" dirty="0"/>
          </a:p>
          <a:p>
            <a:pPr lvl="3">
              <a:buFont typeface="Wingdings" panose="05000000000000000000" pitchFamily="2" charset="2"/>
              <a:buChar char="v"/>
            </a:pPr>
            <a:endParaRPr lang="en-US" dirty="0"/>
          </a:p>
          <a:p>
            <a:pPr marL="548640" lvl="2" indent="0">
              <a:buNone/>
            </a:pPr>
            <a:endParaRPr lang="en-US" dirty="0"/>
          </a:p>
          <a:p>
            <a:pPr lvl="2"/>
            <a:endParaRPr lang="en-US" dirty="0"/>
          </a:p>
        </p:txBody>
      </p:sp>
    </p:spTree>
    <p:extLst>
      <p:ext uri="{BB962C8B-B14F-4D97-AF65-F5344CB8AC3E}">
        <p14:creationId xmlns:p14="http://schemas.microsoft.com/office/powerpoint/2010/main" val="145564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Comprehension Strategies </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SQ4R (Survey, Question, Read, React, Recite, Review)</a:t>
            </a:r>
          </a:p>
          <a:p>
            <a:pPr marL="0" indent="0">
              <a:buNone/>
            </a:pPr>
            <a:endParaRPr lang="en-US" b="1" dirty="0"/>
          </a:p>
          <a:p>
            <a:pPr lvl="1"/>
            <a:r>
              <a:rPr lang="en-US" dirty="0"/>
              <a:t>Question</a:t>
            </a:r>
          </a:p>
          <a:p>
            <a:pPr lvl="3">
              <a:buFont typeface="Wingdings" panose="05000000000000000000" pitchFamily="2" charset="2"/>
              <a:buChar char="v"/>
            </a:pPr>
            <a:r>
              <a:rPr lang="en-US" dirty="0"/>
              <a:t>Turn the headings into questions</a:t>
            </a:r>
          </a:p>
          <a:p>
            <a:pPr lvl="3">
              <a:buFont typeface="Wingdings" panose="05000000000000000000" pitchFamily="2" charset="2"/>
              <a:buChar char="v"/>
            </a:pPr>
            <a:r>
              <a:rPr lang="en-US" dirty="0"/>
              <a:t>Ask yourself:</a:t>
            </a:r>
          </a:p>
          <a:p>
            <a:pPr lvl="4"/>
            <a:r>
              <a:rPr lang="en-US" dirty="0"/>
              <a:t>Do their results rely on any assumptions? Are they reasonable? </a:t>
            </a:r>
          </a:p>
          <a:p>
            <a:pPr lvl="3">
              <a:buFont typeface="Wingdings" panose="05000000000000000000" pitchFamily="2" charset="2"/>
              <a:buChar char="v"/>
            </a:pPr>
            <a:r>
              <a:rPr lang="en-US" dirty="0"/>
              <a:t>Examine the methods:  </a:t>
            </a:r>
          </a:p>
          <a:p>
            <a:pPr lvl="4"/>
            <a:r>
              <a:rPr lang="en-US" dirty="0"/>
              <a:t>Do the methods measure what they claim? Did they explain what they observed? </a:t>
            </a:r>
          </a:p>
          <a:p>
            <a:pPr lvl="4"/>
            <a:r>
              <a:rPr lang="en-US" dirty="0"/>
              <a:t>Did they have adequate controls? Were the tests carried out in a standard way?</a:t>
            </a:r>
          </a:p>
          <a:p>
            <a:pPr lvl="3">
              <a:buFont typeface="Wingdings" panose="05000000000000000000" pitchFamily="2" charset="2"/>
              <a:buChar char="v"/>
            </a:pPr>
            <a:r>
              <a:rPr lang="en-US" dirty="0"/>
              <a:t>Examine the statistics: </a:t>
            </a:r>
          </a:p>
          <a:p>
            <a:pPr lvl="4"/>
            <a:r>
              <a:rPr lang="en-US" dirty="0"/>
              <a:t>Were appropriate statistical tests applied? Was proper analysis used? </a:t>
            </a:r>
          </a:p>
          <a:p>
            <a:pPr lvl="4"/>
            <a:r>
              <a:rPr lang="en-US" dirty="0"/>
              <a:t>Are the results statistically significant? </a:t>
            </a:r>
          </a:p>
          <a:p>
            <a:pPr lvl="3">
              <a:buFont typeface="Wingdings" panose="05000000000000000000" pitchFamily="2" charset="2"/>
              <a:buChar char="v"/>
            </a:pPr>
            <a:r>
              <a:rPr lang="en-US" dirty="0"/>
              <a:t>Examine the conclusions: </a:t>
            </a:r>
          </a:p>
          <a:p>
            <a:pPr lvl="4"/>
            <a:r>
              <a:rPr lang="en-US" dirty="0"/>
              <a:t>Do they follow logically from the observations? What other explanations are there? </a:t>
            </a:r>
          </a:p>
          <a:p>
            <a:pPr lvl="4"/>
            <a:r>
              <a:rPr lang="en-US" dirty="0"/>
              <a:t>What other conclusions or correlations are not pointed out? </a:t>
            </a:r>
          </a:p>
          <a:p>
            <a:pPr marL="1440180" lvl="4" indent="-342900">
              <a:buFont typeface="+mj-lt"/>
              <a:buAutoNum type="arabicPeriod"/>
            </a:pPr>
            <a:endParaRPr lang="en-US" dirty="0"/>
          </a:p>
          <a:p>
            <a:pPr lvl="3">
              <a:buFont typeface="Wingdings" panose="05000000000000000000" pitchFamily="2" charset="2"/>
              <a:buChar char="v"/>
            </a:pPr>
            <a:endParaRPr lang="en-US" dirty="0"/>
          </a:p>
          <a:p>
            <a:pPr marL="548640" lvl="2" indent="0">
              <a:buNone/>
            </a:pPr>
            <a:endParaRPr lang="en-US" dirty="0"/>
          </a:p>
          <a:p>
            <a:pPr lvl="2"/>
            <a:endParaRPr lang="en-US" dirty="0"/>
          </a:p>
        </p:txBody>
      </p:sp>
    </p:spTree>
    <p:extLst>
      <p:ext uri="{BB962C8B-B14F-4D97-AF65-F5344CB8AC3E}">
        <p14:creationId xmlns:p14="http://schemas.microsoft.com/office/powerpoint/2010/main" val="412382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Comprehension Strategies </a:t>
            </a:r>
          </a:p>
        </p:txBody>
      </p:sp>
      <p:sp>
        <p:nvSpPr>
          <p:cNvPr id="3" name="Content Placeholder 2"/>
          <p:cNvSpPr>
            <a:spLocks noGrp="1"/>
          </p:cNvSpPr>
          <p:nvPr>
            <p:ph idx="1"/>
          </p:nvPr>
        </p:nvSpPr>
        <p:spPr>
          <a:xfrm>
            <a:off x="1069848" y="1873758"/>
            <a:ext cx="10058400" cy="4546092"/>
          </a:xfrm>
        </p:spPr>
        <p:txBody>
          <a:bodyPr>
            <a:normAutofit/>
          </a:bodyPr>
          <a:lstStyle/>
          <a:p>
            <a:pPr marL="0" indent="0">
              <a:buNone/>
            </a:pPr>
            <a:r>
              <a:rPr lang="en-US" b="1" dirty="0"/>
              <a:t>SQ4R (Survey, Question, Read, Recall, Review)</a:t>
            </a:r>
          </a:p>
          <a:p>
            <a:pPr marL="0" indent="0">
              <a:buNone/>
            </a:pPr>
            <a:endParaRPr lang="en-US" b="1" dirty="0"/>
          </a:p>
          <a:p>
            <a:pPr lvl="1"/>
            <a:r>
              <a:rPr lang="en-US" dirty="0"/>
              <a:t>Read</a:t>
            </a:r>
          </a:p>
          <a:p>
            <a:pPr lvl="3">
              <a:buFont typeface="Wingdings" panose="05000000000000000000" pitchFamily="2" charset="2"/>
              <a:buChar char="v"/>
            </a:pPr>
            <a:r>
              <a:rPr lang="en-US" dirty="0"/>
              <a:t>Take Notes (in your own words) </a:t>
            </a:r>
          </a:p>
          <a:p>
            <a:pPr lvl="3">
              <a:buFont typeface="Wingdings" panose="05000000000000000000" pitchFamily="2" charset="2"/>
              <a:buChar char="v"/>
            </a:pPr>
            <a:r>
              <a:rPr lang="en-US" dirty="0"/>
              <a:t>Highlight major points</a:t>
            </a:r>
          </a:p>
          <a:p>
            <a:pPr lvl="3">
              <a:buFont typeface="Wingdings" panose="05000000000000000000" pitchFamily="2" charset="2"/>
              <a:buChar char="v"/>
            </a:pPr>
            <a:r>
              <a:rPr lang="en-US" dirty="0"/>
              <a:t>Analyze this work through the lens of your own experience </a:t>
            </a:r>
          </a:p>
          <a:p>
            <a:pPr lvl="3">
              <a:buFont typeface="Wingdings" panose="05000000000000000000" pitchFamily="2" charset="2"/>
              <a:buChar char="v"/>
            </a:pPr>
            <a:r>
              <a:rPr lang="en-US" dirty="0"/>
              <a:t>If you disagree or agree with a statement, make a note</a:t>
            </a:r>
          </a:p>
          <a:p>
            <a:pPr lvl="1"/>
            <a:endParaRPr lang="en-US" dirty="0"/>
          </a:p>
          <a:p>
            <a:pPr lvl="1"/>
            <a:r>
              <a:rPr lang="en-US" dirty="0"/>
              <a:t>Recall </a:t>
            </a:r>
          </a:p>
          <a:p>
            <a:pPr lvl="3">
              <a:buFont typeface="Wingdings" panose="05000000000000000000" pitchFamily="2" charset="2"/>
              <a:buChar char="v"/>
            </a:pPr>
            <a:r>
              <a:rPr lang="en-US" dirty="0"/>
              <a:t>Without looking at your notes or the text visualize the main points</a:t>
            </a:r>
          </a:p>
          <a:p>
            <a:pPr lvl="3">
              <a:buFont typeface="Wingdings" panose="05000000000000000000" pitchFamily="2" charset="2"/>
              <a:buChar char="v"/>
            </a:pPr>
            <a:r>
              <a:rPr lang="en-US" b="1" dirty="0"/>
              <a:t>**More time should be spent on recall than on reading**</a:t>
            </a:r>
          </a:p>
          <a:p>
            <a:pPr lvl="3">
              <a:buFont typeface="Wingdings" panose="05000000000000000000" pitchFamily="2" charset="2"/>
              <a:buChar char="v"/>
            </a:pPr>
            <a:endParaRPr lang="en-US" dirty="0"/>
          </a:p>
          <a:p>
            <a:pPr lvl="1"/>
            <a:r>
              <a:rPr lang="en-US" dirty="0"/>
              <a:t>Review</a:t>
            </a:r>
          </a:p>
          <a:p>
            <a:pPr lvl="3">
              <a:buFont typeface="Wingdings" panose="05000000000000000000" pitchFamily="2" charset="2"/>
              <a:buChar char="v"/>
            </a:pPr>
            <a:r>
              <a:rPr lang="en-US" dirty="0"/>
              <a:t>Look at your notes, how well did you recall? </a:t>
            </a:r>
          </a:p>
          <a:p>
            <a:pPr marL="822960" lvl="3" indent="0">
              <a:buNone/>
            </a:pPr>
            <a:endParaRPr lang="en-US" b="1" dirty="0"/>
          </a:p>
          <a:p>
            <a:pPr marL="548640" lvl="2" indent="0">
              <a:buNone/>
            </a:pPr>
            <a:endParaRPr lang="en-US" dirty="0"/>
          </a:p>
          <a:p>
            <a:pPr lvl="2"/>
            <a:endParaRPr lang="en-US" dirty="0"/>
          </a:p>
        </p:txBody>
      </p:sp>
    </p:spTree>
    <p:extLst>
      <p:ext uri="{BB962C8B-B14F-4D97-AF65-F5344CB8AC3E}">
        <p14:creationId xmlns:p14="http://schemas.microsoft.com/office/powerpoint/2010/main" val="2588244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Critical Reading</a:t>
            </a:r>
          </a:p>
        </p:txBody>
      </p:sp>
      <p:sp>
        <p:nvSpPr>
          <p:cNvPr id="5" name="Text Placeholder 4"/>
          <p:cNvSpPr>
            <a:spLocks noGrp="1"/>
          </p:cNvSpPr>
          <p:nvPr>
            <p:ph type="body" idx="1"/>
          </p:nvPr>
        </p:nvSpPr>
        <p:spPr/>
        <p:txBody>
          <a:bodyPr/>
          <a:lstStyle/>
          <a:p>
            <a:r>
              <a:rPr lang="en-US" dirty="0"/>
              <a:t>Evaluating and judging the accuracy of statements and the soundness of the reasoning that leads to the conclusions </a:t>
            </a:r>
          </a:p>
        </p:txBody>
      </p:sp>
    </p:spTree>
    <p:extLst>
      <p:ext uri="{BB962C8B-B14F-4D97-AF65-F5344CB8AC3E}">
        <p14:creationId xmlns:p14="http://schemas.microsoft.com/office/powerpoint/2010/main" val="3113849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Critical Reading Asks: </a:t>
            </a:r>
          </a:p>
        </p:txBody>
      </p:sp>
      <p:sp>
        <p:nvSpPr>
          <p:cNvPr id="5" name="Content Placeholder 4"/>
          <p:cNvSpPr>
            <a:spLocks noGrp="1"/>
          </p:cNvSpPr>
          <p:nvPr>
            <p:ph idx="1"/>
          </p:nvPr>
        </p:nvSpPr>
        <p:spPr>
          <a:xfrm>
            <a:off x="1069848" y="2121408"/>
            <a:ext cx="10058400" cy="1793367"/>
          </a:xfrm>
        </p:spPr>
        <p:txBody>
          <a:bodyPr/>
          <a:lstStyle/>
          <a:p>
            <a:r>
              <a:rPr lang="en-US" dirty="0"/>
              <a:t>Who is the author?</a:t>
            </a:r>
          </a:p>
          <a:p>
            <a:r>
              <a:rPr lang="en-US" dirty="0"/>
              <a:t>Is the information relevant to the context?</a:t>
            </a:r>
          </a:p>
          <a:p>
            <a:r>
              <a:rPr lang="en-US" dirty="0"/>
              <a:t>Does the author provide adequate support for their conclusions? </a:t>
            </a:r>
          </a:p>
          <a:p>
            <a:r>
              <a:rPr lang="en-US" dirty="0"/>
              <a:t>What are the authors underlying assumptions? </a:t>
            </a:r>
          </a:p>
          <a:p>
            <a:pPr marL="0" indent="0">
              <a:buNone/>
            </a:pPr>
            <a:endParaRPr lang="en-US" dirty="0"/>
          </a:p>
        </p:txBody>
      </p:sp>
      <p:sp>
        <p:nvSpPr>
          <p:cNvPr id="6" name="TextBox 5"/>
          <p:cNvSpPr txBox="1"/>
          <p:nvPr/>
        </p:nvSpPr>
        <p:spPr>
          <a:xfrm>
            <a:off x="4943475" y="4495800"/>
            <a:ext cx="5143501" cy="1569660"/>
          </a:xfrm>
          <a:prstGeom prst="rect">
            <a:avLst/>
          </a:prstGeom>
          <a:noFill/>
          <a:ln>
            <a:solidFill>
              <a:schemeClr val="tx1"/>
            </a:solidFill>
          </a:ln>
        </p:spPr>
        <p:txBody>
          <a:bodyPr wrap="square" rtlCol="0">
            <a:spAutoFit/>
          </a:bodyPr>
          <a:lstStyle/>
          <a:p>
            <a:r>
              <a:rPr lang="en-US" sz="2400" b="1" dirty="0"/>
              <a:t>Consider: </a:t>
            </a:r>
          </a:p>
          <a:p>
            <a:pPr marL="342900" indent="-342900">
              <a:buFont typeface="+mj-lt"/>
              <a:buAutoNum type="arabicPeriod"/>
            </a:pPr>
            <a:r>
              <a:rPr lang="en-US" sz="2400" dirty="0"/>
              <a:t>The underlying assumptions</a:t>
            </a:r>
          </a:p>
          <a:p>
            <a:pPr marL="342900" indent="-342900">
              <a:buFont typeface="+mj-lt"/>
              <a:buAutoNum type="arabicPeriod"/>
            </a:pPr>
            <a:r>
              <a:rPr lang="en-US" sz="2400" dirty="0"/>
              <a:t>The argument</a:t>
            </a:r>
          </a:p>
          <a:p>
            <a:pPr marL="342900" indent="-342900">
              <a:buFont typeface="+mj-lt"/>
              <a:buAutoNum type="arabicPeriod"/>
            </a:pPr>
            <a:r>
              <a:rPr lang="en-US" sz="2400" dirty="0"/>
              <a:t>The argument evaluations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206" y="3947130"/>
            <a:ext cx="2023169" cy="2667000"/>
          </a:xfrm>
          <a:prstGeom prst="rect">
            <a:avLst/>
          </a:prstGeom>
        </p:spPr>
      </p:pic>
    </p:spTree>
    <p:extLst>
      <p:ext uri="{BB962C8B-B14F-4D97-AF65-F5344CB8AC3E}">
        <p14:creationId xmlns:p14="http://schemas.microsoft.com/office/powerpoint/2010/main" val="69481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Reading Strategies</a:t>
            </a:r>
          </a:p>
        </p:txBody>
      </p:sp>
      <p:sp>
        <p:nvSpPr>
          <p:cNvPr id="3" name="Content Placeholder 2"/>
          <p:cNvSpPr>
            <a:spLocks noGrp="1"/>
          </p:cNvSpPr>
          <p:nvPr>
            <p:ph idx="1"/>
          </p:nvPr>
        </p:nvSpPr>
        <p:spPr/>
        <p:txBody>
          <a:bodyPr/>
          <a:lstStyle/>
          <a:p>
            <a:pPr marL="0" indent="0">
              <a:buNone/>
            </a:pPr>
            <a:r>
              <a:rPr lang="en-US" b="1" dirty="0"/>
              <a:t>Underlying Assumptions Awareness</a:t>
            </a:r>
          </a:p>
        </p:txBody>
      </p:sp>
      <p:pic>
        <p:nvPicPr>
          <p:cNvPr id="4" name="Picture 3"/>
          <p:cNvPicPr>
            <a:picLocks noChangeAspect="1"/>
          </p:cNvPicPr>
          <p:nvPr/>
        </p:nvPicPr>
        <p:blipFill>
          <a:blip r:embed="rId2"/>
          <a:stretch>
            <a:fillRect/>
          </a:stretch>
        </p:blipFill>
        <p:spPr>
          <a:xfrm>
            <a:off x="5610225" y="2968109"/>
            <a:ext cx="4848225" cy="3575566"/>
          </a:xfrm>
          <a:prstGeom prst="roundRect">
            <a:avLst/>
          </a:prstGeom>
        </p:spPr>
      </p:pic>
    </p:spTree>
    <p:extLst>
      <p:ext uri="{BB962C8B-B14F-4D97-AF65-F5344CB8AC3E}">
        <p14:creationId xmlns:p14="http://schemas.microsoft.com/office/powerpoint/2010/main" val="245348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Reading Strategies </a:t>
            </a:r>
          </a:p>
        </p:txBody>
      </p:sp>
      <p:sp>
        <p:nvSpPr>
          <p:cNvPr id="3" name="Content Placeholder 2"/>
          <p:cNvSpPr>
            <a:spLocks noGrp="1"/>
          </p:cNvSpPr>
          <p:nvPr>
            <p:ph idx="1"/>
          </p:nvPr>
        </p:nvSpPr>
        <p:spPr/>
        <p:txBody>
          <a:bodyPr/>
          <a:lstStyle/>
          <a:p>
            <a:pPr marL="0" indent="0">
              <a:buNone/>
            </a:pPr>
            <a:r>
              <a:rPr lang="en-US" b="1" dirty="0"/>
              <a:t>Identifying the argument </a:t>
            </a:r>
          </a:p>
          <a:p>
            <a:pPr marL="0" indent="0">
              <a:buNone/>
            </a:pPr>
            <a:r>
              <a:rPr lang="en-US" dirty="0"/>
              <a:t>	People present arguments to persuade others to accept claims</a:t>
            </a:r>
          </a:p>
          <a:p>
            <a:endParaRPr lang="en-US" dirty="0"/>
          </a:p>
        </p:txBody>
      </p:sp>
      <p:sp>
        <p:nvSpPr>
          <p:cNvPr id="9" name="TextBox 8"/>
          <p:cNvSpPr txBox="1"/>
          <p:nvPr/>
        </p:nvSpPr>
        <p:spPr>
          <a:xfrm>
            <a:off x="4182999" y="3190876"/>
            <a:ext cx="5180076" cy="2708368"/>
          </a:xfrm>
          <a:custGeom>
            <a:avLst/>
            <a:gdLst/>
            <a:ahLst/>
            <a:cxnLst/>
            <a:rect l="l" t="t" r="r" b="b"/>
            <a:pathLst>
              <a:path w="3573364" h="1588257">
                <a:moveTo>
                  <a:pt x="1326055" y="1480544"/>
                </a:moveTo>
                <a:cubicBezTo>
                  <a:pt x="1308782" y="1483074"/>
                  <a:pt x="1298097" y="1484823"/>
                  <a:pt x="1294002" y="1485791"/>
                </a:cubicBezTo>
                <a:cubicBezTo>
                  <a:pt x="1285886" y="1487651"/>
                  <a:pt x="1280079" y="1489697"/>
                  <a:pt x="1276579" y="1491930"/>
                </a:cubicBezTo>
                <a:cubicBezTo>
                  <a:pt x="1273079" y="1494162"/>
                  <a:pt x="1270585" y="1496562"/>
                  <a:pt x="1269096" y="1499128"/>
                </a:cubicBezTo>
                <a:cubicBezTo>
                  <a:pt x="1267607" y="1501695"/>
                  <a:pt x="1266863" y="1504430"/>
                  <a:pt x="1266863" y="1507332"/>
                </a:cubicBezTo>
                <a:cubicBezTo>
                  <a:pt x="1266863" y="1510234"/>
                  <a:pt x="1267700" y="1513043"/>
                  <a:pt x="1269376" y="1515759"/>
                </a:cubicBezTo>
                <a:cubicBezTo>
                  <a:pt x="1271051" y="1518475"/>
                  <a:pt x="1273416" y="1520615"/>
                  <a:pt x="1276469" y="1522177"/>
                </a:cubicBezTo>
                <a:cubicBezTo>
                  <a:pt x="1279522" y="1523740"/>
                  <a:pt x="1282762" y="1524521"/>
                  <a:pt x="1286187" y="1524521"/>
                </a:cubicBezTo>
                <a:cubicBezTo>
                  <a:pt x="1291026" y="1524521"/>
                  <a:pt x="1296499" y="1523368"/>
                  <a:pt x="1302605" y="1521061"/>
                </a:cubicBezTo>
                <a:cubicBezTo>
                  <a:pt x="1308711" y="1518754"/>
                  <a:pt x="1316530" y="1514253"/>
                  <a:pt x="1326062" y="1507557"/>
                </a:cubicBezTo>
                <a:close/>
                <a:moveTo>
                  <a:pt x="3368167" y="1435894"/>
                </a:moveTo>
                <a:cubicBezTo>
                  <a:pt x="3359684" y="1435894"/>
                  <a:pt x="3352503" y="1439243"/>
                  <a:pt x="3346624" y="1445940"/>
                </a:cubicBezTo>
                <a:cubicBezTo>
                  <a:pt x="3339183" y="1454274"/>
                  <a:pt x="3335462" y="1466404"/>
                  <a:pt x="3335462" y="1482329"/>
                </a:cubicBezTo>
                <a:cubicBezTo>
                  <a:pt x="3335462" y="1497658"/>
                  <a:pt x="3338624" y="1509341"/>
                  <a:pt x="3344950" y="1517378"/>
                </a:cubicBezTo>
                <a:cubicBezTo>
                  <a:pt x="3350680" y="1524521"/>
                  <a:pt x="3358456" y="1528093"/>
                  <a:pt x="3368278" y="1528093"/>
                </a:cubicBezTo>
                <a:cubicBezTo>
                  <a:pt x="3374604" y="1528093"/>
                  <a:pt x="3380241" y="1526419"/>
                  <a:pt x="3385189" y="1523070"/>
                </a:cubicBezTo>
                <a:cubicBezTo>
                  <a:pt x="3390138" y="1519722"/>
                  <a:pt x="3394137" y="1514382"/>
                  <a:pt x="3397188" y="1507053"/>
                </a:cubicBezTo>
                <a:cubicBezTo>
                  <a:pt x="3400239" y="1499723"/>
                  <a:pt x="3401765" y="1491109"/>
                  <a:pt x="3401765" y="1481212"/>
                </a:cubicBezTo>
                <a:cubicBezTo>
                  <a:pt x="3401765" y="1471539"/>
                  <a:pt x="3400128" y="1462869"/>
                  <a:pt x="3396853" y="1455205"/>
                </a:cubicBezTo>
                <a:cubicBezTo>
                  <a:pt x="3394323" y="1449103"/>
                  <a:pt x="3390510" y="1444359"/>
                  <a:pt x="3385412" y="1440973"/>
                </a:cubicBezTo>
                <a:cubicBezTo>
                  <a:pt x="3380315" y="1437587"/>
                  <a:pt x="3374566" y="1435894"/>
                  <a:pt x="3368167" y="1435894"/>
                </a:cubicBezTo>
                <a:close/>
                <a:moveTo>
                  <a:pt x="2577592" y="1435894"/>
                </a:moveTo>
                <a:cubicBezTo>
                  <a:pt x="2569109" y="1435894"/>
                  <a:pt x="2561928" y="1439243"/>
                  <a:pt x="2556049" y="1445940"/>
                </a:cubicBezTo>
                <a:cubicBezTo>
                  <a:pt x="2548608" y="1454274"/>
                  <a:pt x="2544887" y="1466404"/>
                  <a:pt x="2544887" y="1482329"/>
                </a:cubicBezTo>
                <a:cubicBezTo>
                  <a:pt x="2544887" y="1497658"/>
                  <a:pt x="2548049" y="1509341"/>
                  <a:pt x="2554375" y="1517378"/>
                </a:cubicBezTo>
                <a:cubicBezTo>
                  <a:pt x="2560105" y="1524521"/>
                  <a:pt x="2567881" y="1528093"/>
                  <a:pt x="2577703" y="1528093"/>
                </a:cubicBezTo>
                <a:cubicBezTo>
                  <a:pt x="2584029" y="1528093"/>
                  <a:pt x="2589666" y="1526419"/>
                  <a:pt x="2594614" y="1523070"/>
                </a:cubicBezTo>
                <a:cubicBezTo>
                  <a:pt x="2599563" y="1519722"/>
                  <a:pt x="2603562" y="1514382"/>
                  <a:pt x="2606613" y="1507053"/>
                </a:cubicBezTo>
                <a:cubicBezTo>
                  <a:pt x="2609664" y="1499723"/>
                  <a:pt x="2611190" y="1491109"/>
                  <a:pt x="2611190" y="1481212"/>
                </a:cubicBezTo>
                <a:cubicBezTo>
                  <a:pt x="2611190" y="1471539"/>
                  <a:pt x="2609553" y="1462869"/>
                  <a:pt x="2606278" y="1455205"/>
                </a:cubicBezTo>
                <a:cubicBezTo>
                  <a:pt x="2603748" y="1449103"/>
                  <a:pt x="2599935" y="1444359"/>
                  <a:pt x="2594837" y="1440973"/>
                </a:cubicBezTo>
                <a:cubicBezTo>
                  <a:pt x="2589740" y="1437587"/>
                  <a:pt x="2583991" y="1435894"/>
                  <a:pt x="2577592" y="1435894"/>
                </a:cubicBezTo>
                <a:close/>
                <a:moveTo>
                  <a:pt x="1548892" y="1435894"/>
                </a:moveTo>
                <a:cubicBezTo>
                  <a:pt x="1540409" y="1435894"/>
                  <a:pt x="1533228" y="1439243"/>
                  <a:pt x="1527349" y="1445940"/>
                </a:cubicBezTo>
                <a:cubicBezTo>
                  <a:pt x="1519908" y="1454274"/>
                  <a:pt x="1516187" y="1466404"/>
                  <a:pt x="1516187" y="1482329"/>
                </a:cubicBezTo>
                <a:cubicBezTo>
                  <a:pt x="1516187" y="1497658"/>
                  <a:pt x="1519350" y="1509341"/>
                  <a:pt x="1525675" y="1517378"/>
                </a:cubicBezTo>
                <a:cubicBezTo>
                  <a:pt x="1531405" y="1524521"/>
                  <a:pt x="1539181" y="1528093"/>
                  <a:pt x="1549004" y="1528093"/>
                </a:cubicBezTo>
                <a:cubicBezTo>
                  <a:pt x="1555329" y="1528093"/>
                  <a:pt x="1560966" y="1526419"/>
                  <a:pt x="1565914" y="1523070"/>
                </a:cubicBezTo>
                <a:cubicBezTo>
                  <a:pt x="1570863" y="1519722"/>
                  <a:pt x="1574862" y="1514382"/>
                  <a:pt x="1577913" y="1507053"/>
                </a:cubicBezTo>
                <a:cubicBezTo>
                  <a:pt x="1580964" y="1499723"/>
                  <a:pt x="1582490" y="1491109"/>
                  <a:pt x="1582490" y="1481212"/>
                </a:cubicBezTo>
                <a:cubicBezTo>
                  <a:pt x="1582490" y="1471539"/>
                  <a:pt x="1580853" y="1462869"/>
                  <a:pt x="1577579" y="1455205"/>
                </a:cubicBezTo>
                <a:cubicBezTo>
                  <a:pt x="1575048" y="1449103"/>
                  <a:pt x="1571235" y="1444359"/>
                  <a:pt x="1566137" y="1440973"/>
                </a:cubicBezTo>
                <a:cubicBezTo>
                  <a:pt x="1561040" y="1437587"/>
                  <a:pt x="1555291" y="1435894"/>
                  <a:pt x="1548892" y="1435894"/>
                </a:cubicBezTo>
                <a:close/>
                <a:moveTo>
                  <a:pt x="1177082" y="1435671"/>
                </a:moveTo>
                <a:cubicBezTo>
                  <a:pt x="1172394" y="1435671"/>
                  <a:pt x="1168004" y="1436638"/>
                  <a:pt x="1163911" y="1438573"/>
                </a:cubicBezTo>
                <a:cubicBezTo>
                  <a:pt x="1159818" y="1440508"/>
                  <a:pt x="1156414" y="1443187"/>
                  <a:pt x="1153697" y="1446610"/>
                </a:cubicBezTo>
                <a:cubicBezTo>
                  <a:pt x="1150981" y="1450033"/>
                  <a:pt x="1148619" y="1455019"/>
                  <a:pt x="1146609" y="1461567"/>
                </a:cubicBezTo>
                <a:lnTo>
                  <a:pt x="1203201" y="1461567"/>
                </a:lnTo>
                <a:cubicBezTo>
                  <a:pt x="1202085" y="1454721"/>
                  <a:pt x="1200504" y="1449661"/>
                  <a:pt x="1198457" y="1446387"/>
                </a:cubicBezTo>
                <a:cubicBezTo>
                  <a:pt x="1196411" y="1443112"/>
                  <a:pt x="1193509" y="1440508"/>
                  <a:pt x="1189751" y="1438573"/>
                </a:cubicBezTo>
                <a:cubicBezTo>
                  <a:pt x="1185993" y="1436638"/>
                  <a:pt x="1181770" y="1435671"/>
                  <a:pt x="1177082" y="1435671"/>
                </a:cubicBezTo>
                <a:close/>
                <a:moveTo>
                  <a:pt x="824657" y="1435671"/>
                </a:moveTo>
                <a:cubicBezTo>
                  <a:pt x="819969" y="1435671"/>
                  <a:pt x="815579" y="1436638"/>
                  <a:pt x="811486" y="1438573"/>
                </a:cubicBezTo>
                <a:cubicBezTo>
                  <a:pt x="807393" y="1440508"/>
                  <a:pt x="803989" y="1443187"/>
                  <a:pt x="801272" y="1446610"/>
                </a:cubicBezTo>
                <a:cubicBezTo>
                  <a:pt x="798556" y="1450033"/>
                  <a:pt x="796194" y="1455019"/>
                  <a:pt x="794184" y="1461567"/>
                </a:cubicBezTo>
                <a:lnTo>
                  <a:pt x="850776" y="1461567"/>
                </a:lnTo>
                <a:cubicBezTo>
                  <a:pt x="849660" y="1454721"/>
                  <a:pt x="848079" y="1449661"/>
                  <a:pt x="846032" y="1446387"/>
                </a:cubicBezTo>
                <a:cubicBezTo>
                  <a:pt x="843986" y="1443112"/>
                  <a:pt x="841084" y="1440508"/>
                  <a:pt x="837326" y="1438573"/>
                </a:cubicBezTo>
                <a:cubicBezTo>
                  <a:pt x="833568" y="1436638"/>
                  <a:pt x="829345" y="1435671"/>
                  <a:pt x="824657" y="1435671"/>
                </a:cubicBezTo>
                <a:close/>
                <a:moveTo>
                  <a:pt x="300782" y="1435671"/>
                </a:moveTo>
                <a:cubicBezTo>
                  <a:pt x="296094" y="1435671"/>
                  <a:pt x="291704" y="1436638"/>
                  <a:pt x="287611" y="1438573"/>
                </a:cubicBezTo>
                <a:cubicBezTo>
                  <a:pt x="283518" y="1440508"/>
                  <a:pt x="280114" y="1443187"/>
                  <a:pt x="277397" y="1446610"/>
                </a:cubicBezTo>
                <a:cubicBezTo>
                  <a:pt x="274681" y="1450033"/>
                  <a:pt x="272319" y="1455019"/>
                  <a:pt x="270310" y="1461567"/>
                </a:cubicBezTo>
                <a:lnTo>
                  <a:pt x="326901" y="1461567"/>
                </a:lnTo>
                <a:cubicBezTo>
                  <a:pt x="325785" y="1454721"/>
                  <a:pt x="324204" y="1449661"/>
                  <a:pt x="322158" y="1446387"/>
                </a:cubicBezTo>
                <a:cubicBezTo>
                  <a:pt x="320111" y="1443112"/>
                  <a:pt x="317209" y="1440508"/>
                  <a:pt x="313451" y="1438573"/>
                </a:cubicBezTo>
                <a:cubicBezTo>
                  <a:pt x="309693" y="1436638"/>
                  <a:pt x="305470" y="1435671"/>
                  <a:pt x="300782" y="1435671"/>
                </a:cubicBezTo>
                <a:close/>
                <a:moveTo>
                  <a:pt x="3015593" y="1426072"/>
                </a:moveTo>
                <a:lnTo>
                  <a:pt x="3015593" y="1497956"/>
                </a:lnTo>
                <a:cubicBezTo>
                  <a:pt x="3015593" y="1504281"/>
                  <a:pt x="3016467" y="1509304"/>
                  <a:pt x="3018216" y="1513024"/>
                </a:cubicBezTo>
                <a:cubicBezTo>
                  <a:pt x="3019965" y="1516745"/>
                  <a:pt x="3022644" y="1519629"/>
                  <a:pt x="3026253" y="1521675"/>
                </a:cubicBezTo>
                <a:cubicBezTo>
                  <a:pt x="3029862" y="1523721"/>
                  <a:pt x="3034085" y="1524745"/>
                  <a:pt x="3038922" y="1524745"/>
                </a:cubicBezTo>
                <a:cubicBezTo>
                  <a:pt x="3044875" y="1524745"/>
                  <a:pt x="3051628" y="1523145"/>
                  <a:pt x="3059181" y="1519945"/>
                </a:cubicBezTo>
                <a:cubicBezTo>
                  <a:pt x="3066734" y="1516745"/>
                  <a:pt x="3074268" y="1511983"/>
                  <a:pt x="3081784" y="1505657"/>
                </a:cubicBezTo>
                <a:lnTo>
                  <a:pt x="3081784" y="1453642"/>
                </a:lnTo>
                <a:cubicBezTo>
                  <a:pt x="3081784" y="1448135"/>
                  <a:pt x="3081375" y="1444526"/>
                  <a:pt x="3080556" y="1442815"/>
                </a:cubicBezTo>
                <a:cubicBezTo>
                  <a:pt x="3079738" y="1441103"/>
                  <a:pt x="3078287" y="1439727"/>
                  <a:pt x="3076203" y="1438685"/>
                </a:cubicBezTo>
                <a:cubicBezTo>
                  <a:pt x="3074120" y="1437643"/>
                  <a:pt x="3070845" y="1437122"/>
                  <a:pt x="3066381" y="1437122"/>
                </a:cubicBezTo>
                <a:lnTo>
                  <a:pt x="3058232" y="1437122"/>
                </a:lnTo>
                <a:lnTo>
                  <a:pt x="3058232" y="1427746"/>
                </a:lnTo>
                <a:lnTo>
                  <a:pt x="3100537" y="1426072"/>
                </a:lnTo>
                <a:lnTo>
                  <a:pt x="3100537" y="1509341"/>
                </a:lnTo>
                <a:cubicBezTo>
                  <a:pt x="3100537" y="1514699"/>
                  <a:pt x="3100983" y="1518401"/>
                  <a:pt x="3101876" y="1520447"/>
                </a:cubicBezTo>
                <a:cubicBezTo>
                  <a:pt x="3102769" y="1522494"/>
                  <a:pt x="3104090" y="1523945"/>
                  <a:pt x="3105839" y="1524800"/>
                </a:cubicBezTo>
                <a:cubicBezTo>
                  <a:pt x="3107587" y="1525656"/>
                  <a:pt x="3111103" y="1526084"/>
                  <a:pt x="3116387" y="1526084"/>
                </a:cubicBezTo>
                <a:lnTo>
                  <a:pt x="3119847" y="1526084"/>
                </a:lnTo>
                <a:lnTo>
                  <a:pt x="3119847" y="1535460"/>
                </a:lnTo>
                <a:lnTo>
                  <a:pt x="3082789" y="1537358"/>
                </a:lnTo>
                <a:lnTo>
                  <a:pt x="3082789" y="1516708"/>
                </a:lnTo>
                <a:cubicBezTo>
                  <a:pt x="3072594" y="1524819"/>
                  <a:pt x="3063702" y="1530419"/>
                  <a:pt x="3056111" y="1533507"/>
                </a:cubicBezTo>
                <a:cubicBezTo>
                  <a:pt x="3048521" y="1536595"/>
                  <a:pt x="3040819" y="1538139"/>
                  <a:pt x="3033006" y="1538139"/>
                </a:cubicBezTo>
                <a:cubicBezTo>
                  <a:pt x="3027202" y="1538139"/>
                  <a:pt x="3022160" y="1537358"/>
                  <a:pt x="3017881" y="1535795"/>
                </a:cubicBezTo>
                <a:cubicBezTo>
                  <a:pt x="3013602" y="1534232"/>
                  <a:pt x="3009845" y="1531888"/>
                  <a:pt x="3006608" y="1528763"/>
                </a:cubicBezTo>
                <a:cubicBezTo>
                  <a:pt x="3003370" y="1525638"/>
                  <a:pt x="3000896" y="1521880"/>
                  <a:pt x="2999185" y="1517489"/>
                </a:cubicBezTo>
                <a:cubicBezTo>
                  <a:pt x="2997473" y="1513099"/>
                  <a:pt x="2996617" y="1508411"/>
                  <a:pt x="2996617" y="1503425"/>
                </a:cubicBezTo>
                <a:lnTo>
                  <a:pt x="2996617" y="1452637"/>
                </a:lnTo>
                <a:cubicBezTo>
                  <a:pt x="2996617" y="1448098"/>
                  <a:pt x="2996208" y="1444917"/>
                  <a:pt x="2995390" y="1443094"/>
                </a:cubicBezTo>
                <a:cubicBezTo>
                  <a:pt x="2994571" y="1441271"/>
                  <a:pt x="2993213" y="1439820"/>
                  <a:pt x="2991315" y="1438741"/>
                </a:cubicBezTo>
                <a:cubicBezTo>
                  <a:pt x="2989418" y="1437662"/>
                  <a:pt x="2986832" y="1437122"/>
                  <a:pt x="2983558" y="1437122"/>
                </a:cubicBezTo>
                <a:lnTo>
                  <a:pt x="2973289" y="1437122"/>
                </a:lnTo>
                <a:lnTo>
                  <a:pt x="2973289" y="1427746"/>
                </a:lnTo>
                <a:close/>
                <a:moveTo>
                  <a:pt x="3465649" y="1425067"/>
                </a:moveTo>
                <a:lnTo>
                  <a:pt x="3473686" y="1425067"/>
                </a:lnTo>
                <a:lnTo>
                  <a:pt x="3473686" y="1446275"/>
                </a:lnTo>
                <a:cubicBezTo>
                  <a:pt x="3483495" y="1438015"/>
                  <a:pt x="3491873" y="1432415"/>
                  <a:pt x="3498822" y="1429476"/>
                </a:cubicBezTo>
                <a:cubicBezTo>
                  <a:pt x="3505770" y="1426537"/>
                  <a:pt x="3512811" y="1425067"/>
                  <a:pt x="3519944" y="1425067"/>
                </a:cubicBezTo>
                <a:cubicBezTo>
                  <a:pt x="3526038" y="1425067"/>
                  <a:pt x="3531426" y="1426090"/>
                  <a:pt x="3536107" y="1428137"/>
                </a:cubicBezTo>
                <a:cubicBezTo>
                  <a:pt x="3540789" y="1430183"/>
                  <a:pt x="3544598" y="1432955"/>
                  <a:pt x="3547533" y="1436452"/>
                </a:cubicBezTo>
                <a:cubicBezTo>
                  <a:pt x="3550468" y="1439950"/>
                  <a:pt x="3552419" y="1443931"/>
                  <a:pt x="3553385" y="1448396"/>
                </a:cubicBezTo>
                <a:cubicBezTo>
                  <a:pt x="3553979" y="1451149"/>
                  <a:pt x="3554276" y="1455316"/>
                  <a:pt x="3554276" y="1460897"/>
                </a:cubicBezTo>
                <a:lnTo>
                  <a:pt x="3554276" y="1510011"/>
                </a:lnTo>
                <a:cubicBezTo>
                  <a:pt x="3554276" y="1515889"/>
                  <a:pt x="3554704" y="1519666"/>
                  <a:pt x="3555560" y="1521340"/>
                </a:cubicBezTo>
                <a:cubicBezTo>
                  <a:pt x="3556416" y="1523014"/>
                  <a:pt x="3557774" y="1524224"/>
                  <a:pt x="3559634" y="1524968"/>
                </a:cubicBezTo>
                <a:cubicBezTo>
                  <a:pt x="3561495" y="1525712"/>
                  <a:pt x="3566071" y="1526084"/>
                  <a:pt x="3573364" y="1526084"/>
                </a:cubicBezTo>
                <a:lnTo>
                  <a:pt x="3573364" y="1535460"/>
                </a:lnTo>
                <a:lnTo>
                  <a:pt x="3515990" y="1535460"/>
                </a:lnTo>
                <a:lnTo>
                  <a:pt x="3515990" y="1526084"/>
                </a:lnTo>
                <a:lnTo>
                  <a:pt x="3519116" y="1526084"/>
                </a:lnTo>
                <a:cubicBezTo>
                  <a:pt x="3524474" y="1526084"/>
                  <a:pt x="3528120" y="1525600"/>
                  <a:pt x="3530055" y="1524633"/>
                </a:cubicBezTo>
                <a:cubicBezTo>
                  <a:pt x="3531989" y="1523666"/>
                  <a:pt x="3533385" y="1522252"/>
                  <a:pt x="3534240" y="1520391"/>
                </a:cubicBezTo>
                <a:cubicBezTo>
                  <a:pt x="3535096" y="1518531"/>
                  <a:pt x="3535524" y="1514736"/>
                  <a:pt x="3535524" y="1509006"/>
                </a:cubicBezTo>
                <a:lnTo>
                  <a:pt x="3535524" y="1467929"/>
                </a:lnTo>
                <a:cubicBezTo>
                  <a:pt x="3535524" y="1459446"/>
                  <a:pt x="3534836" y="1453568"/>
                  <a:pt x="3533459" y="1450293"/>
                </a:cubicBezTo>
                <a:cubicBezTo>
                  <a:pt x="3532082" y="1447019"/>
                  <a:pt x="3529738" y="1444359"/>
                  <a:pt x="3526427" y="1442312"/>
                </a:cubicBezTo>
                <a:cubicBezTo>
                  <a:pt x="3523116" y="1440266"/>
                  <a:pt x="3518930" y="1439243"/>
                  <a:pt x="3513870" y="1439243"/>
                </a:cubicBezTo>
                <a:cubicBezTo>
                  <a:pt x="3507842" y="1439243"/>
                  <a:pt x="3501405" y="1440787"/>
                  <a:pt x="3494559" y="1443875"/>
                </a:cubicBezTo>
                <a:cubicBezTo>
                  <a:pt x="3487713" y="1446963"/>
                  <a:pt x="3481090" y="1451521"/>
                  <a:pt x="3474691" y="1457549"/>
                </a:cubicBezTo>
                <a:lnTo>
                  <a:pt x="3474691" y="1509006"/>
                </a:lnTo>
                <a:cubicBezTo>
                  <a:pt x="3474691" y="1514810"/>
                  <a:pt x="3475118" y="1518680"/>
                  <a:pt x="3475974" y="1520615"/>
                </a:cubicBezTo>
                <a:cubicBezTo>
                  <a:pt x="3476830" y="1522549"/>
                  <a:pt x="3478225" y="1524000"/>
                  <a:pt x="3480160" y="1524968"/>
                </a:cubicBezTo>
                <a:cubicBezTo>
                  <a:pt x="3481499" y="1525712"/>
                  <a:pt x="3485071" y="1526084"/>
                  <a:pt x="3490876" y="1526084"/>
                </a:cubicBezTo>
                <a:lnTo>
                  <a:pt x="3494113" y="1526084"/>
                </a:lnTo>
                <a:lnTo>
                  <a:pt x="3494113" y="1535460"/>
                </a:lnTo>
                <a:lnTo>
                  <a:pt x="3436516" y="1535460"/>
                </a:lnTo>
                <a:lnTo>
                  <a:pt x="3436516" y="1526084"/>
                </a:lnTo>
                <a:lnTo>
                  <a:pt x="3439322" y="1526084"/>
                </a:lnTo>
                <a:cubicBezTo>
                  <a:pt x="3444862" y="1526084"/>
                  <a:pt x="3448642" y="1525619"/>
                  <a:pt x="3450663" y="1524689"/>
                </a:cubicBezTo>
                <a:cubicBezTo>
                  <a:pt x="3452685" y="1523759"/>
                  <a:pt x="3454107" y="1522103"/>
                  <a:pt x="3454930" y="1519722"/>
                </a:cubicBezTo>
                <a:cubicBezTo>
                  <a:pt x="3455379" y="1518531"/>
                  <a:pt x="3455603" y="1514438"/>
                  <a:pt x="3455603" y="1507443"/>
                </a:cubicBezTo>
                <a:lnTo>
                  <a:pt x="3455603" y="1443708"/>
                </a:lnTo>
                <a:lnTo>
                  <a:pt x="3436628" y="1443708"/>
                </a:lnTo>
                <a:lnTo>
                  <a:pt x="3436628" y="1434443"/>
                </a:lnTo>
                <a:cubicBezTo>
                  <a:pt x="3443251" y="1433699"/>
                  <a:pt x="3448199" y="1432806"/>
                  <a:pt x="3451473" y="1431764"/>
                </a:cubicBezTo>
                <a:cubicBezTo>
                  <a:pt x="3454748" y="1430722"/>
                  <a:pt x="3459473" y="1428490"/>
                  <a:pt x="3465649" y="1425067"/>
                </a:cubicBezTo>
                <a:close/>
                <a:moveTo>
                  <a:pt x="3369060" y="1425067"/>
                </a:moveTo>
                <a:cubicBezTo>
                  <a:pt x="3379999" y="1425067"/>
                  <a:pt x="3389468" y="1427337"/>
                  <a:pt x="3397467" y="1431876"/>
                </a:cubicBezTo>
                <a:cubicBezTo>
                  <a:pt x="3405467" y="1436415"/>
                  <a:pt x="3411773" y="1443038"/>
                  <a:pt x="3416387" y="1451744"/>
                </a:cubicBezTo>
                <a:cubicBezTo>
                  <a:pt x="3421001" y="1460451"/>
                  <a:pt x="3423308" y="1470385"/>
                  <a:pt x="3423308" y="1481547"/>
                </a:cubicBezTo>
                <a:cubicBezTo>
                  <a:pt x="3423308" y="1492709"/>
                  <a:pt x="3420945" y="1502644"/>
                  <a:pt x="3416220" y="1511350"/>
                </a:cubicBezTo>
                <a:cubicBezTo>
                  <a:pt x="3411494" y="1520057"/>
                  <a:pt x="3405058" y="1526698"/>
                  <a:pt x="3396909" y="1531274"/>
                </a:cubicBezTo>
                <a:cubicBezTo>
                  <a:pt x="3388761" y="1535851"/>
                  <a:pt x="3379031" y="1538139"/>
                  <a:pt x="3367720" y="1538139"/>
                </a:cubicBezTo>
                <a:cubicBezTo>
                  <a:pt x="3349712" y="1538139"/>
                  <a:pt x="3336187" y="1532521"/>
                  <a:pt x="3327146" y="1521284"/>
                </a:cubicBezTo>
                <a:cubicBezTo>
                  <a:pt x="3318105" y="1510048"/>
                  <a:pt x="3313584" y="1496839"/>
                  <a:pt x="3313584" y="1481659"/>
                </a:cubicBezTo>
                <a:cubicBezTo>
                  <a:pt x="3313584" y="1470571"/>
                  <a:pt x="3315928" y="1460730"/>
                  <a:pt x="3320616" y="1452135"/>
                </a:cubicBezTo>
                <a:cubicBezTo>
                  <a:pt x="3325304" y="1443540"/>
                  <a:pt x="3331871" y="1436880"/>
                  <a:pt x="3340317" y="1432155"/>
                </a:cubicBezTo>
                <a:cubicBezTo>
                  <a:pt x="3348763" y="1427430"/>
                  <a:pt x="3358344" y="1425067"/>
                  <a:pt x="3369060" y="1425067"/>
                </a:cubicBezTo>
                <a:close/>
                <a:moveTo>
                  <a:pt x="3275038" y="1425067"/>
                </a:moveTo>
                <a:lnTo>
                  <a:pt x="3283186" y="1425067"/>
                </a:lnTo>
                <a:lnTo>
                  <a:pt x="3283186" y="1514587"/>
                </a:lnTo>
                <a:cubicBezTo>
                  <a:pt x="3283186" y="1517712"/>
                  <a:pt x="3283632" y="1520057"/>
                  <a:pt x="3284525" y="1521619"/>
                </a:cubicBezTo>
                <a:cubicBezTo>
                  <a:pt x="3285418" y="1523182"/>
                  <a:pt x="3286665" y="1524317"/>
                  <a:pt x="3288265" y="1525024"/>
                </a:cubicBezTo>
                <a:cubicBezTo>
                  <a:pt x="3289865" y="1525731"/>
                  <a:pt x="3292785" y="1526084"/>
                  <a:pt x="3297027" y="1526084"/>
                </a:cubicBezTo>
                <a:lnTo>
                  <a:pt x="3302273" y="1526084"/>
                </a:lnTo>
                <a:lnTo>
                  <a:pt x="3302273" y="1535460"/>
                </a:lnTo>
                <a:lnTo>
                  <a:pt x="3245123" y="1535460"/>
                </a:lnTo>
                <a:lnTo>
                  <a:pt x="3245123" y="1526084"/>
                </a:lnTo>
                <a:lnTo>
                  <a:pt x="3249700" y="1526084"/>
                </a:lnTo>
                <a:cubicBezTo>
                  <a:pt x="3254685" y="1526084"/>
                  <a:pt x="3258034" y="1525638"/>
                  <a:pt x="3259746" y="1524745"/>
                </a:cubicBezTo>
                <a:cubicBezTo>
                  <a:pt x="3261457" y="1523852"/>
                  <a:pt x="3262666" y="1522587"/>
                  <a:pt x="3263373" y="1520949"/>
                </a:cubicBezTo>
                <a:cubicBezTo>
                  <a:pt x="3264080" y="1519312"/>
                  <a:pt x="3264434" y="1515480"/>
                  <a:pt x="3264434" y="1509453"/>
                </a:cubicBezTo>
                <a:lnTo>
                  <a:pt x="3264434" y="1443708"/>
                </a:lnTo>
                <a:lnTo>
                  <a:pt x="3245123" y="1443708"/>
                </a:lnTo>
                <a:lnTo>
                  <a:pt x="3245123" y="1434443"/>
                </a:lnTo>
                <a:cubicBezTo>
                  <a:pt x="3251300" y="1433708"/>
                  <a:pt x="3256490" y="1432679"/>
                  <a:pt x="3260694" y="1431355"/>
                </a:cubicBezTo>
                <a:cubicBezTo>
                  <a:pt x="3264899" y="1430031"/>
                  <a:pt x="3269680" y="1427935"/>
                  <a:pt x="3275038" y="1425067"/>
                </a:cubicBezTo>
                <a:close/>
                <a:moveTo>
                  <a:pt x="3175918" y="1425067"/>
                </a:moveTo>
                <a:cubicBezTo>
                  <a:pt x="3181574" y="1425067"/>
                  <a:pt x="3186634" y="1425794"/>
                  <a:pt x="3191099" y="1427249"/>
                </a:cubicBezTo>
                <a:cubicBezTo>
                  <a:pt x="3195563" y="1428703"/>
                  <a:pt x="3199954" y="1431109"/>
                  <a:pt x="3204270" y="1434466"/>
                </a:cubicBezTo>
                <a:lnTo>
                  <a:pt x="3207284" y="1427746"/>
                </a:lnTo>
                <a:lnTo>
                  <a:pt x="3215115" y="1427746"/>
                </a:lnTo>
                <a:lnTo>
                  <a:pt x="3225143" y="1461902"/>
                </a:lnTo>
                <a:lnTo>
                  <a:pt x="3215097" y="1465251"/>
                </a:lnTo>
                <a:cubicBezTo>
                  <a:pt x="3211079" y="1456098"/>
                  <a:pt x="3205442" y="1448898"/>
                  <a:pt x="3198187" y="1443652"/>
                </a:cubicBezTo>
                <a:cubicBezTo>
                  <a:pt x="3190931" y="1438406"/>
                  <a:pt x="3183583" y="1435783"/>
                  <a:pt x="3176141" y="1435783"/>
                </a:cubicBezTo>
                <a:cubicBezTo>
                  <a:pt x="3170411" y="1435783"/>
                  <a:pt x="3165761" y="1437178"/>
                  <a:pt x="3162189" y="1439968"/>
                </a:cubicBezTo>
                <a:cubicBezTo>
                  <a:pt x="3158617" y="1442759"/>
                  <a:pt x="3156831" y="1445977"/>
                  <a:pt x="3156831" y="1449624"/>
                </a:cubicBezTo>
                <a:cubicBezTo>
                  <a:pt x="3156831" y="1453047"/>
                  <a:pt x="3158133" y="1455986"/>
                  <a:pt x="3160738" y="1458442"/>
                </a:cubicBezTo>
                <a:cubicBezTo>
                  <a:pt x="3163268" y="1460972"/>
                  <a:pt x="3168960" y="1463837"/>
                  <a:pt x="3177816" y="1467036"/>
                </a:cubicBezTo>
                <a:lnTo>
                  <a:pt x="3199582" y="1474738"/>
                </a:lnTo>
                <a:cubicBezTo>
                  <a:pt x="3211860" y="1479129"/>
                  <a:pt x="3220232" y="1483817"/>
                  <a:pt x="3224697" y="1488803"/>
                </a:cubicBezTo>
                <a:cubicBezTo>
                  <a:pt x="3229087" y="1493863"/>
                  <a:pt x="3231282" y="1499593"/>
                  <a:pt x="3231282" y="1505992"/>
                </a:cubicBezTo>
                <a:cubicBezTo>
                  <a:pt x="3231282" y="1511424"/>
                  <a:pt x="3229645" y="1516652"/>
                  <a:pt x="3226371" y="1521675"/>
                </a:cubicBezTo>
                <a:cubicBezTo>
                  <a:pt x="3223097" y="1526698"/>
                  <a:pt x="3218353" y="1530698"/>
                  <a:pt x="3212139" y="1533674"/>
                </a:cubicBezTo>
                <a:cubicBezTo>
                  <a:pt x="3205926" y="1536651"/>
                  <a:pt x="3198800" y="1538139"/>
                  <a:pt x="3190764" y="1538139"/>
                </a:cubicBezTo>
                <a:cubicBezTo>
                  <a:pt x="3178262" y="1538139"/>
                  <a:pt x="3167547" y="1534561"/>
                  <a:pt x="3158617" y="1527406"/>
                </a:cubicBezTo>
                <a:lnTo>
                  <a:pt x="3156273" y="1535460"/>
                </a:lnTo>
                <a:lnTo>
                  <a:pt x="3148325" y="1535460"/>
                </a:lnTo>
                <a:lnTo>
                  <a:pt x="3134395" y="1498960"/>
                </a:lnTo>
                <a:lnTo>
                  <a:pt x="3144441" y="1494942"/>
                </a:lnTo>
                <a:cubicBezTo>
                  <a:pt x="3151223" y="1505657"/>
                  <a:pt x="3157633" y="1513248"/>
                  <a:pt x="3163671" y="1517712"/>
                </a:cubicBezTo>
                <a:cubicBezTo>
                  <a:pt x="3172094" y="1524038"/>
                  <a:pt x="3181187" y="1527200"/>
                  <a:pt x="3190950" y="1527200"/>
                </a:cubicBezTo>
                <a:cubicBezTo>
                  <a:pt x="3197435" y="1527200"/>
                  <a:pt x="3202764" y="1525470"/>
                  <a:pt x="3206938" y="1522010"/>
                </a:cubicBezTo>
                <a:cubicBezTo>
                  <a:pt x="3211112" y="1518550"/>
                  <a:pt x="3213200" y="1514699"/>
                  <a:pt x="3213200" y="1510457"/>
                </a:cubicBezTo>
                <a:cubicBezTo>
                  <a:pt x="3213200" y="1506960"/>
                  <a:pt x="3211897" y="1503760"/>
                  <a:pt x="3209293" y="1500858"/>
                </a:cubicBezTo>
                <a:cubicBezTo>
                  <a:pt x="3206614" y="1498030"/>
                  <a:pt x="3201479" y="1495277"/>
                  <a:pt x="3193889" y="1492598"/>
                </a:cubicBezTo>
                <a:lnTo>
                  <a:pt x="3168105" y="1483222"/>
                </a:lnTo>
                <a:cubicBezTo>
                  <a:pt x="3157017" y="1479203"/>
                  <a:pt x="3149315" y="1474813"/>
                  <a:pt x="3144999" y="1470050"/>
                </a:cubicBezTo>
                <a:cubicBezTo>
                  <a:pt x="3140683" y="1465288"/>
                  <a:pt x="3138525" y="1459818"/>
                  <a:pt x="3138525" y="1453642"/>
                </a:cubicBezTo>
                <a:cubicBezTo>
                  <a:pt x="3138525" y="1446126"/>
                  <a:pt x="3142041" y="1439485"/>
                  <a:pt x="3149073" y="1433718"/>
                </a:cubicBezTo>
                <a:cubicBezTo>
                  <a:pt x="3156105" y="1427950"/>
                  <a:pt x="3165054" y="1425067"/>
                  <a:pt x="3175918" y="1425067"/>
                </a:cubicBezTo>
                <a:close/>
                <a:moveTo>
                  <a:pt x="2856942" y="1425067"/>
                </a:moveTo>
                <a:cubicBezTo>
                  <a:pt x="2869741" y="1425067"/>
                  <a:pt x="2880420" y="1428211"/>
                  <a:pt x="2888977" y="1434499"/>
                </a:cubicBezTo>
                <a:cubicBezTo>
                  <a:pt x="2897535" y="1440787"/>
                  <a:pt x="2901814" y="1447131"/>
                  <a:pt x="2901814" y="1453530"/>
                </a:cubicBezTo>
                <a:cubicBezTo>
                  <a:pt x="2901814" y="1456953"/>
                  <a:pt x="2900809" y="1459595"/>
                  <a:pt x="2898800" y="1461455"/>
                </a:cubicBezTo>
                <a:cubicBezTo>
                  <a:pt x="2896791" y="1463316"/>
                  <a:pt x="2894521" y="1464246"/>
                  <a:pt x="2891991" y="1464246"/>
                </a:cubicBezTo>
                <a:cubicBezTo>
                  <a:pt x="2890652" y="1464246"/>
                  <a:pt x="2889350" y="1463911"/>
                  <a:pt x="2888085" y="1463241"/>
                </a:cubicBezTo>
                <a:cubicBezTo>
                  <a:pt x="2886819" y="1462572"/>
                  <a:pt x="2885517" y="1461493"/>
                  <a:pt x="2884178" y="1460004"/>
                </a:cubicBezTo>
                <a:cubicBezTo>
                  <a:pt x="2883582" y="1459335"/>
                  <a:pt x="2882503" y="1457251"/>
                  <a:pt x="2880941" y="1453754"/>
                </a:cubicBezTo>
                <a:cubicBezTo>
                  <a:pt x="2878932" y="1449438"/>
                  <a:pt x="2877369" y="1446535"/>
                  <a:pt x="2876253" y="1445047"/>
                </a:cubicBezTo>
                <a:cubicBezTo>
                  <a:pt x="2873946" y="1442071"/>
                  <a:pt x="2871099" y="1439727"/>
                  <a:pt x="2867714" y="1438015"/>
                </a:cubicBezTo>
                <a:cubicBezTo>
                  <a:pt x="2864328" y="1436303"/>
                  <a:pt x="2860551" y="1435448"/>
                  <a:pt x="2856384" y="1435448"/>
                </a:cubicBezTo>
                <a:cubicBezTo>
                  <a:pt x="2850059" y="1435448"/>
                  <a:pt x="2844199" y="1437196"/>
                  <a:pt x="2838804" y="1440694"/>
                </a:cubicBezTo>
                <a:cubicBezTo>
                  <a:pt x="2833409" y="1444191"/>
                  <a:pt x="2829130" y="1449345"/>
                  <a:pt x="2825967" y="1456153"/>
                </a:cubicBezTo>
                <a:cubicBezTo>
                  <a:pt x="2822805" y="1462962"/>
                  <a:pt x="2821223" y="1471092"/>
                  <a:pt x="2821223" y="1480543"/>
                </a:cubicBezTo>
                <a:cubicBezTo>
                  <a:pt x="2821223" y="1495202"/>
                  <a:pt x="2825130" y="1506848"/>
                  <a:pt x="2832944" y="1515480"/>
                </a:cubicBezTo>
                <a:cubicBezTo>
                  <a:pt x="2839715" y="1522921"/>
                  <a:pt x="2847789" y="1526642"/>
                  <a:pt x="2857165" y="1526642"/>
                </a:cubicBezTo>
                <a:cubicBezTo>
                  <a:pt x="2861481" y="1526642"/>
                  <a:pt x="2865853" y="1525917"/>
                  <a:pt x="2870281" y="1524466"/>
                </a:cubicBezTo>
                <a:cubicBezTo>
                  <a:pt x="2874709" y="1523014"/>
                  <a:pt x="2878894" y="1520875"/>
                  <a:pt x="2882838" y="1518047"/>
                </a:cubicBezTo>
                <a:cubicBezTo>
                  <a:pt x="2885740" y="1516038"/>
                  <a:pt x="2890466" y="1511462"/>
                  <a:pt x="2897014" y="1504318"/>
                </a:cubicBezTo>
                <a:lnTo>
                  <a:pt x="2904158" y="1510122"/>
                </a:lnTo>
                <a:cubicBezTo>
                  <a:pt x="2890168" y="1528800"/>
                  <a:pt x="2873388" y="1538139"/>
                  <a:pt x="2853817" y="1538139"/>
                </a:cubicBezTo>
                <a:cubicBezTo>
                  <a:pt x="2838562" y="1538139"/>
                  <a:pt x="2825688" y="1532707"/>
                  <a:pt x="2815196" y="1521842"/>
                </a:cubicBezTo>
                <a:cubicBezTo>
                  <a:pt x="2804704" y="1510978"/>
                  <a:pt x="2799457" y="1497472"/>
                  <a:pt x="2799457" y="1481324"/>
                </a:cubicBezTo>
                <a:cubicBezTo>
                  <a:pt x="2799457" y="1470534"/>
                  <a:pt x="2801894" y="1460842"/>
                  <a:pt x="2806769" y="1452247"/>
                </a:cubicBezTo>
                <a:cubicBezTo>
                  <a:pt x="2811643" y="1443652"/>
                  <a:pt x="2818414" y="1436973"/>
                  <a:pt x="2827084" y="1432211"/>
                </a:cubicBezTo>
                <a:cubicBezTo>
                  <a:pt x="2835753" y="1427448"/>
                  <a:pt x="2845706" y="1425067"/>
                  <a:pt x="2856942" y="1425067"/>
                </a:cubicBezTo>
                <a:close/>
                <a:moveTo>
                  <a:pt x="2675074" y="1425067"/>
                </a:moveTo>
                <a:lnTo>
                  <a:pt x="2683111" y="1425067"/>
                </a:lnTo>
                <a:lnTo>
                  <a:pt x="2683111" y="1446275"/>
                </a:lnTo>
                <a:cubicBezTo>
                  <a:pt x="2692920" y="1438015"/>
                  <a:pt x="2701298" y="1432415"/>
                  <a:pt x="2708247" y="1429476"/>
                </a:cubicBezTo>
                <a:cubicBezTo>
                  <a:pt x="2715195" y="1426537"/>
                  <a:pt x="2722236" y="1425067"/>
                  <a:pt x="2729369" y="1425067"/>
                </a:cubicBezTo>
                <a:cubicBezTo>
                  <a:pt x="2735463" y="1425067"/>
                  <a:pt x="2740851" y="1426090"/>
                  <a:pt x="2745532" y="1428137"/>
                </a:cubicBezTo>
                <a:cubicBezTo>
                  <a:pt x="2750214" y="1430183"/>
                  <a:pt x="2754023" y="1432955"/>
                  <a:pt x="2756958" y="1436452"/>
                </a:cubicBezTo>
                <a:cubicBezTo>
                  <a:pt x="2759893" y="1439950"/>
                  <a:pt x="2761844" y="1443931"/>
                  <a:pt x="2762810" y="1448396"/>
                </a:cubicBezTo>
                <a:cubicBezTo>
                  <a:pt x="2763404" y="1451149"/>
                  <a:pt x="2763701" y="1455316"/>
                  <a:pt x="2763701" y="1460897"/>
                </a:cubicBezTo>
                <a:lnTo>
                  <a:pt x="2763701" y="1510011"/>
                </a:lnTo>
                <a:cubicBezTo>
                  <a:pt x="2763701" y="1515889"/>
                  <a:pt x="2764129" y="1519666"/>
                  <a:pt x="2764985" y="1521340"/>
                </a:cubicBezTo>
                <a:cubicBezTo>
                  <a:pt x="2765841" y="1523014"/>
                  <a:pt x="2767199" y="1524224"/>
                  <a:pt x="2769059" y="1524968"/>
                </a:cubicBezTo>
                <a:cubicBezTo>
                  <a:pt x="2770920" y="1525712"/>
                  <a:pt x="2775496" y="1526084"/>
                  <a:pt x="2782789" y="1526084"/>
                </a:cubicBezTo>
                <a:lnTo>
                  <a:pt x="2782789" y="1535460"/>
                </a:lnTo>
                <a:lnTo>
                  <a:pt x="2725415" y="1535460"/>
                </a:lnTo>
                <a:lnTo>
                  <a:pt x="2725415" y="1526084"/>
                </a:lnTo>
                <a:lnTo>
                  <a:pt x="2728541" y="1526084"/>
                </a:lnTo>
                <a:cubicBezTo>
                  <a:pt x="2733899" y="1526084"/>
                  <a:pt x="2737545" y="1525600"/>
                  <a:pt x="2739480" y="1524633"/>
                </a:cubicBezTo>
                <a:cubicBezTo>
                  <a:pt x="2741414" y="1523666"/>
                  <a:pt x="2742810" y="1522252"/>
                  <a:pt x="2743665" y="1520391"/>
                </a:cubicBezTo>
                <a:cubicBezTo>
                  <a:pt x="2744521" y="1518531"/>
                  <a:pt x="2744949" y="1514736"/>
                  <a:pt x="2744949" y="1509006"/>
                </a:cubicBezTo>
                <a:lnTo>
                  <a:pt x="2744949" y="1467929"/>
                </a:lnTo>
                <a:cubicBezTo>
                  <a:pt x="2744949" y="1459446"/>
                  <a:pt x="2744261" y="1453568"/>
                  <a:pt x="2742884" y="1450293"/>
                </a:cubicBezTo>
                <a:cubicBezTo>
                  <a:pt x="2741507" y="1447019"/>
                  <a:pt x="2739163" y="1444359"/>
                  <a:pt x="2735852" y="1442312"/>
                </a:cubicBezTo>
                <a:cubicBezTo>
                  <a:pt x="2732541" y="1440266"/>
                  <a:pt x="2728355" y="1439243"/>
                  <a:pt x="2723295" y="1439243"/>
                </a:cubicBezTo>
                <a:cubicBezTo>
                  <a:pt x="2717267" y="1439243"/>
                  <a:pt x="2710830" y="1440787"/>
                  <a:pt x="2703984" y="1443875"/>
                </a:cubicBezTo>
                <a:cubicBezTo>
                  <a:pt x="2697138" y="1446963"/>
                  <a:pt x="2690515" y="1451521"/>
                  <a:pt x="2684116" y="1457549"/>
                </a:cubicBezTo>
                <a:lnTo>
                  <a:pt x="2684116" y="1509006"/>
                </a:lnTo>
                <a:cubicBezTo>
                  <a:pt x="2684116" y="1514810"/>
                  <a:pt x="2684543" y="1518680"/>
                  <a:pt x="2685399" y="1520615"/>
                </a:cubicBezTo>
                <a:cubicBezTo>
                  <a:pt x="2686255" y="1522549"/>
                  <a:pt x="2687650" y="1524000"/>
                  <a:pt x="2689585" y="1524968"/>
                </a:cubicBezTo>
                <a:cubicBezTo>
                  <a:pt x="2690924" y="1525712"/>
                  <a:pt x="2694496" y="1526084"/>
                  <a:pt x="2700301" y="1526084"/>
                </a:cubicBezTo>
                <a:lnTo>
                  <a:pt x="2703538" y="1526084"/>
                </a:lnTo>
                <a:lnTo>
                  <a:pt x="2703538" y="1535460"/>
                </a:lnTo>
                <a:lnTo>
                  <a:pt x="2645941" y="1535460"/>
                </a:lnTo>
                <a:lnTo>
                  <a:pt x="2645941" y="1526084"/>
                </a:lnTo>
                <a:lnTo>
                  <a:pt x="2648747" y="1526084"/>
                </a:lnTo>
                <a:cubicBezTo>
                  <a:pt x="2654287" y="1526084"/>
                  <a:pt x="2658067" y="1525619"/>
                  <a:pt x="2660088" y="1524689"/>
                </a:cubicBezTo>
                <a:cubicBezTo>
                  <a:pt x="2662110" y="1523759"/>
                  <a:pt x="2663532" y="1522103"/>
                  <a:pt x="2664355" y="1519722"/>
                </a:cubicBezTo>
                <a:cubicBezTo>
                  <a:pt x="2664804" y="1518531"/>
                  <a:pt x="2665028" y="1514438"/>
                  <a:pt x="2665028" y="1507443"/>
                </a:cubicBezTo>
                <a:lnTo>
                  <a:pt x="2665028" y="1443708"/>
                </a:lnTo>
                <a:lnTo>
                  <a:pt x="2646053" y="1443708"/>
                </a:lnTo>
                <a:lnTo>
                  <a:pt x="2646053" y="1434443"/>
                </a:lnTo>
                <a:cubicBezTo>
                  <a:pt x="2652676" y="1433699"/>
                  <a:pt x="2657624" y="1432806"/>
                  <a:pt x="2660898" y="1431764"/>
                </a:cubicBezTo>
                <a:cubicBezTo>
                  <a:pt x="2664173" y="1430722"/>
                  <a:pt x="2668898" y="1428490"/>
                  <a:pt x="2675074" y="1425067"/>
                </a:cubicBezTo>
                <a:close/>
                <a:moveTo>
                  <a:pt x="2578485" y="1425067"/>
                </a:moveTo>
                <a:cubicBezTo>
                  <a:pt x="2589424" y="1425067"/>
                  <a:pt x="2598893" y="1427337"/>
                  <a:pt x="2606892" y="1431876"/>
                </a:cubicBezTo>
                <a:cubicBezTo>
                  <a:pt x="2614892" y="1436415"/>
                  <a:pt x="2621198" y="1443038"/>
                  <a:pt x="2625812" y="1451744"/>
                </a:cubicBezTo>
                <a:cubicBezTo>
                  <a:pt x="2630426" y="1460451"/>
                  <a:pt x="2632733" y="1470385"/>
                  <a:pt x="2632733" y="1481547"/>
                </a:cubicBezTo>
                <a:cubicBezTo>
                  <a:pt x="2632733" y="1492709"/>
                  <a:pt x="2630370" y="1502644"/>
                  <a:pt x="2625645" y="1511350"/>
                </a:cubicBezTo>
                <a:cubicBezTo>
                  <a:pt x="2620919" y="1520057"/>
                  <a:pt x="2614483" y="1526698"/>
                  <a:pt x="2606334" y="1531274"/>
                </a:cubicBezTo>
                <a:cubicBezTo>
                  <a:pt x="2598186" y="1535851"/>
                  <a:pt x="2588456" y="1538139"/>
                  <a:pt x="2577145" y="1538139"/>
                </a:cubicBezTo>
                <a:cubicBezTo>
                  <a:pt x="2559137" y="1538139"/>
                  <a:pt x="2545612" y="1532521"/>
                  <a:pt x="2536571" y="1521284"/>
                </a:cubicBezTo>
                <a:cubicBezTo>
                  <a:pt x="2527530" y="1510048"/>
                  <a:pt x="2523009" y="1496839"/>
                  <a:pt x="2523009" y="1481659"/>
                </a:cubicBezTo>
                <a:cubicBezTo>
                  <a:pt x="2523009" y="1470571"/>
                  <a:pt x="2525353" y="1460730"/>
                  <a:pt x="2530041" y="1452135"/>
                </a:cubicBezTo>
                <a:cubicBezTo>
                  <a:pt x="2534729" y="1443540"/>
                  <a:pt x="2541296" y="1436880"/>
                  <a:pt x="2549742" y="1432155"/>
                </a:cubicBezTo>
                <a:cubicBezTo>
                  <a:pt x="2558188" y="1427430"/>
                  <a:pt x="2567769" y="1425067"/>
                  <a:pt x="2578485" y="1425067"/>
                </a:cubicBezTo>
                <a:close/>
                <a:moveTo>
                  <a:pt x="1646374" y="1425067"/>
                </a:moveTo>
                <a:lnTo>
                  <a:pt x="1654411" y="1425067"/>
                </a:lnTo>
                <a:lnTo>
                  <a:pt x="1654411" y="1446275"/>
                </a:lnTo>
                <a:cubicBezTo>
                  <a:pt x="1664220" y="1438015"/>
                  <a:pt x="1672598" y="1432415"/>
                  <a:pt x="1679547" y="1429476"/>
                </a:cubicBezTo>
                <a:cubicBezTo>
                  <a:pt x="1686495" y="1426537"/>
                  <a:pt x="1693536" y="1425067"/>
                  <a:pt x="1700669" y="1425067"/>
                </a:cubicBezTo>
                <a:cubicBezTo>
                  <a:pt x="1706763" y="1425067"/>
                  <a:pt x="1712151" y="1426090"/>
                  <a:pt x="1716833" y="1428137"/>
                </a:cubicBezTo>
                <a:cubicBezTo>
                  <a:pt x="1721514" y="1430183"/>
                  <a:pt x="1725323" y="1432955"/>
                  <a:pt x="1728258" y="1436452"/>
                </a:cubicBezTo>
                <a:cubicBezTo>
                  <a:pt x="1731193" y="1439950"/>
                  <a:pt x="1733144" y="1443931"/>
                  <a:pt x="1734110" y="1448396"/>
                </a:cubicBezTo>
                <a:cubicBezTo>
                  <a:pt x="1734704" y="1451149"/>
                  <a:pt x="1735001" y="1455316"/>
                  <a:pt x="1735001" y="1460897"/>
                </a:cubicBezTo>
                <a:lnTo>
                  <a:pt x="1735001" y="1510011"/>
                </a:lnTo>
                <a:cubicBezTo>
                  <a:pt x="1735001" y="1515889"/>
                  <a:pt x="1735429" y="1519666"/>
                  <a:pt x="1736285" y="1521340"/>
                </a:cubicBezTo>
                <a:cubicBezTo>
                  <a:pt x="1737141" y="1523014"/>
                  <a:pt x="1738499" y="1524224"/>
                  <a:pt x="1740359" y="1524968"/>
                </a:cubicBezTo>
                <a:cubicBezTo>
                  <a:pt x="1742220" y="1525712"/>
                  <a:pt x="1746796" y="1526084"/>
                  <a:pt x="1754089" y="1526084"/>
                </a:cubicBezTo>
                <a:lnTo>
                  <a:pt x="1754089" y="1535460"/>
                </a:lnTo>
                <a:lnTo>
                  <a:pt x="1696715" y="1535460"/>
                </a:lnTo>
                <a:lnTo>
                  <a:pt x="1696715" y="1526084"/>
                </a:lnTo>
                <a:lnTo>
                  <a:pt x="1699841" y="1526084"/>
                </a:lnTo>
                <a:cubicBezTo>
                  <a:pt x="1705199" y="1526084"/>
                  <a:pt x="1708845" y="1525600"/>
                  <a:pt x="1710780" y="1524633"/>
                </a:cubicBezTo>
                <a:cubicBezTo>
                  <a:pt x="1712714" y="1523666"/>
                  <a:pt x="1714110" y="1522252"/>
                  <a:pt x="1714965" y="1520391"/>
                </a:cubicBezTo>
                <a:cubicBezTo>
                  <a:pt x="1715821" y="1518531"/>
                  <a:pt x="1716249" y="1514736"/>
                  <a:pt x="1716249" y="1509006"/>
                </a:cubicBezTo>
                <a:lnTo>
                  <a:pt x="1716249" y="1467929"/>
                </a:lnTo>
                <a:cubicBezTo>
                  <a:pt x="1716249" y="1459446"/>
                  <a:pt x="1715561" y="1453568"/>
                  <a:pt x="1714184" y="1450293"/>
                </a:cubicBezTo>
                <a:cubicBezTo>
                  <a:pt x="1712808" y="1447019"/>
                  <a:pt x="1710463" y="1444359"/>
                  <a:pt x="1707152" y="1442312"/>
                </a:cubicBezTo>
                <a:cubicBezTo>
                  <a:pt x="1703841" y="1440266"/>
                  <a:pt x="1699655" y="1439243"/>
                  <a:pt x="1694595" y="1439243"/>
                </a:cubicBezTo>
                <a:cubicBezTo>
                  <a:pt x="1688567" y="1439243"/>
                  <a:pt x="1682130" y="1440787"/>
                  <a:pt x="1675284" y="1443875"/>
                </a:cubicBezTo>
                <a:cubicBezTo>
                  <a:pt x="1668438" y="1446963"/>
                  <a:pt x="1661815" y="1451521"/>
                  <a:pt x="1655416" y="1457549"/>
                </a:cubicBezTo>
                <a:lnTo>
                  <a:pt x="1655416" y="1509006"/>
                </a:lnTo>
                <a:cubicBezTo>
                  <a:pt x="1655416" y="1514810"/>
                  <a:pt x="1655844" y="1518680"/>
                  <a:pt x="1656699" y="1520615"/>
                </a:cubicBezTo>
                <a:cubicBezTo>
                  <a:pt x="1657555" y="1522549"/>
                  <a:pt x="1658950" y="1524000"/>
                  <a:pt x="1660885" y="1524968"/>
                </a:cubicBezTo>
                <a:cubicBezTo>
                  <a:pt x="1662225" y="1525712"/>
                  <a:pt x="1665796" y="1526084"/>
                  <a:pt x="1671601" y="1526084"/>
                </a:cubicBezTo>
                <a:lnTo>
                  <a:pt x="1674838" y="1526084"/>
                </a:lnTo>
                <a:lnTo>
                  <a:pt x="1674838" y="1535460"/>
                </a:lnTo>
                <a:lnTo>
                  <a:pt x="1617241" y="1535460"/>
                </a:lnTo>
                <a:lnTo>
                  <a:pt x="1617241" y="1526084"/>
                </a:lnTo>
                <a:lnTo>
                  <a:pt x="1620048" y="1526084"/>
                </a:lnTo>
                <a:cubicBezTo>
                  <a:pt x="1625587" y="1526084"/>
                  <a:pt x="1629367" y="1525619"/>
                  <a:pt x="1631388" y="1524689"/>
                </a:cubicBezTo>
                <a:cubicBezTo>
                  <a:pt x="1633410" y="1523759"/>
                  <a:pt x="1634832" y="1522103"/>
                  <a:pt x="1635655" y="1519722"/>
                </a:cubicBezTo>
                <a:cubicBezTo>
                  <a:pt x="1636104" y="1518531"/>
                  <a:pt x="1636328" y="1514438"/>
                  <a:pt x="1636328" y="1507443"/>
                </a:cubicBezTo>
                <a:lnTo>
                  <a:pt x="1636328" y="1443708"/>
                </a:lnTo>
                <a:lnTo>
                  <a:pt x="1617353" y="1443708"/>
                </a:lnTo>
                <a:lnTo>
                  <a:pt x="1617353" y="1434443"/>
                </a:lnTo>
                <a:cubicBezTo>
                  <a:pt x="1623976" y="1433699"/>
                  <a:pt x="1628924" y="1432806"/>
                  <a:pt x="1632198" y="1431764"/>
                </a:cubicBezTo>
                <a:cubicBezTo>
                  <a:pt x="1635473" y="1430722"/>
                  <a:pt x="1640198" y="1428490"/>
                  <a:pt x="1646374" y="1425067"/>
                </a:cubicBezTo>
                <a:close/>
                <a:moveTo>
                  <a:pt x="1549785" y="1425067"/>
                </a:moveTo>
                <a:cubicBezTo>
                  <a:pt x="1560724" y="1425067"/>
                  <a:pt x="1570193" y="1427337"/>
                  <a:pt x="1578192" y="1431876"/>
                </a:cubicBezTo>
                <a:cubicBezTo>
                  <a:pt x="1586192" y="1436415"/>
                  <a:pt x="1592499" y="1443038"/>
                  <a:pt x="1597112" y="1451744"/>
                </a:cubicBezTo>
                <a:cubicBezTo>
                  <a:pt x="1601726" y="1460451"/>
                  <a:pt x="1604033" y="1470385"/>
                  <a:pt x="1604033" y="1481547"/>
                </a:cubicBezTo>
                <a:cubicBezTo>
                  <a:pt x="1604033" y="1492709"/>
                  <a:pt x="1601670" y="1502644"/>
                  <a:pt x="1596945" y="1511350"/>
                </a:cubicBezTo>
                <a:cubicBezTo>
                  <a:pt x="1592219" y="1520057"/>
                  <a:pt x="1585783" y="1526698"/>
                  <a:pt x="1577634" y="1531274"/>
                </a:cubicBezTo>
                <a:cubicBezTo>
                  <a:pt x="1569486" y="1535851"/>
                  <a:pt x="1559756" y="1538139"/>
                  <a:pt x="1548445" y="1538139"/>
                </a:cubicBezTo>
                <a:cubicBezTo>
                  <a:pt x="1530437" y="1538139"/>
                  <a:pt x="1516912" y="1532521"/>
                  <a:pt x="1507871" y="1521284"/>
                </a:cubicBezTo>
                <a:cubicBezTo>
                  <a:pt x="1498830" y="1510048"/>
                  <a:pt x="1494309" y="1496839"/>
                  <a:pt x="1494309" y="1481659"/>
                </a:cubicBezTo>
                <a:cubicBezTo>
                  <a:pt x="1494309" y="1470571"/>
                  <a:pt x="1496653" y="1460730"/>
                  <a:pt x="1501341" y="1452135"/>
                </a:cubicBezTo>
                <a:cubicBezTo>
                  <a:pt x="1506030" y="1443540"/>
                  <a:pt x="1512596" y="1436880"/>
                  <a:pt x="1521042" y="1432155"/>
                </a:cubicBezTo>
                <a:cubicBezTo>
                  <a:pt x="1529488" y="1427430"/>
                  <a:pt x="1539069" y="1425067"/>
                  <a:pt x="1549785" y="1425067"/>
                </a:cubicBezTo>
                <a:close/>
                <a:moveTo>
                  <a:pt x="1423318" y="1425067"/>
                </a:moveTo>
                <a:cubicBezTo>
                  <a:pt x="1428974" y="1425067"/>
                  <a:pt x="1434034" y="1425794"/>
                  <a:pt x="1438499" y="1427249"/>
                </a:cubicBezTo>
                <a:cubicBezTo>
                  <a:pt x="1442963" y="1428703"/>
                  <a:pt x="1447354" y="1431109"/>
                  <a:pt x="1451670" y="1434466"/>
                </a:cubicBezTo>
                <a:lnTo>
                  <a:pt x="1454684" y="1427746"/>
                </a:lnTo>
                <a:lnTo>
                  <a:pt x="1462515" y="1427746"/>
                </a:lnTo>
                <a:lnTo>
                  <a:pt x="1472543" y="1461902"/>
                </a:lnTo>
                <a:lnTo>
                  <a:pt x="1462497" y="1465251"/>
                </a:lnTo>
                <a:cubicBezTo>
                  <a:pt x="1458479" y="1456098"/>
                  <a:pt x="1452842" y="1448898"/>
                  <a:pt x="1445587" y="1443652"/>
                </a:cubicBezTo>
                <a:cubicBezTo>
                  <a:pt x="1438331" y="1438406"/>
                  <a:pt x="1430983" y="1435783"/>
                  <a:pt x="1423541" y="1435783"/>
                </a:cubicBezTo>
                <a:cubicBezTo>
                  <a:pt x="1417812" y="1435783"/>
                  <a:pt x="1413161" y="1437178"/>
                  <a:pt x="1409589" y="1439968"/>
                </a:cubicBezTo>
                <a:cubicBezTo>
                  <a:pt x="1406017" y="1442759"/>
                  <a:pt x="1404231" y="1445977"/>
                  <a:pt x="1404231" y="1449624"/>
                </a:cubicBezTo>
                <a:cubicBezTo>
                  <a:pt x="1404231" y="1453047"/>
                  <a:pt x="1405533" y="1455986"/>
                  <a:pt x="1408138" y="1458442"/>
                </a:cubicBezTo>
                <a:cubicBezTo>
                  <a:pt x="1410668" y="1460972"/>
                  <a:pt x="1416360" y="1463837"/>
                  <a:pt x="1425216" y="1467036"/>
                </a:cubicBezTo>
                <a:lnTo>
                  <a:pt x="1446982" y="1474738"/>
                </a:lnTo>
                <a:cubicBezTo>
                  <a:pt x="1459260" y="1479129"/>
                  <a:pt x="1467632" y="1483817"/>
                  <a:pt x="1472097" y="1488803"/>
                </a:cubicBezTo>
                <a:cubicBezTo>
                  <a:pt x="1476487" y="1493863"/>
                  <a:pt x="1478682" y="1499593"/>
                  <a:pt x="1478682" y="1505992"/>
                </a:cubicBezTo>
                <a:cubicBezTo>
                  <a:pt x="1478682" y="1511424"/>
                  <a:pt x="1477045" y="1516652"/>
                  <a:pt x="1473771" y="1521675"/>
                </a:cubicBezTo>
                <a:cubicBezTo>
                  <a:pt x="1470497" y="1526698"/>
                  <a:pt x="1465753" y="1530698"/>
                  <a:pt x="1459539" y="1533674"/>
                </a:cubicBezTo>
                <a:cubicBezTo>
                  <a:pt x="1453326" y="1536651"/>
                  <a:pt x="1446200" y="1538139"/>
                  <a:pt x="1438164" y="1538139"/>
                </a:cubicBezTo>
                <a:cubicBezTo>
                  <a:pt x="1425662" y="1538139"/>
                  <a:pt x="1414947" y="1534561"/>
                  <a:pt x="1406017" y="1527406"/>
                </a:cubicBezTo>
                <a:lnTo>
                  <a:pt x="1403673" y="1535460"/>
                </a:lnTo>
                <a:lnTo>
                  <a:pt x="1395725" y="1535460"/>
                </a:lnTo>
                <a:lnTo>
                  <a:pt x="1381795" y="1498960"/>
                </a:lnTo>
                <a:lnTo>
                  <a:pt x="1391841" y="1494942"/>
                </a:lnTo>
                <a:cubicBezTo>
                  <a:pt x="1398623" y="1505657"/>
                  <a:pt x="1405033" y="1513248"/>
                  <a:pt x="1411071" y="1517712"/>
                </a:cubicBezTo>
                <a:cubicBezTo>
                  <a:pt x="1419494" y="1524038"/>
                  <a:pt x="1428587" y="1527200"/>
                  <a:pt x="1438350" y="1527200"/>
                </a:cubicBezTo>
                <a:cubicBezTo>
                  <a:pt x="1444835" y="1527200"/>
                  <a:pt x="1450164" y="1525470"/>
                  <a:pt x="1454338" y="1522010"/>
                </a:cubicBezTo>
                <a:cubicBezTo>
                  <a:pt x="1458513" y="1518550"/>
                  <a:pt x="1460600" y="1514699"/>
                  <a:pt x="1460600" y="1510457"/>
                </a:cubicBezTo>
                <a:cubicBezTo>
                  <a:pt x="1460600" y="1506960"/>
                  <a:pt x="1459297" y="1503760"/>
                  <a:pt x="1456693" y="1500858"/>
                </a:cubicBezTo>
                <a:cubicBezTo>
                  <a:pt x="1454014" y="1498030"/>
                  <a:pt x="1448879" y="1495277"/>
                  <a:pt x="1441289" y="1492598"/>
                </a:cubicBezTo>
                <a:lnTo>
                  <a:pt x="1415505" y="1483222"/>
                </a:lnTo>
                <a:cubicBezTo>
                  <a:pt x="1404417" y="1479203"/>
                  <a:pt x="1396715" y="1474813"/>
                  <a:pt x="1392399" y="1470050"/>
                </a:cubicBezTo>
                <a:cubicBezTo>
                  <a:pt x="1388083" y="1465288"/>
                  <a:pt x="1385925" y="1459818"/>
                  <a:pt x="1385925" y="1453642"/>
                </a:cubicBezTo>
                <a:cubicBezTo>
                  <a:pt x="1385925" y="1446126"/>
                  <a:pt x="1389441" y="1439485"/>
                  <a:pt x="1396473" y="1433718"/>
                </a:cubicBezTo>
                <a:cubicBezTo>
                  <a:pt x="1403505" y="1427950"/>
                  <a:pt x="1412454" y="1425067"/>
                  <a:pt x="1423318" y="1425067"/>
                </a:cubicBezTo>
                <a:close/>
                <a:moveTo>
                  <a:pt x="1302581" y="1425067"/>
                </a:moveTo>
                <a:cubicBezTo>
                  <a:pt x="1312106" y="1425067"/>
                  <a:pt x="1320255" y="1426535"/>
                  <a:pt x="1327027" y="1429471"/>
                </a:cubicBezTo>
                <a:cubicBezTo>
                  <a:pt x="1333798" y="1432407"/>
                  <a:pt x="1338784" y="1436625"/>
                  <a:pt x="1341984" y="1442126"/>
                </a:cubicBezTo>
                <a:cubicBezTo>
                  <a:pt x="1344216" y="1445917"/>
                  <a:pt x="1345332" y="1452830"/>
                  <a:pt x="1345332" y="1462865"/>
                </a:cubicBezTo>
                <a:lnTo>
                  <a:pt x="1345332" y="1505792"/>
                </a:lnTo>
                <a:cubicBezTo>
                  <a:pt x="1345332" y="1511888"/>
                  <a:pt x="1345518" y="1515865"/>
                  <a:pt x="1345890" y="1517723"/>
                </a:cubicBezTo>
                <a:cubicBezTo>
                  <a:pt x="1346709" y="1520919"/>
                  <a:pt x="1348141" y="1523316"/>
                  <a:pt x="1350188" y="1524915"/>
                </a:cubicBezTo>
                <a:cubicBezTo>
                  <a:pt x="1352234" y="1526513"/>
                  <a:pt x="1354894" y="1527312"/>
                  <a:pt x="1358169" y="1527312"/>
                </a:cubicBezTo>
                <a:cubicBezTo>
                  <a:pt x="1361592" y="1527312"/>
                  <a:pt x="1365684" y="1526525"/>
                  <a:pt x="1370447" y="1524950"/>
                </a:cubicBezTo>
                <a:lnTo>
                  <a:pt x="1370447" y="1534675"/>
                </a:lnTo>
                <a:cubicBezTo>
                  <a:pt x="1364271" y="1536464"/>
                  <a:pt x="1358727" y="1537358"/>
                  <a:pt x="1353815" y="1537358"/>
                </a:cubicBezTo>
                <a:cubicBezTo>
                  <a:pt x="1348532" y="1537358"/>
                  <a:pt x="1344086" y="1536614"/>
                  <a:pt x="1340477" y="1535125"/>
                </a:cubicBezTo>
                <a:cubicBezTo>
                  <a:pt x="1336868" y="1533637"/>
                  <a:pt x="1333910" y="1531460"/>
                  <a:pt x="1331603" y="1528596"/>
                </a:cubicBezTo>
                <a:cubicBezTo>
                  <a:pt x="1329296" y="1525731"/>
                  <a:pt x="1327808" y="1522326"/>
                  <a:pt x="1327138" y="1518382"/>
                </a:cubicBezTo>
                <a:cubicBezTo>
                  <a:pt x="1318208" y="1525377"/>
                  <a:pt x="1310134" y="1530288"/>
                  <a:pt x="1302916" y="1533116"/>
                </a:cubicBezTo>
                <a:cubicBezTo>
                  <a:pt x="1295698" y="1535944"/>
                  <a:pt x="1288405" y="1537358"/>
                  <a:pt x="1281038" y="1537358"/>
                </a:cubicBezTo>
                <a:cubicBezTo>
                  <a:pt x="1270769" y="1537358"/>
                  <a:pt x="1262435" y="1534567"/>
                  <a:pt x="1256035" y="1528986"/>
                </a:cubicBezTo>
                <a:cubicBezTo>
                  <a:pt x="1249636" y="1523405"/>
                  <a:pt x="1246436" y="1516857"/>
                  <a:pt x="1246436" y="1509341"/>
                </a:cubicBezTo>
                <a:cubicBezTo>
                  <a:pt x="1246436" y="1504802"/>
                  <a:pt x="1247609" y="1500486"/>
                  <a:pt x="1249956" y="1496393"/>
                </a:cubicBezTo>
                <a:cubicBezTo>
                  <a:pt x="1252303" y="1492300"/>
                  <a:pt x="1255879" y="1488691"/>
                  <a:pt x="1260684" y="1485566"/>
                </a:cubicBezTo>
                <a:cubicBezTo>
                  <a:pt x="1265489" y="1482440"/>
                  <a:pt x="1273032" y="1479687"/>
                  <a:pt x="1283314" y="1477306"/>
                </a:cubicBezTo>
                <a:cubicBezTo>
                  <a:pt x="1293595" y="1474924"/>
                  <a:pt x="1307862" y="1472766"/>
                  <a:pt x="1326114" y="1470832"/>
                </a:cubicBezTo>
                <a:lnTo>
                  <a:pt x="1326133" y="1458665"/>
                </a:lnTo>
                <a:cubicBezTo>
                  <a:pt x="1326133" y="1450405"/>
                  <a:pt x="1323822" y="1444508"/>
                  <a:pt x="1319198" y="1440973"/>
                </a:cubicBezTo>
                <a:cubicBezTo>
                  <a:pt x="1314575" y="1437438"/>
                  <a:pt x="1308049" y="1435671"/>
                  <a:pt x="1299622" y="1435671"/>
                </a:cubicBezTo>
                <a:cubicBezTo>
                  <a:pt x="1295446" y="1435671"/>
                  <a:pt x="1291792" y="1436173"/>
                  <a:pt x="1288660" y="1437178"/>
                </a:cubicBezTo>
                <a:cubicBezTo>
                  <a:pt x="1285528" y="1438182"/>
                  <a:pt x="1283011" y="1439559"/>
                  <a:pt x="1281109" y="1441308"/>
                </a:cubicBezTo>
                <a:cubicBezTo>
                  <a:pt x="1279207" y="1443057"/>
                  <a:pt x="1277809" y="1445047"/>
                  <a:pt x="1276914" y="1447280"/>
                </a:cubicBezTo>
                <a:cubicBezTo>
                  <a:pt x="1276542" y="1448098"/>
                  <a:pt x="1275647" y="1451261"/>
                  <a:pt x="1274230" y="1456767"/>
                </a:cubicBezTo>
                <a:cubicBezTo>
                  <a:pt x="1272518" y="1463465"/>
                  <a:pt x="1269058" y="1466813"/>
                  <a:pt x="1263849" y="1466813"/>
                </a:cubicBezTo>
                <a:cubicBezTo>
                  <a:pt x="1260872" y="1466813"/>
                  <a:pt x="1258472" y="1465827"/>
                  <a:pt x="1256649" y="1463855"/>
                </a:cubicBezTo>
                <a:cubicBezTo>
                  <a:pt x="1254826" y="1461883"/>
                  <a:pt x="1253915" y="1459223"/>
                  <a:pt x="1253915" y="1455874"/>
                </a:cubicBezTo>
                <a:cubicBezTo>
                  <a:pt x="1253915" y="1450963"/>
                  <a:pt x="1255738" y="1446145"/>
                  <a:pt x="1259384" y="1441419"/>
                </a:cubicBezTo>
                <a:cubicBezTo>
                  <a:pt x="1263030" y="1436694"/>
                  <a:pt x="1268593" y="1432787"/>
                  <a:pt x="1276071" y="1429699"/>
                </a:cubicBezTo>
                <a:cubicBezTo>
                  <a:pt x="1283550" y="1426611"/>
                  <a:pt x="1292387" y="1425067"/>
                  <a:pt x="1302581" y="1425067"/>
                </a:cubicBezTo>
                <a:close/>
                <a:moveTo>
                  <a:pt x="1177417" y="1425067"/>
                </a:moveTo>
                <a:cubicBezTo>
                  <a:pt x="1185379" y="1425067"/>
                  <a:pt x="1192300" y="1426310"/>
                  <a:pt x="1198178" y="1428798"/>
                </a:cubicBezTo>
                <a:cubicBezTo>
                  <a:pt x="1204057" y="1431285"/>
                  <a:pt x="1209043" y="1435033"/>
                  <a:pt x="1213136" y="1440044"/>
                </a:cubicBezTo>
                <a:cubicBezTo>
                  <a:pt x="1217228" y="1445055"/>
                  <a:pt x="1220205" y="1450790"/>
                  <a:pt x="1222065" y="1457249"/>
                </a:cubicBezTo>
                <a:cubicBezTo>
                  <a:pt x="1223107" y="1461035"/>
                  <a:pt x="1223702" y="1465934"/>
                  <a:pt x="1223851" y="1471948"/>
                </a:cubicBezTo>
                <a:lnTo>
                  <a:pt x="1144935" y="1471948"/>
                </a:lnTo>
                <a:cubicBezTo>
                  <a:pt x="1144712" y="1475601"/>
                  <a:pt x="1144600" y="1478323"/>
                  <a:pt x="1144600" y="1480114"/>
                </a:cubicBezTo>
                <a:cubicBezTo>
                  <a:pt x="1144600" y="1489508"/>
                  <a:pt x="1146237" y="1497878"/>
                  <a:pt x="1149512" y="1505223"/>
                </a:cubicBezTo>
                <a:cubicBezTo>
                  <a:pt x="1152786" y="1512568"/>
                  <a:pt x="1157120" y="1517974"/>
                  <a:pt x="1162515" y="1521441"/>
                </a:cubicBezTo>
                <a:cubicBezTo>
                  <a:pt x="1167910" y="1524909"/>
                  <a:pt x="1174031" y="1526642"/>
                  <a:pt x="1180877" y="1526642"/>
                </a:cubicBezTo>
                <a:cubicBezTo>
                  <a:pt x="1186681" y="1526642"/>
                  <a:pt x="1192300" y="1525284"/>
                  <a:pt x="1197732" y="1522568"/>
                </a:cubicBezTo>
                <a:cubicBezTo>
                  <a:pt x="1203164" y="1519852"/>
                  <a:pt x="1209750" y="1514550"/>
                  <a:pt x="1217489" y="1506662"/>
                </a:cubicBezTo>
                <a:lnTo>
                  <a:pt x="1224633" y="1512466"/>
                </a:lnTo>
                <a:cubicBezTo>
                  <a:pt x="1219200" y="1518940"/>
                  <a:pt x="1213936" y="1524075"/>
                  <a:pt x="1208838" y="1527870"/>
                </a:cubicBezTo>
                <a:cubicBezTo>
                  <a:pt x="1203741" y="1531665"/>
                  <a:pt x="1198923" y="1534325"/>
                  <a:pt x="1194383" y="1535851"/>
                </a:cubicBezTo>
                <a:cubicBezTo>
                  <a:pt x="1189844" y="1537376"/>
                  <a:pt x="1184523" y="1538139"/>
                  <a:pt x="1178421" y="1538139"/>
                </a:cubicBezTo>
                <a:cubicBezTo>
                  <a:pt x="1167483" y="1538139"/>
                  <a:pt x="1158181" y="1535907"/>
                  <a:pt x="1150516" y="1531442"/>
                </a:cubicBezTo>
                <a:cubicBezTo>
                  <a:pt x="1141735" y="1526307"/>
                  <a:pt x="1135001" y="1519610"/>
                  <a:pt x="1130313" y="1511350"/>
                </a:cubicBezTo>
                <a:cubicBezTo>
                  <a:pt x="1125625" y="1503090"/>
                  <a:pt x="1123281" y="1493342"/>
                  <a:pt x="1123281" y="1482105"/>
                </a:cubicBezTo>
                <a:cubicBezTo>
                  <a:pt x="1123281" y="1470348"/>
                  <a:pt x="1125550" y="1460302"/>
                  <a:pt x="1130090" y="1451968"/>
                </a:cubicBezTo>
                <a:cubicBezTo>
                  <a:pt x="1134629" y="1443633"/>
                  <a:pt x="1140973" y="1437066"/>
                  <a:pt x="1149121" y="1432267"/>
                </a:cubicBezTo>
                <a:cubicBezTo>
                  <a:pt x="1157269" y="1427467"/>
                  <a:pt x="1166701" y="1425067"/>
                  <a:pt x="1177417" y="1425067"/>
                </a:cubicBezTo>
                <a:close/>
                <a:moveTo>
                  <a:pt x="1045989" y="1425067"/>
                </a:moveTo>
                <a:lnTo>
                  <a:pt x="1054336" y="1425067"/>
                </a:lnTo>
                <a:lnTo>
                  <a:pt x="1054336" y="1446163"/>
                </a:lnTo>
                <a:cubicBezTo>
                  <a:pt x="1059619" y="1439689"/>
                  <a:pt x="1065759" y="1434555"/>
                  <a:pt x="1072754" y="1430760"/>
                </a:cubicBezTo>
                <a:cubicBezTo>
                  <a:pt x="1079748" y="1426965"/>
                  <a:pt x="1086036" y="1425067"/>
                  <a:pt x="1091617" y="1425067"/>
                </a:cubicBezTo>
                <a:cubicBezTo>
                  <a:pt x="1097124" y="1425067"/>
                  <a:pt x="1101477" y="1426369"/>
                  <a:pt x="1104677" y="1428974"/>
                </a:cubicBezTo>
                <a:cubicBezTo>
                  <a:pt x="1107877" y="1431578"/>
                  <a:pt x="1109477" y="1434741"/>
                  <a:pt x="1109477" y="1438461"/>
                </a:cubicBezTo>
                <a:cubicBezTo>
                  <a:pt x="1109477" y="1441140"/>
                  <a:pt x="1108416" y="1443503"/>
                  <a:pt x="1106296" y="1445549"/>
                </a:cubicBezTo>
                <a:cubicBezTo>
                  <a:pt x="1104175" y="1447596"/>
                  <a:pt x="1101626" y="1448619"/>
                  <a:pt x="1098650" y="1448619"/>
                </a:cubicBezTo>
                <a:cubicBezTo>
                  <a:pt x="1097310" y="1448619"/>
                  <a:pt x="1096157" y="1448433"/>
                  <a:pt x="1095189" y="1448061"/>
                </a:cubicBezTo>
                <a:cubicBezTo>
                  <a:pt x="1094222" y="1447689"/>
                  <a:pt x="1092808" y="1446870"/>
                  <a:pt x="1090948" y="1445605"/>
                </a:cubicBezTo>
                <a:cubicBezTo>
                  <a:pt x="1086855" y="1442926"/>
                  <a:pt x="1083432" y="1441587"/>
                  <a:pt x="1080679" y="1441587"/>
                </a:cubicBezTo>
                <a:cubicBezTo>
                  <a:pt x="1076958" y="1441587"/>
                  <a:pt x="1072865" y="1443150"/>
                  <a:pt x="1068400" y="1446275"/>
                </a:cubicBezTo>
                <a:cubicBezTo>
                  <a:pt x="1062745" y="1450293"/>
                  <a:pt x="1058317" y="1454237"/>
                  <a:pt x="1055117" y="1458107"/>
                </a:cubicBezTo>
                <a:lnTo>
                  <a:pt x="1055117" y="1509564"/>
                </a:lnTo>
                <a:cubicBezTo>
                  <a:pt x="1055117" y="1514029"/>
                  <a:pt x="1055359" y="1517061"/>
                  <a:pt x="1055843" y="1518661"/>
                </a:cubicBezTo>
                <a:cubicBezTo>
                  <a:pt x="1056327" y="1520261"/>
                  <a:pt x="1057127" y="1521638"/>
                  <a:pt x="1058243" y="1522791"/>
                </a:cubicBezTo>
                <a:cubicBezTo>
                  <a:pt x="1059359" y="1523945"/>
                  <a:pt x="1060736" y="1524782"/>
                  <a:pt x="1062373" y="1525303"/>
                </a:cubicBezTo>
                <a:cubicBezTo>
                  <a:pt x="1064010" y="1525824"/>
                  <a:pt x="1066875" y="1526084"/>
                  <a:pt x="1070968" y="1526084"/>
                </a:cubicBezTo>
                <a:lnTo>
                  <a:pt x="1074651" y="1526084"/>
                </a:lnTo>
                <a:lnTo>
                  <a:pt x="1074651" y="1535460"/>
                </a:lnTo>
                <a:lnTo>
                  <a:pt x="1016943" y="1535460"/>
                </a:lnTo>
                <a:lnTo>
                  <a:pt x="1016943" y="1526084"/>
                </a:lnTo>
                <a:lnTo>
                  <a:pt x="1021743" y="1526084"/>
                </a:lnTo>
                <a:cubicBezTo>
                  <a:pt x="1026282" y="1526084"/>
                  <a:pt x="1029258" y="1525675"/>
                  <a:pt x="1030672" y="1524856"/>
                </a:cubicBezTo>
                <a:cubicBezTo>
                  <a:pt x="1032607" y="1523740"/>
                  <a:pt x="1034040" y="1522196"/>
                  <a:pt x="1034970" y="1520224"/>
                </a:cubicBezTo>
                <a:cubicBezTo>
                  <a:pt x="1035900" y="1518252"/>
                  <a:pt x="1036365" y="1514699"/>
                  <a:pt x="1036365" y="1509564"/>
                </a:cubicBezTo>
                <a:lnTo>
                  <a:pt x="1036365" y="1443708"/>
                </a:lnTo>
                <a:lnTo>
                  <a:pt x="1017055" y="1443708"/>
                </a:lnTo>
                <a:lnTo>
                  <a:pt x="1017055" y="1434443"/>
                </a:lnTo>
                <a:cubicBezTo>
                  <a:pt x="1022471" y="1434002"/>
                  <a:pt x="1027293" y="1433102"/>
                  <a:pt x="1031522" y="1431741"/>
                </a:cubicBezTo>
                <a:cubicBezTo>
                  <a:pt x="1035751" y="1430380"/>
                  <a:pt x="1040573" y="1428155"/>
                  <a:pt x="1045989" y="1425067"/>
                </a:cubicBezTo>
                <a:close/>
                <a:moveTo>
                  <a:pt x="824992" y="1425067"/>
                </a:moveTo>
                <a:cubicBezTo>
                  <a:pt x="832954" y="1425067"/>
                  <a:pt x="839875" y="1426310"/>
                  <a:pt x="845753" y="1428798"/>
                </a:cubicBezTo>
                <a:cubicBezTo>
                  <a:pt x="851632" y="1431285"/>
                  <a:pt x="856618" y="1435033"/>
                  <a:pt x="860711" y="1440044"/>
                </a:cubicBezTo>
                <a:cubicBezTo>
                  <a:pt x="864803" y="1445055"/>
                  <a:pt x="867780" y="1450790"/>
                  <a:pt x="869640" y="1457249"/>
                </a:cubicBezTo>
                <a:cubicBezTo>
                  <a:pt x="870682" y="1461035"/>
                  <a:pt x="871277" y="1465934"/>
                  <a:pt x="871426" y="1471948"/>
                </a:cubicBezTo>
                <a:lnTo>
                  <a:pt x="792510" y="1471948"/>
                </a:lnTo>
                <a:cubicBezTo>
                  <a:pt x="792287" y="1475601"/>
                  <a:pt x="792175" y="1478323"/>
                  <a:pt x="792175" y="1480114"/>
                </a:cubicBezTo>
                <a:cubicBezTo>
                  <a:pt x="792175" y="1489508"/>
                  <a:pt x="793812" y="1497878"/>
                  <a:pt x="797087" y="1505223"/>
                </a:cubicBezTo>
                <a:cubicBezTo>
                  <a:pt x="800361" y="1512568"/>
                  <a:pt x="804695" y="1517974"/>
                  <a:pt x="810091" y="1521441"/>
                </a:cubicBezTo>
                <a:cubicBezTo>
                  <a:pt x="815485" y="1524909"/>
                  <a:pt x="821606" y="1526642"/>
                  <a:pt x="828452" y="1526642"/>
                </a:cubicBezTo>
                <a:cubicBezTo>
                  <a:pt x="834256" y="1526642"/>
                  <a:pt x="839875" y="1525284"/>
                  <a:pt x="845307" y="1522568"/>
                </a:cubicBezTo>
                <a:cubicBezTo>
                  <a:pt x="850739" y="1519852"/>
                  <a:pt x="857325" y="1514550"/>
                  <a:pt x="865064" y="1506662"/>
                </a:cubicBezTo>
                <a:lnTo>
                  <a:pt x="872208" y="1512466"/>
                </a:lnTo>
                <a:cubicBezTo>
                  <a:pt x="866775" y="1518940"/>
                  <a:pt x="861511" y="1524075"/>
                  <a:pt x="856413" y="1527870"/>
                </a:cubicBezTo>
                <a:cubicBezTo>
                  <a:pt x="851316" y="1531665"/>
                  <a:pt x="846498" y="1534325"/>
                  <a:pt x="841958" y="1535851"/>
                </a:cubicBezTo>
                <a:cubicBezTo>
                  <a:pt x="837419" y="1537376"/>
                  <a:pt x="832098" y="1538139"/>
                  <a:pt x="825997" y="1538139"/>
                </a:cubicBezTo>
                <a:cubicBezTo>
                  <a:pt x="815058" y="1538139"/>
                  <a:pt x="805756" y="1535907"/>
                  <a:pt x="798091" y="1531442"/>
                </a:cubicBezTo>
                <a:cubicBezTo>
                  <a:pt x="789310" y="1526307"/>
                  <a:pt x="782576" y="1519610"/>
                  <a:pt x="777888" y="1511350"/>
                </a:cubicBezTo>
                <a:cubicBezTo>
                  <a:pt x="773200" y="1503090"/>
                  <a:pt x="770856" y="1493342"/>
                  <a:pt x="770856" y="1482105"/>
                </a:cubicBezTo>
                <a:cubicBezTo>
                  <a:pt x="770856" y="1470348"/>
                  <a:pt x="773125" y="1460302"/>
                  <a:pt x="777665" y="1451968"/>
                </a:cubicBezTo>
                <a:cubicBezTo>
                  <a:pt x="782204" y="1443633"/>
                  <a:pt x="788548" y="1437066"/>
                  <a:pt x="796696" y="1432267"/>
                </a:cubicBezTo>
                <a:cubicBezTo>
                  <a:pt x="804844" y="1427467"/>
                  <a:pt x="814276" y="1425067"/>
                  <a:pt x="824992" y="1425067"/>
                </a:cubicBezTo>
                <a:close/>
                <a:moveTo>
                  <a:pt x="699418" y="1425067"/>
                </a:moveTo>
                <a:cubicBezTo>
                  <a:pt x="705074" y="1425067"/>
                  <a:pt x="710134" y="1425794"/>
                  <a:pt x="714599" y="1427249"/>
                </a:cubicBezTo>
                <a:cubicBezTo>
                  <a:pt x="719064" y="1428703"/>
                  <a:pt x="723454" y="1431109"/>
                  <a:pt x="727770" y="1434466"/>
                </a:cubicBezTo>
                <a:lnTo>
                  <a:pt x="730784" y="1427746"/>
                </a:lnTo>
                <a:lnTo>
                  <a:pt x="738615" y="1427746"/>
                </a:lnTo>
                <a:lnTo>
                  <a:pt x="748643" y="1461902"/>
                </a:lnTo>
                <a:lnTo>
                  <a:pt x="738597" y="1465251"/>
                </a:lnTo>
                <a:cubicBezTo>
                  <a:pt x="734579" y="1456098"/>
                  <a:pt x="728942" y="1448898"/>
                  <a:pt x="721687" y="1443652"/>
                </a:cubicBezTo>
                <a:cubicBezTo>
                  <a:pt x="714431" y="1438406"/>
                  <a:pt x="707083" y="1435783"/>
                  <a:pt x="699641" y="1435783"/>
                </a:cubicBezTo>
                <a:cubicBezTo>
                  <a:pt x="693912" y="1435783"/>
                  <a:pt x="689261" y="1437178"/>
                  <a:pt x="685689" y="1439968"/>
                </a:cubicBezTo>
                <a:cubicBezTo>
                  <a:pt x="682117" y="1442759"/>
                  <a:pt x="680331" y="1445977"/>
                  <a:pt x="680331" y="1449624"/>
                </a:cubicBezTo>
                <a:cubicBezTo>
                  <a:pt x="680331" y="1453047"/>
                  <a:pt x="681633" y="1455986"/>
                  <a:pt x="684238" y="1458442"/>
                </a:cubicBezTo>
                <a:cubicBezTo>
                  <a:pt x="686768" y="1460972"/>
                  <a:pt x="692460" y="1463837"/>
                  <a:pt x="701316" y="1467036"/>
                </a:cubicBezTo>
                <a:lnTo>
                  <a:pt x="723082" y="1474738"/>
                </a:lnTo>
                <a:cubicBezTo>
                  <a:pt x="735360" y="1479129"/>
                  <a:pt x="743732" y="1483817"/>
                  <a:pt x="748197" y="1488803"/>
                </a:cubicBezTo>
                <a:cubicBezTo>
                  <a:pt x="752587" y="1493863"/>
                  <a:pt x="754782" y="1499593"/>
                  <a:pt x="754782" y="1505992"/>
                </a:cubicBezTo>
                <a:cubicBezTo>
                  <a:pt x="754782" y="1511424"/>
                  <a:pt x="753145" y="1516652"/>
                  <a:pt x="749871" y="1521675"/>
                </a:cubicBezTo>
                <a:cubicBezTo>
                  <a:pt x="746597" y="1526698"/>
                  <a:pt x="741853" y="1530698"/>
                  <a:pt x="735639" y="1533674"/>
                </a:cubicBezTo>
                <a:cubicBezTo>
                  <a:pt x="729426" y="1536651"/>
                  <a:pt x="722301" y="1538139"/>
                  <a:pt x="714264" y="1538139"/>
                </a:cubicBezTo>
                <a:cubicBezTo>
                  <a:pt x="701762" y="1538139"/>
                  <a:pt x="691047" y="1534561"/>
                  <a:pt x="682117" y="1527406"/>
                </a:cubicBezTo>
                <a:lnTo>
                  <a:pt x="679773" y="1535460"/>
                </a:lnTo>
                <a:lnTo>
                  <a:pt x="671825" y="1535460"/>
                </a:lnTo>
                <a:lnTo>
                  <a:pt x="657895" y="1498960"/>
                </a:lnTo>
                <a:lnTo>
                  <a:pt x="667941" y="1494942"/>
                </a:lnTo>
                <a:cubicBezTo>
                  <a:pt x="674723" y="1505657"/>
                  <a:pt x="681133" y="1513248"/>
                  <a:pt x="687171" y="1517712"/>
                </a:cubicBezTo>
                <a:cubicBezTo>
                  <a:pt x="695594" y="1524038"/>
                  <a:pt x="704687" y="1527200"/>
                  <a:pt x="714450" y="1527200"/>
                </a:cubicBezTo>
                <a:cubicBezTo>
                  <a:pt x="720935" y="1527200"/>
                  <a:pt x="726264" y="1525470"/>
                  <a:pt x="730438" y="1522010"/>
                </a:cubicBezTo>
                <a:cubicBezTo>
                  <a:pt x="734613" y="1518550"/>
                  <a:pt x="736700" y="1514699"/>
                  <a:pt x="736700" y="1510457"/>
                </a:cubicBezTo>
                <a:cubicBezTo>
                  <a:pt x="736700" y="1506960"/>
                  <a:pt x="735397" y="1503760"/>
                  <a:pt x="732793" y="1500858"/>
                </a:cubicBezTo>
                <a:cubicBezTo>
                  <a:pt x="730114" y="1498030"/>
                  <a:pt x="724979" y="1495277"/>
                  <a:pt x="717389" y="1492598"/>
                </a:cubicBezTo>
                <a:lnTo>
                  <a:pt x="691605" y="1483222"/>
                </a:lnTo>
                <a:cubicBezTo>
                  <a:pt x="680517" y="1479203"/>
                  <a:pt x="672815" y="1474813"/>
                  <a:pt x="668499" y="1470050"/>
                </a:cubicBezTo>
                <a:cubicBezTo>
                  <a:pt x="664183" y="1465288"/>
                  <a:pt x="662025" y="1459818"/>
                  <a:pt x="662025" y="1453642"/>
                </a:cubicBezTo>
                <a:cubicBezTo>
                  <a:pt x="662025" y="1446126"/>
                  <a:pt x="665541" y="1439485"/>
                  <a:pt x="672573" y="1433718"/>
                </a:cubicBezTo>
                <a:cubicBezTo>
                  <a:pt x="679605" y="1427950"/>
                  <a:pt x="688554" y="1425067"/>
                  <a:pt x="699418" y="1425067"/>
                </a:cubicBezTo>
                <a:close/>
                <a:moveTo>
                  <a:pt x="617563" y="1425067"/>
                </a:moveTo>
                <a:lnTo>
                  <a:pt x="625711" y="1425067"/>
                </a:lnTo>
                <a:lnTo>
                  <a:pt x="625711" y="1514587"/>
                </a:lnTo>
                <a:cubicBezTo>
                  <a:pt x="625711" y="1517712"/>
                  <a:pt x="626158" y="1520057"/>
                  <a:pt x="627051" y="1521619"/>
                </a:cubicBezTo>
                <a:cubicBezTo>
                  <a:pt x="627943" y="1523182"/>
                  <a:pt x="629190" y="1524317"/>
                  <a:pt x="630790" y="1525024"/>
                </a:cubicBezTo>
                <a:cubicBezTo>
                  <a:pt x="632390" y="1525731"/>
                  <a:pt x="635310" y="1526084"/>
                  <a:pt x="639552" y="1526084"/>
                </a:cubicBezTo>
                <a:lnTo>
                  <a:pt x="644798" y="1526084"/>
                </a:lnTo>
                <a:lnTo>
                  <a:pt x="644798" y="1535460"/>
                </a:lnTo>
                <a:lnTo>
                  <a:pt x="587648" y="1535460"/>
                </a:lnTo>
                <a:lnTo>
                  <a:pt x="587648" y="1526084"/>
                </a:lnTo>
                <a:lnTo>
                  <a:pt x="592225" y="1526084"/>
                </a:lnTo>
                <a:cubicBezTo>
                  <a:pt x="597210" y="1526084"/>
                  <a:pt x="600559" y="1525638"/>
                  <a:pt x="602271" y="1524745"/>
                </a:cubicBezTo>
                <a:cubicBezTo>
                  <a:pt x="603982" y="1523852"/>
                  <a:pt x="605191" y="1522587"/>
                  <a:pt x="605898" y="1520949"/>
                </a:cubicBezTo>
                <a:cubicBezTo>
                  <a:pt x="606605" y="1519312"/>
                  <a:pt x="606959" y="1515480"/>
                  <a:pt x="606959" y="1509453"/>
                </a:cubicBezTo>
                <a:lnTo>
                  <a:pt x="606959" y="1443708"/>
                </a:lnTo>
                <a:lnTo>
                  <a:pt x="587648" y="1443708"/>
                </a:lnTo>
                <a:lnTo>
                  <a:pt x="587648" y="1434443"/>
                </a:lnTo>
                <a:cubicBezTo>
                  <a:pt x="593825" y="1433708"/>
                  <a:pt x="599015" y="1432679"/>
                  <a:pt x="603219" y="1431355"/>
                </a:cubicBezTo>
                <a:cubicBezTo>
                  <a:pt x="607424" y="1430031"/>
                  <a:pt x="612205" y="1427935"/>
                  <a:pt x="617563" y="1425067"/>
                </a:cubicBezTo>
                <a:close/>
                <a:moveTo>
                  <a:pt x="398128" y="1425067"/>
                </a:moveTo>
                <a:lnTo>
                  <a:pt x="406413" y="1425067"/>
                </a:lnTo>
                <a:lnTo>
                  <a:pt x="406413" y="1443819"/>
                </a:lnTo>
                <a:cubicBezTo>
                  <a:pt x="414896" y="1437122"/>
                  <a:pt x="421519" y="1432620"/>
                  <a:pt x="426281" y="1430313"/>
                </a:cubicBezTo>
                <a:cubicBezTo>
                  <a:pt x="433574" y="1426816"/>
                  <a:pt x="440532" y="1425067"/>
                  <a:pt x="447155" y="1425067"/>
                </a:cubicBezTo>
                <a:cubicBezTo>
                  <a:pt x="451694" y="1425067"/>
                  <a:pt x="456140" y="1425904"/>
                  <a:pt x="460493" y="1427578"/>
                </a:cubicBezTo>
                <a:cubicBezTo>
                  <a:pt x="464846" y="1429253"/>
                  <a:pt x="468344" y="1431318"/>
                  <a:pt x="470986" y="1433773"/>
                </a:cubicBezTo>
                <a:cubicBezTo>
                  <a:pt x="473627" y="1436229"/>
                  <a:pt x="475878" y="1439578"/>
                  <a:pt x="477739" y="1443819"/>
                </a:cubicBezTo>
                <a:cubicBezTo>
                  <a:pt x="485552" y="1436899"/>
                  <a:pt x="492789" y="1432043"/>
                  <a:pt x="499449" y="1429253"/>
                </a:cubicBezTo>
                <a:cubicBezTo>
                  <a:pt x="506109" y="1426462"/>
                  <a:pt x="512862" y="1425067"/>
                  <a:pt x="519708" y="1425067"/>
                </a:cubicBezTo>
                <a:cubicBezTo>
                  <a:pt x="526257" y="1425067"/>
                  <a:pt x="532042" y="1426425"/>
                  <a:pt x="537065" y="1429141"/>
                </a:cubicBezTo>
                <a:cubicBezTo>
                  <a:pt x="542088" y="1431857"/>
                  <a:pt x="545735" y="1435262"/>
                  <a:pt x="548004" y="1439354"/>
                </a:cubicBezTo>
                <a:cubicBezTo>
                  <a:pt x="550274" y="1443447"/>
                  <a:pt x="551409" y="1449438"/>
                  <a:pt x="551409" y="1457325"/>
                </a:cubicBezTo>
                <a:lnTo>
                  <a:pt x="551409" y="1509118"/>
                </a:lnTo>
                <a:cubicBezTo>
                  <a:pt x="551409" y="1514550"/>
                  <a:pt x="551520" y="1517712"/>
                  <a:pt x="551742" y="1518605"/>
                </a:cubicBezTo>
                <a:cubicBezTo>
                  <a:pt x="552111" y="1520019"/>
                  <a:pt x="552907" y="1521359"/>
                  <a:pt x="554128" y="1522624"/>
                </a:cubicBezTo>
                <a:cubicBezTo>
                  <a:pt x="555348" y="1523889"/>
                  <a:pt x="556736" y="1524782"/>
                  <a:pt x="558289" y="1525303"/>
                </a:cubicBezTo>
                <a:cubicBezTo>
                  <a:pt x="559842" y="1525824"/>
                  <a:pt x="562728" y="1526084"/>
                  <a:pt x="566945" y="1526084"/>
                </a:cubicBezTo>
                <a:lnTo>
                  <a:pt x="570496" y="1526084"/>
                </a:lnTo>
                <a:lnTo>
                  <a:pt x="570496" y="1535460"/>
                </a:lnTo>
                <a:lnTo>
                  <a:pt x="514574" y="1535460"/>
                </a:lnTo>
                <a:lnTo>
                  <a:pt x="514574" y="1526084"/>
                </a:lnTo>
                <a:cubicBezTo>
                  <a:pt x="520973" y="1526010"/>
                  <a:pt x="525122" y="1525545"/>
                  <a:pt x="527019" y="1524689"/>
                </a:cubicBezTo>
                <a:cubicBezTo>
                  <a:pt x="528917" y="1523833"/>
                  <a:pt x="530331" y="1522438"/>
                  <a:pt x="531261" y="1520503"/>
                </a:cubicBezTo>
                <a:cubicBezTo>
                  <a:pt x="532191" y="1518568"/>
                  <a:pt x="532656" y="1514773"/>
                  <a:pt x="532656" y="1509118"/>
                </a:cubicBezTo>
                <a:lnTo>
                  <a:pt x="532656" y="1459893"/>
                </a:lnTo>
                <a:cubicBezTo>
                  <a:pt x="532656" y="1453642"/>
                  <a:pt x="532097" y="1449326"/>
                  <a:pt x="530978" y="1446945"/>
                </a:cubicBezTo>
                <a:cubicBezTo>
                  <a:pt x="529860" y="1444563"/>
                  <a:pt x="527865" y="1442573"/>
                  <a:pt x="524995" y="1440973"/>
                </a:cubicBezTo>
                <a:cubicBezTo>
                  <a:pt x="522124" y="1439373"/>
                  <a:pt x="518563" y="1438573"/>
                  <a:pt x="514312" y="1438573"/>
                </a:cubicBezTo>
                <a:cubicBezTo>
                  <a:pt x="509017" y="1438573"/>
                  <a:pt x="503462" y="1439987"/>
                  <a:pt x="497646" y="1442815"/>
                </a:cubicBezTo>
                <a:cubicBezTo>
                  <a:pt x="489890" y="1446684"/>
                  <a:pt x="483776" y="1451037"/>
                  <a:pt x="479301" y="1455874"/>
                </a:cubicBezTo>
                <a:lnTo>
                  <a:pt x="479301" y="1509118"/>
                </a:lnTo>
                <a:cubicBezTo>
                  <a:pt x="479301" y="1514252"/>
                  <a:pt x="479543" y="1517619"/>
                  <a:pt x="480027" y="1519219"/>
                </a:cubicBezTo>
                <a:cubicBezTo>
                  <a:pt x="480511" y="1520819"/>
                  <a:pt x="481329" y="1522159"/>
                  <a:pt x="482483" y="1523238"/>
                </a:cubicBezTo>
                <a:cubicBezTo>
                  <a:pt x="483636" y="1524317"/>
                  <a:pt x="484975" y="1525061"/>
                  <a:pt x="486501" y="1525470"/>
                </a:cubicBezTo>
                <a:cubicBezTo>
                  <a:pt x="488026" y="1525879"/>
                  <a:pt x="491729" y="1526084"/>
                  <a:pt x="497607" y="1526084"/>
                </a:cubicBezTo>
                <a:lnTo>
                  <a:pt x="497607" y="1535460"/>
                </a:lnTo>
                <a:lnTo>
                  <a:pt x="442690" y="1535460"/>
                </a:lnTo>
                <a:lnTo>
                  <a:pt x="442690" y="1526084"/>
                </a:lnTo>
                <a:lnTo>
                  <a:pt x="445815" y="1526084"/>
                </a:lnTo>
                <a:cubicBezTo>
                  <a:pt x="450205" y="1526084"/>
                  <a:pt x="453312" y="1525563"/>
                  <a:pt x="455135" y="1524521"/>
                </a:cubicBezTo>
                <a:cubicBezTo>
                  <a:pt x="456959" y="1523480"/>
                  <a:pt x="458391" y="1521880"/>
                  <a:pt x="459433" y="1519722"/>
                </a:cubicBezTo>
                <a:cubicBezTo>
                  <a:pt x="460177" y="1518010"/>
                  <a:pt x="460549" y="1514475"/>
                  <a:pt x="460549" y="1509118"/>
                </a:cubicBezTo>
                <a:lnTo>
                  <a:pt x="460549" y="1461567"/>
                </a:lnTo>
                <a:cubicBezTo>
                  <a:pt x="460549" y="1454572"/>
                  <a:pt x="460008" y="1449847"/>
                  <a:pt x="458927" y="1447391"/>
                </a:cubicBezTo>
                <a:cubicBezTo>
                  <a:pt x="457846" y="1444936"/>
                  <a:pt x="455776" y="1442852"/>
                  <a:pt x="452719" y="1441140"/>
                </a:cubicBezTo>
                <a:cubicBezTo>
                  <a:pt x="449662" y="1439429"/>
                  <a:pt x="446082" y="1438573"/>
                  <a:pt x="441982" y="1438573"/>
                </a:cubicBezTo>
                <a:cubicBezTo>
                  <a:pt x="437134" y="1438573"/>
                  <a:pt x="432250" y="1439764"/>
                  <a:pt x="427328" y="1442145"/>
                </a:cubicBezTo>
                <a:cubicBezTo>
                  <a:pt x="420020" y="1445642"/>
                  <a:pt x="413309" y="1450219"/>
                  <a:pt x="407194" y="1455874"/>
                </a:cubicBezTo>
                <a:lnTo>
                  <a:pt x="407194" y="1513248"/>
                </a:lnTo>
                <a:cubicBezTo>
                  <a:pt x="407194" y="1516671"/>
                  <a:pt x="407659" y="1519182"/>
                  <a:pt x="408589" y="1520782"/>
                </a:cubicBezTo>
                <a:cubicBezTo>
                  <a:pt x="409520" y="1522382"/>
                  <a:pt x="410989" y="1523666"/>
                  <a:pt x="412998" y="1524633"/>
                </a:cubicBezTo>
                <a:cubicBezTo>
                  <a:pt x="415008" y="1525600"/>
                  <a:pt x="417761" y="1526084"/>
                  <a:pt x="421258" y="1526084"/>
                </a:cubicBezTo>
                <a:lnTo>
                  <a:pt x="425388" y="1526084"/>
                </a:lnTo>
                <a:lnTo>
                  <a:pt x="425388" y="1535460"/>
                </a:lnTo>
                <a:lnTo>
                  <a:pt x="369355" y="1535460"/>
                </a:lnTo>
                <a:lnTo>
                  <a:pt x="369355" y="1526084"/>
                </a:lnTo>
                <a:lnTo>
                  <a:pt x="372351" y="1526084"/>
                </a:lnTo>
                <a:cubicBezTo>
                  <a:pt x="377455" y="1526084"/>
                  <a:pt x="380821" y="1525675"/>
                  <a:pt x="382449" y="1524856"/>
                </a:cubicBezTo>
                <a:cubicBezTo>
                  <a:pt x="384816" y="1523740"/>
                  <a:pt x="386518" y="1521954"/>
                  <a:pt x="387554" y="1519498"/>
                </a:cubicBezTo>
                <a:cubicBezTo>
                  <a:pt x="388146" y="1518159"/>
                  <a:pt x="388442" y="1514699"/>
                  <a:pt x="388442" y="1509118"/>
                </a:cubicBezTo>
                <a:lnTo>
                  <a:pt x="388442" y="1443931"/>
                </a:lnTo>
                <a:lnTo>
                  <a:pt x="369131" y="1443931"/>
                </a:lnTo>
                <a:lnTo>
                  <a:pt x="369131" y="1434443"/>
                </a:lnTo>
                <a:cubicBezTo>
                  <a:pt x="374729" y="1433916"/>
                  <a:pt x="379617" y="1432994"/>
                  <a:pt x="383797" y="1431676"/>
                </a:cubicBezTo>
                <a:cubicBezTo>
                  <a:pt x="387977" y="1430358"/>
                  <a:pt x="392754" y="1428155"/>
                  <a:pt x="398128" y="1425067"/>
                </a:cubicBezTo>
                <a:close/>
                <a:moveTo>
                  <a:pt x="301117" y="1425067"/>
                </a:moveTo>
                <a:cubicBezTo>
                  <a:pt x="309079" y="1425067"/>
                  <a:pt x="316000" y="1426310"/>
                  <a:pt x="321878" y="1428798"/>
                </a:cubicBezTo>
                <a:cubicBezTo>
                  <a:pt x="327757" y="1431285"/>
                  <a:pt x="332743" y="1435033"/>
                  <a:pt x="336836" y="1440044"/>
                </a:cubicBezTo>
                <a:cubicBezTo>
                  <a:pt x="340928" y="1445055"/>
                  <a:pt x="343905" y="1450790"/>
                  <a:pt x="345765" y="1457249"/>
                </a:cubicBezTo>
                <a:cubicBezTo>
                  <a:pt x="346807" y="1461035"/>
                  <a:pt x="347402" y="1465934"/>
                  <a:pt x="347551" y="1471948"/>
                </a:cubicBezTo>
                <a:lnTo>
                  <a:pt x="268635" y="1471948"/>
                </a:lnTo>
                <a:cubicBezTo>
                  <a:pt x="268412" y="1475601"/>
                  <a:pt x="268300" y="1478323"/>
                  <a:pt x="268300" y="1480114"/>
                </a:cubicBezTo>
                <a:cubicBezTo>
                  <a:pt x="268300" y="1489508"/>
                  <a:pt x="269937" y="1497878"/>
                  <a:pt x="273212" y="1505223"/>
                </a:cubicBezTo>
                <a:cubicBezTo>
                  <a:pt x="276486" y="1512568"/>
                  <a:pt x="280821" y="1517974"/>
                  <a:pt x="286215" y="1521441"/>
                </a:cubicBezTo>
                <a:cubicBezTo>
                  <a:pt x="291611" y="1524909"/>
                  <a:pt x="297731" y="1526642"/>
                  <a:pt x="304577" y="1526642"/>
                </a:cubicBezTo>
                <a:cubicBezTo>
                  <a:pt x="310381" y="1526642"/>
                  <a:pt x="316000" y="1525284"/>
                  <a:pt x="321432" y="1522568"/>
                </a:cubicBezTo>
                <a:cubicBezTo>
                  <a:pt x="326864" y="1519852"/>
                  <a:pt x="333450" y="1514550"/>
                  <a:pt x="341189" y="1506662"/>
                </a:cubicBezTo>
                <a:lnTo>
                  <a:pt x="348333" y="1512466"/>
                </a:lnTo>
                <a:cubicBezTo>
                  <a:pt x="342900" y="1518940"/>
                  <a:pt x="337636" y="1524075"/>
                  <a:pt x="332538" y="1527870"/>
                </a:cubicBezTo>
                <a:cubicBezTo>
                  <a:pt x="327441" y="1531665"/>
                  <a:pt x="322623" y="1534325"/>
                  <a:pt x="318083" y="1535851"/>
                </a:cubicBezTo>
                <a:cubicBezTo>
                  <a:pt x="313544" y="1537376"/>
                  <a:pt x="308223" y="1538139"/>
                  <a:pt x="302122" y="1538139"/>
                </a:cubicBezTo>
                <a:cubicBezTo>
                  <a:pt x="291183" y="1538139"/>
                  <a:pt x="281881" y="1535907"/>
                  <a:pt x="274216" y="1531442"/>
                </a:cubicBezTo>
                <a:cubicBezTo>
                  <a:pt x="265435" y="1526307"/>
                  <a:pt x="258701" y="1519610"/>
                  <a:pt x="254013" y="1511350"/>
                </a:cubicBezTo>
                <a:cubicBezTo>
                  <a:pt x="249325" y="1503090"/>
                  <a:pt x="246981" y="1493342"/>
                  <a:pt x="246981" y="1482105"/>
                </a:cubicBezTo>
                <a:cubicBezTo>
                  <a:pt x="246981" y="1470348"/>
                  <a:pt x="249250" y="1460302"/>
                  <a:pt x="253790" y="1451968"/>
                </a:cubicBezTo>
                <a:cubicBezTo>
                  <a:pt x="258329" y="1443633"/>
                  <a:pt x="264673" y="1437066"/>
                  <a:pt x="272821" y="1432267"/>
                </a:cubicBezTo>
                <a:cubicBezTo>
                  <a:pt x="280969" y="1427467"/>
                  <a:pt x="290401" y="1425067"/>
                  <a:pt x="301117" y="1425067"/>
                </a:cubicBezTo>
                <a:close/>
                <a:moveTo>
                  <a:pt x="169689" y="1425067"/>
                </a:moveTo>
                <a:lnTo>
                  <a:pt x="178036" y="1425067"/>
                </a:lnTo>
                <a:lnTo>
                  <a:pt x="178036" y="1446163"/>
                </a:lnTo>
                <a:cubicBezTo>
                  <a:pt x="183319" y="1439689"/>
                  <a:pt x="189459" y="1434555"/>
                  <a:pt x="196454" y="1430760"/>
                </a:cubicBezTo>
                <a:cubicBezTo>
                  <a:pt x="203448" y="1426965"/>
                  <a:pt x="209736" y="1425067"/>
                  <a:pt x="215318" y="1425067"/>
                </a:cubicBezTo>
                <a:cubicBezTo>
                  <a:pt x="220824" y="1425067"/>
                  <a:pt x="225177" y="1426369"/>
                  <a:pt x="228377" y="1428974"/>
                </a:cubicBezTo>
                <a:cubicBezTo>
                  <a:pt x="231577" y="1431578"/>
                  <a:pt x="233177" y="1434741"/>
                  <a:pt x="233177" y="1438461"/>
                </a:cubicBezTo>
                <a:cubicBezTo>
                  <a:pt x="233177" y="1441140"/>
                  <a:pt x="232116" y="1443503"/>
                  <a:pt x="229996" y="1445549"/>
                </a:cubicBezTo>
                <a:cubicBezTo>
                  <a:pt x="227875" y="1447596"/>
                  <a:pt x="225326" y="1448619"/>
                  <a:pt x="222350" y="1448619"/>
                </a:cubicBezTo>
                <a:cubicBezTo>
                  <a:pt x="221010" y="1448619"/>
                  <a:pt x="219857" y="1448433"/>
                  <a:pt x="218889" y="1448061"/>
                </a:cubicBezTo>
                <a:cubicBezTo>
                  <a:pt x="217922" y="1447689"/>
                  <a:pt x="216508" y="1446870"/>
                  <a:pt x="214648" y="1445605"/>
                </a:cubicBezTo>
                <a:cubicBezTo>
                  <a:pt x="210555" y="1442926"/>
                  <a:pt x="207132" y="1441587"/>
                  <a:pt x="204379" y="1441587"/>
                </a:cubicBezTo>
                <a:cubicBezTo>
                  <a:pt x="200658" y="1441587"/>
                  <a:pt x="196565" y="1443150"/>
                  <a:pt x="192100" y="1446275"/>
                </a:cubicBezTo>
                <a:cubicBezTo>
                  <a:pt x="186445" y="1450293"/>
                  <a:pt x="182017" y="1454237"/>
                  <a:pt x="178817" y="1458107"/>
                </a:cubicBezTo>
                <a:lnTo>
                  <a:pt x="178817" y="1509564"/>
                </a:lnTo>
                <a:cubicBezTo>
                  <a:pt x="178817" y="1514029"/>
                  <a:pt x="179059" y="1517061"/>
                  <a:pt x="179543" y="1518661"/>
                </a:cubicBezTo>
                <a:cubicBezTo>
                  <a:pt x="180027" y="1520261"/>
                  <a:pt x="180827" y="1521638"/>
                  <a:pt x="181943" y="1522791"/>
                </a:cubicBezTo>
                <a:cubicBezTo>
                  <a:pt x="183059" y="1523945"/>
                  <a:pt x="184436" y="1524782"/>
                  <a:pt x="186073" y="1525303"/>
                </a:cubicBezTo>
                <a:cubicBezTo>
                  <a:pt x="187710" y="1525824"/>
                  <a:pt x="190575" y="1526084"/>
                  <a:pt x="194668" y="1526084"/>
                </a:cubicBezTo>
                <a:lnTo>
                  <a:pt x="198351" y="1526084"/>
                </a:lnTo>
                <a:lnTo>
                  <a:pt x="198351" y="1535460"/>
                </a:lnTo>
                <a:lnTo>
                  <a:pt x="140643" y="1535460"/>
                </a:lnTo>
                <a:lnTo>
                  <a:pt x="140643" y="1526084"/>
                </a:lnTo>
                <a:lnTo>
                  <a:pt x="145443" y="1526084"/>
                </a:lnTo>
                <a:cubicBezTo>
                  <a:pt x="149982" y="1526084"/>
                  <a:pt x="152959" y="1525675"/>
                  <a:pt x="154372" y="1524856"/>
                </a:cubicBezTo>
                <a:cubicBezTo>
                  <a:pt x="156307" y="1523740"/>
                  <a:pt x="157740" y="1522196"/>
                  <a:pt x="158670" y="1520224"/>
                </a:cubicBezTo>
                <a:cubicBezTo>
                  <a:pt x="159600" y="1518252"/>
                  <a:pt x="160065" y="1514699"/>
                  <a:pt x="160065" y="1509564"/>
                </a:cubicBezTo>
                <a:lnTo>
                  <a:pt x="160065" y="1443708"/>
                </a:lnTo>
                <a:lnTo>
                  <a:pt x="140755" y="1443708"/>
                </a:lnTo>
                <a:lnTo>
                  <a:pt x="140755" y="1434443"/>
                </a:lnTo>
                <a:cubicBezTo>
                  <a:pt x="146171" y="1434002"/>
                  <a:pt x="150993" y="1433102"/>
                  <a:pt x="155222" y="1431741"/>
                </a:cubicBezTo>
                <a:cubicBezTo>
                  <a:pt x="159451" y="1430380"/>
                  <a:pt x="164273" y="1428155"/>
                  <a:pt x="169689" y="1425067"/>
                </a:cubicBezTo>
                <a:close/>
                <a:moveTo>
                  <a:pt x="40742" y="1391915"/>
                </a:moveTo>
                <a:lnTo>
                  <a:pt x="40742" y="1457214"/>
                </a:lnTo>
                <a:lnTo>
                  <a:pt x="64781" y="1457214"/>
                </a:lnTo>
                <a:cubicBezTo>
                  <a:pt x="76931" y="1457214"/>
                  <a:pt x="85448" y="1456135"/>
                  <a:pt x="90330" y="1453977"/>
                </a:cubicBezTo>
                <a:cubicBezTo>
                  <a:pt x="95212" y="1451819"/>
                  <a:pt x="99256" y="1448080"/>
                  <a:pt x="102461" y="1442759"/>
                </a:cubicBezTo>
                <a:cubicBezTo>
                  <a:pt x="105666" y="1437438"/>
                  <a:pt x="107268" y="1431206"/>
                  <a:pt x="107268" y="1424062"/>
                </a:cubicBezTo>
                <a:cubicBezTo>
                  <a:pt x="107268" y="1416249"/>
                  <a:pt x="105405" y="1409719"/>
                  <a:pt x="101678" y="1404473"/>
                </a:cubicBezTo>
                <a:cubicBezTo>
                  <a:pt x="97951" y="1399227"/>
                  <a:pt x="92882" y="1395673"/>
                  <a:pt x="86472" y="1393813"/>
                </a:cubicBezTo>
                <a:cubicBezTo>
                  <a:pt x="82000" y="1392548"/>
                  <a:pt x="73279" y="1391915"/>
                  <a:pt x="60309" y="1391915"/>
                </a:cubicBezTo>
                <a:close/>
                <a:moveTo>
                  <a:pt x="0" y="1379749"/>
                </a:moveTo>
                <a:lnTo>
                  <a:pt x="61556" y="1379749"/>
                </a:lnTo>
                <a:cubicBezTo>
                  <a:pt x="80250" y="1379749"/>
                  <a:pt x="93135" y="1380939"/>
                  <a:pt x="100210" y="1383321"/>
                </a:cubicBezTo>
                <a:cubicBezTo>
                  <a:pt x="109073" y="1386148"/>
                  <a:pt x="116391" y="1390985"/>
                  <a:pt x="122163" y="1397831"/>
                </a:cubicBezTo>
                <a:cubicBezTo>
                  <a:pt x="127935" y="1404678"/>
                  <a:pt x="130820" y="1413384"/>
                  <a:pt x="130820" y="1423951"/>
                </a:cubicBezTo>
                <a:cubicBezTo>
                  <a:pt x="130820" y="1432955"/>
                  <a:pt x="128622" y="1440731"/>
                  <a:pt x="124226" y="1447280"/>
                </a:cubicBezTo>
                <a:cubicBezTo>
                  <a:pt x="118937" y="1455167"/>
                  <a:pt x="112511" y="1460767"/>
                  <a:pt x="104949" y="1464079"/>
                </a:cubicBezTo>
                <a:cubicBezTo>
                  <a:pt x="97386" y="1467390"/>
                  <a:pt x="85484" y="1469046"/>
                  <a:pt x="69240" y="1469046"/>
                </a:cubicBezTo>
                <a:lnTo>
                  <a:pt x="40742" y="1469046"/>
                </a:lnTo>
                <a:lnTo>
                  <a:pt x="40742" y="1509006"/>
                </a:lnTo>
                <a:cubicBezTo>
                  <a:pt x="40742" y="1514959"/>
                  <a:pt x="41077" y="1518717"/>
                  <a:pt x="41747" y="1520280"/>
                </a:cubicBezTo>
                <a:cubicBezTo>
                  <a:pt x="42640" y="1522438"/>
                  <a:pt x="43868" y="1523945"/>
                  <a:pt x="45430" y="1524800"/>
                </a:cubicBezTo>
                <a:cubicBezTo>
                  <a:pt x="46993" y="1525656"/>
                  <a:pt x="50155" y="1526084"/>
                  <a:pt x="54918" y="1526084"/>
                </a:cubicBezTo>
                <a:lnTo>
                  <a:pt x="60276" y="1526084"/>
                </a:lnTo>
                <a:lnTo>
                  <a:pt x="60276" y="1535460"/>
                </a:lnTo>
                <a:lnTo>
                  <a:pt x="0" y="1535460"/>
                </a:lnTo>
                <a:lnTo>
                  <a:pt x="0" y="1526084"/>
                </a:lnTo>
                <a:lnTo>
                  <a:pt x="3684" y="1526084"/>
                </a:lnTo>
                <a:cubicBezTo>
                  <a:pt x="8819" y="1526084"/>
                  <a:pt x="12316" y="1525656"/>
                  <a:pt x="14176" y="1524800"/>
                </a:cubicBezTo>
                <a:cubicBezTo>
                  <a:pt x="16037" y="1523945"/>
                  <a:pt x="17395" y="1522605"/>
                  <a:pt x="18250" y="1520782"/>
                </a:cubicBezTo>
                <a:cubicBezTo>
                  <a:pt x="19106" y="1518959"/>
                  <a:pt x="19534" y="1515517"/>
                  <a:pt x="19534" y="1510457"/>
                </a:cubicBezTo>
                <a:lnTo>
                  <a:pt x="19534" y="1403971"/>
                </a:lnTo>
                <a:cubicBezTo>
                  <a:pt x="19534" y="1399022"/>
                  <a:pt x="19143" y="1395704"/>
                  <a:pt x="18362" y="1394017"/>
                </a:cubicBezTo>
                <a:cubicBezTo>
                  <a:pt x="17581" y="1392330"/>
                  <a:pt x="16279" y="1391093"/>
                  <a:pt x="14455" y="1390306"/>
                </a:cubicBezTo>
                <a:cubicBezTo>
                  <a:pt x="12632" y="1389519"/>
                  <a:pt x="9042" y="1389125"/>
                  <a:pt x="3684" y="1389125"/>
                </a:cubicBezTo>
                <a:lnTo>
                  <a:pt x="0" y="1389125"/>
                </a:lnTo>
                <a:close/>
                <a:moveTo>
                  <a:pt x="2433154" y="1377070"/>
                </a:moveTo>
                <a:cubicBezTo>
                  <a:pt x="2440670" y="1377070"/>
                  <a:pt x="2447646" y="1378093"/>
                  <a:pt x="2454083" y="1380139"/>
                </a:cubicBezTo>
                <a:cubicBezTo>
                  <a:pt x="2460520" y="1382186"/>
                  <a:pt x="2467050" y="1385479"/>
                  <a:pt x="2473673" y="1390018"/>
                </a:cubicBezTo>
                <a:lnTo>
                  <a:pt x="2477267" y="1379749"/>
                </a:lnTo>
                <a:lnTo>
                  <a:pt x="2485304" y="1379749"/>
                </a:lnTo>
                <a:lnTo>
                  <a:pt x="2499457" y="1431653"/>
                </a:lnTo>
                <a:lnTo>
                  <a:pt x="2489076" y="1434555"/>
                </a:lnTo>
                <a:cubicBezTo>
                  <a:pt x="2483495" y="1422574"/>
                  <a:pt x="2479254" y="1414537"/>
                  <a:pt x="2476351" y="1410445"/>
                </a:cubicBezTo>
                <a:cubicBezTo>
                  <a:pt x="2471589" y="1403822"/>
                  <a:pt x="2465654" y="1398576"/>
                  <a:pt x="2458548" y="1394706"/>
                </a:cubicBezTo>
                <a:cubicBezTo>
                  <a:pt x="2451441" y="1390836"/>
                  <a:pt x="2443609" y="1388902"/>
                  <a:pt x="2435052" y="1388902"/>
                </a:cubicBezTo>
                <a:cubicBezTo>
                  <a:pt x="2425006" y="1388902"/>
                  <a:pt x="2415760" y="1391602"/>
                  <a:pt x="2407314" y="1397001"/>
                </a:cubicBezTo>
                <a:cubicBezTo>
                  <a:pt x="2398868" y="1402401"/>
                  <a:pt x="2392022" y="1410314"/>
                  <a:pt x="2386776" y="1420740"/>
                </a:cubicBezTo>
                <a:cubicBezTo>
                  <a:pt x="2381529" y="1431166"/>
                  <a:pt x="2378906" y="1442896"/>
                  <a:pt x="2378906" y="1455930"/>
                </a:cubicBezTo>
                <a:cubicBezTo>
                  <a:pt x="2378906" y="1469335"/>
                  <a:pt x="2381567" y="1481288"/>
                  <a:pt x="2386887" y="1491789"/>
                </a:cubicBezTo>
                <a:cubicBezTo>
                  <a:pt x="2392208" y="1502290"/>
                  <a:pt x="2399407" y="1510371"/>
                  <a:pt x="2408486" y="1516031"/>
                </a:cubicBezTo>
                <a:cubicBezTo>
                  <a:pt x="2417564" y="1521691"/>
                  <a:pt x="2427350" y="1524521"/>
                  <a:pt x="2437842" y="1524521"/>
                </a:cubicBezTo>
                <a:cubicBezTo>
                  <a:pt x="2447739" y="1524521"/>
                  <a:pt x="2457860" y="1521684"/>
                  <a:pt x="2468203" y="1516008"/>
                </a:cubicBezTo>
                <a:cubicBezTo>
                  <a:pt x="2478547" y="1510333"/>
                  <a:pt x="2487514" y="1502381"/>
                  <a:pt x="2495104" y="1492151"/>
                </a:cubicBezTo>
                <a:lnTo>
                  <a:pt x="2504034" y="1498290"/>
                </a:lnTo>
                <a:cubicBezTo>
                  <a:pt x="2499420" y="1505136"/>
                  <a:pt x="2494434" y="1510941"/>
                  <a:pt x="2489076" y="1515703"/>
                </a:cubicBezTo>
                <a:cubicBezTo>
                  <a:pt x="2480593" y="1523368"/>
                  <a:pt x="2471775" y="1529023"/>
                  <a:pt x="2462622" y="1532670"/>
                </a:cubicBezTo>
                <a:cubicBezTo>
                  <a:pt x="2453469" y="1536316"/>
                  <a:pt x="2443423" y="1538139"/>
                  <a:pt x="2432484" y="1538139"/>
                </a:cubicBezTo>
                <a:cubicBezTo>
                  <a:pt x="2408300" y="1538139"/>
                  <a:pt x="2388655" y="1529172"/>
                  <a:pt x="2373548" y="1511238"/>
                </a:cubicBezTo>
                <a:cubicBezTo>
                  <a:pt x="2361047" y="1496356"/>
                  <a:pt x="2354796" y="1478645"/>
                  <a:pt x="2354796" y="1458107"/>
                </a:cubicBezTo>
                <a:cubicBezTo>
                  <a:pt x="2354796" y="1443001"/>
                  <a:pt x="2358256" y="1429327"/>
                  <a:pt x="2365177" y="1417086"/>
                </a:cubicBezTo>
                <a:cubicBezTo>
                  <a:pt x="2372097" y="1404845"/>
                  <a:pt x="2381641" y="1395115"/>
                  <a:pt x="2393808" y="1387897"/>
                </a:cubicBezTo>
                <a:cubicBezTo>
                  <a:pt x="2405974" y="1380679"/>
                  <a:pt x="2419090" y="1377070"/>
                  <a:pt x="2433154" y="1377070"/>
                </a:cubicBezTo>
                <a:close/>
                <a:moveTo>
                  <a:pt x="3273475" y="1374726"/>
                </a:moveTo>
                <a:cubicBezTo>
                  <a:pt x="3277047" y="1374726"/>
                  <a:pt x="3280098" y="1375972"/>
                  <a:pt x="3282628" y="1378465"/>
                </a:cubicBezTo>
                <a:cubicBezTo>
                  <a:pt x="3285158" y="1380958"/>
                  <a:pt x="3286423" y="1383990"/>
                  <a:pt x="3286423" y="1387562"/>
                </a:cubicBezTo>
                <a:cubicBezTo>
                  <a:pt x="3286423" y="1391134"/>
                  <a:pt x="3285158" y="1394185"/>
                  <a:pt x="3282628" y="1396715"/>
                </a:cubicBezTo>
                <a:cubicBezTo>
                  <a:pt x="3280098" y="1399245"/>
                  <a:pt x="3277047" y="1400510"/>
                  <a:pt x="3273475" y="1400510"/>
                </a:cubicBezTo>
                <a:cubicBezTo>
                  <a:pt x="3269903" y="1400510"/>
                  <a:pt x="3266852" y="1399245"/>
                  <a:pt x="3264322" y="1396715"/>
                </a:cubicBezTo>
                <a:cubicBezTo>
                  <a:pt x="3261792" y="1394185"/>
                  <a:pt x="3260527" y="1391134"/>
                  <a:pt x="3260527" y="1387562"/>
                </a:cubicBezTo>
                <a:cubicBezTo>
                  <a:pt x="3260527" y="1383990"/>
                  <a:pt x="3261792" y="1380958"/>
                  <a:pt x="3264322" y="1378465"/>
                </a:cubicBezTo>
                <a:cubicBezTo>
                  <a:pt x="3266852" y="1375972"/>
                  <a:pt x="3269903" y="1374726"/>
                  <a:pt x="3273475" y="1374726"/>
                </a:cubicBezTo>
                <a:close/>
                <a:moveTo>
                  <a:pt x="616000" y="1374726"/>
                </a:moveTo>
                <a:cubicBezTo>
                  <a:pt x="619572" y="1374726"/>
                  <a:pt x="622623" y="1375972"/>
                  <a:pt x="625153" y="1378465"/>
                </a:cubicBezTo>
                <a:cubicBezTo>
                  <a:pt x="627683" y="1380958"/>
                  <a:pt x="628948" y="1383990"/>
                  <a:pt x="628948" y="1387562"/>
                </a:cubicBezTo>
                <a:cubicBezTo>
                  <a:pt x="628948" y="1391134"/>
                  <a:pt x="627683" y="1394185"/>
                  <a:pt x="625153" y="1396715"/>
                </a:cubicBezTo>
                <a:cubicBezTo>
                  <a:pt x="622623" y="1399245"/>
                  <a:pt x="619572" y="1400510"/>
                  <a:pt x="616000" y="1400510"/>
                </a:cubicBezTo>
                <a:cubicBezTo>
                  <a:pt x="612428" y="1400510"/>
                  <a:pt x="609377" y="1399245"/>
                  <a:pt x="606847" y="1396715"/>
                </a:cubicBezTo>
                <a:cubicBezTo>
                  <a:pt x="604317" y="1394185"/>
                  <a:pt x="603052" y="1391134"/>
                  <a:pt x="603052" y="1387562"/>
                </a:cubicBezTo>
                <a:cubicBezTo>
                  <a:pt x="603052" y="1383990"/>
                  <a:pt x="604317" y="1380958"/>
                  <a:pt x="606847" y="1378465"/>
                </a:cubicBezTo>
                <a:cubicBezTo>
                  <a:pt x="609377" y="1375972"/>
                  <a:pt x="612428" y="1374726"/>
                  <a:pt x="616000" y="1374726"/>
                </a:cubicBezTo>
                <a:close/>
                <a:moveTo>
                  <a:pt x="1774776" y="1372828"/>
                </a:moveTo>
                <a:cubicBezTo>
                  <a:pt x="1782017" y="1379153"/>
                  <a:pt x="1788344" y="1387209"/>
                  <a:pt x="1793756" y="1396994"/>
                </a:cubicBezTo>
                <a:cubicBezTo>
                  <a:pt x="1799168" y="1406780"/>
                  <a:pt x="1803199" y="1418035"/>
                  <a:pt x="1805849" y="1430760"/>
                </a:cubicBezTo>
                <a:cubicBezTo>
                  <a:pt x="1808500" y="1443484"/>
                  <a:pt x="1809825" y="1460600"/>
                  <a:pt x="1809825" y="1482105"/>
                </a:cubicBezTo>
                <a:cubicBezTo>
                  <a:pt x="1809825" y="1503462"/>
                  <a:pt x="1808369" y="1520540"/>
                  <a:pt x="1805458" y="1533339"/>
                </a:cubicBezTo>
                <a:cubicBezTo>
                  <a:pt x="1802546" y="1546139"/>
                  <a:pt x="1797769" y="1558119"/>
                  <a:pt x="1791125" y="1569281"/>
                </a:cubicBezTo>
                <a:cubicBezTo>
                  <a:pt x="1786048" y="1577765"/>
                  <a:pt x="1780599" y="1584090"/>
                  <a:pt x="1774776" y="1588257"/>
                </a:cubicBezTo>
                <a:lnTo>
                  <a:pt x="1767855" y="1581225"/>
                </a:lnTo>
                <a:cubicBezTo>
                  <a:pt x="1771948" y="1577058"/>
                  <a:pt x="1775297" y="1571849"/>
                  <a:pt x="1777901" y="1565598"/>
                </a:cubicBezTo>
                <a:cubicBezTo>
                  <a:pt x="1781845" y="1556371"/>
                  <a:pt x="1784691" y="1545488"/>
                  <a:pt x="1786440" y="1532949"/>
                </a:cubicBezTo>
                <a:cubicBezTo>
                  <a:pt x="1788189" y="1520410"/>
                  <a:pt x="1789063" y="1502681"/>
                  <a:pt x="1789063" y="1479761"/>
                </a:cubicBezTo>
                <a:cubicBezTo>
                  <a:pt x="1789063" y="1456321"/>
                  <a:pt x="1788245" y="1438722"/>
                  <a:pt x="1786608" y="1426965"/>
                </a:cubicBezTo>
                <a:cubicBezTo>
                  <a:pt x="1784971" y="1415207"/>
                  <a:pt x="1782217" y="1404752"/>
                  <a:pt x="1778348" y="1395599"/>
                </a:cubicBezTo>
                <a:cubicBezTo>
                  <a:pt x="1775594" y="1389199"/>
                  <a:pt x="1772097" y="1383730"/>
                  <a:pt x="1767855" y="1379191"/>
                </a:cubicBezTo>
                <a:close/>
                <a:moveTo>
                  <a:pt x="997372" y="1372828"/>
                </a:moveTo>
                <a:lnTo>
                  <a:pt x="1004293" y="1379749"/>
                </a:lnTo>
                <a:cubicBezTo>
                  <a:pt x="1000274" y="1383990"/>
                  <a:pt x="996926" y="1389199"/>
                  <a:pt x="994247" y="1395376"/>
                </a:cubicBezTo>
                <a:cubicBezTo>
                  <a:pt x="990303" y="1404678"/>
                  <a:pt x="987456" y="1415598"/>
                  <a:pt x="985708" y="1428137"/>
                </a:cubicBezTo>
                <a:cubicBezTo>
                  <a:pt x="983959" y="1440675"/>
                  <a:pt x="983085" y="1458367"/>
                  <a:pt x="983085" y="1481212"/>
                </a:cubicBezTo>
                <a:cubicBezTo>
                  <a:pt x="983085" y="1504727"/>
                  <a:pt x="983903" y="1522363"/>
                  <a:pt x="985540" y="1534121"/>
                </a:cubicBezTo>
                <a:cubicBezTo>
                  <a:pt x="987177" y="1545878"/>
                  <a:pt x="989968" y="1556333"/>
                  <a:pt x="993912" y="1565486"/>
                </a:cubicBezTo>
                <a:cubicBezTo>
                  <a:pt x="996591" y="1571886"/>
                  <a:pt x="1000051" y="1577355"/>
                  <a:pt x="1004293" y="1581895"/>
                </a:cubicBezTo>
                <a:lnTo>
                  <a:pt x="997372" y="1588257"/>
                </a:lnTo>
                <a:cubicBezTo>
                  <a:pt x="990131" y="1581857"/>
                  <a:pt x="983804" y="1573783"/>
                  <a:pt x="978392" y="1564035"/>
                </a:cubicBezTo>
                <a:cubicBezTo>
                  <a:pt x="972980" y="1554287"/>
                  <a:pt x="968949" y="1543032"/>
                  <a:pt x="966299" y="1530270"/>
                </a:cubicBezTo>
                <a:cubicBezTo>
                  <a:pt x="963648" y="1517508"/>
                  <a:pt x="962323" y="1500411"/>
                  <a:pt x="962323" y="1478980"/>
                </a:cubicBezTo>
                <a:cubicBezTo>
                  <a:pt x="962323" y="1457623"/>
                  <a:pt x="963797" y="1440526"/>
                  <a:pt x="966746" y="1427690"/>
                </a:cubicBezTo>
                <a:cubicBezTo>
                  <a:pt x="969695" y="1414854"/>
                  <a:pt x="974491" y="1402854"/>
                  <a:pt x="981135" y="1391692"/>
                </a:cubicBezTo>
                <a:cubicBezTo>
                  <a:pt x="986137" y="1383283"/>
                  <a:pt x="991549" y="1376995"/>
                  <a:pt x="997372" y="1372828"/>
                </a:cubicBezTo>
                <a:close/>
                <a:moveTo>
                  <a:pt x="2940993" y="1371712"/>
                </a:moveTo>
                <a:lnTo>
                  <a:pt x="2949253" y="1371712"/>
                </a:lnTo>
                <a:lnTo>
                  <a:pt x="2949253" y="1509118"/>
                </a:lnTo>
                <a:cubicBezTo>
                  <a:pt x="2949253" y="1514922"/>
                  <a:pt x="2949625" y="1518568"/>
                  <a:pt x="2950369" y="1520057"/>
                </a:cubicBezTo>
                <a:cubicBezTo>
                  <a:pt x="2951336" y="1522140"/>
                  <a:pt x="2952750" y="1523666"/>
                  <a:pt x="2954611" y="1524633"/>
                </a:cubicBezTo>
                <a:cubicBezTo>
                  <a:pt x="2956471" y="1525600"/>
                  <a:pt x="2960043" y="1526084"/>
                  <a:pt x="2965326" y="1526084"/>
                </a:cubicBezTo>
                <a:lnTo>
                  <a:pt x="2968898" y="1526084"/>
                </a:lnTo>
                <a:lnTo>
                  <a:pt x="2968898" y="1535460"/>
                </a:lnTo>
                <a:lnTo>
                  <a:pt x="2911413" y="1535460"/>
                </a:lnTo>
                <a:lnTo>
                  <a:pt x="2911413" y="1526084"/>
                </a:lnTo>
                <a:lnTo>
                  <a:pt x="2917218" y="1526084"/>
                </a:lnTo>
                <a:cubicBezTo>
                  <a:pt x="2920864" y="1526084"/>
                  <a:pt x="2923599" y="1525529"/>
                  <a:pt x="2925422" y="1524420"/>
                </a:cubicBezTo>
                <a:cubicBezTo>
                  <a:pt x="2927245" y="1523311"/>
                  <a:pt x="2928547" y="1521795"/>
                  <a:pt x="2929328" y="1519873"/>
                </a:cubicBezTo>
                <a:cubicBezTo>
                  <a:pt x="2930110" y="1517950"/>
                  <a:pt x="2930501" y="1514105"/>
                  <a:pt x="2930501" y="1508336"/>
                </a:cubicBezTo>
                <a:lnTo>
                  <a:pt x="2930501" y="1390353"/>
                </a:lnTo>
                <a:lnTo>
                  <a:pt x="2911413" y="1390353"/>
                </a:lnTo>
                <a:lnTo>
                  <a:pt x="2911413" y="1381088"/>
                </a:lnTo>
                <a:cubicBezTo>
                  <a:pt x="2921534" y="1380344"/>
                  <a:pt x="2931393" y="1377219"/>
                  <a:pt x="2940993" y="1371712"/>
                </a:cubicBezTo>
                <a:close/>
                <a:moveTo>
                  <a:pt x="2287564" y="720085"/>
                </a:moveTo>
                <a:lnTo>
                  <a:pt x="2668851" y="1186503"/>
                </a:lnTo>
                <a:lnTo>
                  <a:pt x="2714648" y="1149065"/>
                </a:lnTo>
                <a:lnTo>
                  <a:pt x="2697930" y="1315537"/>
                </a:lnTo>
                <a:lnTo>
                  <a:pt x="2531459" y="1298819"/>
                </a:lnTo>
                <a:lnTo>
                  <a:pt x="2577256" y="1261380"/>
                </a:lnTo>
                <a:lnTo>
                  <a:pt x="2195970" y="794962"/>
                </a:lnTo>
                <a:close/>
                <a:moveTo>
                  <a:pt x="1299379" y="676032"/>
                </a:moveTo>
                <a:lnTo>
                  <a:pt x="1397252" y="742491"/>
                </a:lnTo>
                <a:lnTo>
                  <a:pt x="1058828" y="1240883"/>
                </a:lnTo>
                <a:lnTo>
                  <a:pt x="1107764" y="1274113"/>
                </a:lnTo>
                <a:lnTo>
                  <a:pt x="943431" y="1305527"/>
                </a:lnTo>
                <a:lnTo>
                  <a:pt x="912017" y="1141194"/>
                </a:lnTo>
                <a:lnTo>
                  <a:pt x="960954" y="1174424"/>
                </a:lnTo>
                <a:close/>
                <a:moveTo>
                  <a:pt x="1815499" y="571166"/>
                </a:moveTo>
                <a:lnTo>
                  <a:pt x="1791371" y="638138"/>
                </a:lnTo>
                <a:lnTo>
                  <a:pt x="1839456" y="638138"/>
                </a:lnTo>
                <a:close/>
                <a:moveTo>
                  <a:pt x="1991172" y="551074"/>
                </a:moveTo>
                <a:lnTo>
                  <a:pt x="2040358" y="551074"/>
                </a:lnTo>
                <a:lnTo>
                  <a:pt x="2086329" y="674415"/>
                </a:lnTo>
                <a:lnTo>
                  <a:pt x="2131232" y="551074"/>
                </a:lnTo>
                <a:lnTo>
                  <a:pt x="2178695" y="551074"/>
                </a:lnTo>
                <a:lnTo>
                  <a:pt x="2178695" y="560450"/>
                </a:lnTo>
                <a:lnTo>
                  <a:pt x="2174677" y="560450"/>
                </a:lnTo>
                <a:cubicBezTo>
                  <a:pt x="2169840" y="560450"/>
                  <a:pt x="2166584" y="560862"/>
                  <a:pt x="2164910" y="561686"/>
                </a:cubicBezTo>
                <a:cubicBezTo>
                  <a:pt x="2163236" y="562511"/>
                  <a:pt x="2161915" y="563953"/>
                  <a:pt x="2160947" y="566014"/>
                </a:cubicBezTo>
                <a:cubicBezTo>
                  <a:pt x="2159980" y="568075"/>
                  <a:pt x="2159496" y="571467"/>
                  <a:pt x="2159496" y="576189"/>
                </a:cubicBezTo>
                <a:lnTo>
                  <a:pt x="2159496" y="678880"/>
                </a:lnTo>
                <a:cubicBezTo>
                  <a:pt x="2159496" y="685354"/>
                  <a:pt x="2159887" y="689558"/>
                  <a:pt x="2160668" y="691493"/>
                </a:cubicBezTo>
                <a:cubicBezTo>
                  <a:pt x="2161450" y="693428"/>
                  <a:pt x="2162752" y="694898"/>
                  <a:pt x="2164575" y="695902"/>
                </a:cubicBezTo>
                <a:cubicBezTo>
                  <a:pt x="2166398" y="696907"/>
                  <a:pt x="2169766" y="697409"/>
                  <a:pt x="2174677" y="697409"/>
                </a:cubicBezTo>
                <a:lnTo>
                  <a:pt x="2178695" y="697409"/>
                </a:lnTo>
                <a:lnTo>
                  <a:pt x="2178695" y="706785"/>
                </a:lnTo>
                <a:lnTo>
                  <a:pt x="2119201" y="706785"/>
                </a:lnTo>
                <a:lnTo>
                  <a:pt x="2119201" y="697409"/>
                </a:lnTo>
                <a:lnTo>
                  <a:pt x="2123443" y="697409"/>
                </a:lnTo>
                <a:cubicBezTo>
                  <a:pt x="2127238" y="697409"/>
                  <a:pt x="2130010" y="697111"/>
                  <a:pt x="2131759" y="696516"/>
                </a:cubicBezTo>
                <a:cubicBezTo>
                  <a:pt x="2133507" y="695921"/>
                  <a:pt x="2134958" y="694935"/>
                  <a:pt x="2136112" y="693558"/>
                </a:cubicBezTo>
                <a:cubicBezTo>
                  <a:pt x="2137265" y="692181"/>
                  <a:pt x="2137916" y="690749"/>
                  <a:pt x="2138065" y="689261"/>
                </a:cubicBezTo>
                <a:cubicBezTo>
                  <a:pt x="2138437" y="686210"/>
                  <a:pt x="2138623" y="683828"/>
                  <a:pt x="2138623" y="682117"/>
                </a:cubicBezTo>
                <a:lnTo>
                  <a:pt x="2138623" y="567482"/>
                </a:lnTo>
                <a:lnTo>
                  <a:pt x="2087769" y="706785"/>
                </a:lnTo>
                <a:lnTo>
                  <a:pt x="2076614" y="706785"/>
                </a:lnTo>
                <a:lnTo>
                  <a:pt x="2025439" y="569491"/>
                </a:lnTo>
                <a:lnTo>
                  <a:pt x="2025439" y="679773"/>
                </a:lnTo>
                <a:cubicBezTo>
                  <a:pt x="2025439" y="685390"/>
                  <a:pt x="2025923" y="689191"/>
                  <a:pt x="2026891" y="691175"/>
                </a:cubicBezTo>
                <a:cubicBezTo>
                  <a:pt x="2027858" y="693159"/>
                  <a:pt x="2029365" y="694694"/>
                  <a:pt x="2031411" y="695780"/>
                </a:cubicBezTo>
                <a:cubicBezTo>
                  <a:pt x="2033458" y="696866"/>
                  <a:pt x="2037122" y="697409"/>
                  <a:pt x="2042406" y="697409"/>
                </a:cubicBezTo>
                <a:lnTo>
                  <a:pt x="2045978" y="697409"/>
                </a:lnTo>
                <a:lnTo>
                  <a:pt x="2045978" y="706785"/>
                </a:lnTo>
                <a:lnTo>
                  <a:pt x="1991172" y="706785"/>
                </a:lnTo>
                <a:lnTo>
                  <a:pt x="1991172" y="697409"/>
                </a:lnTo>
                <a:lnTo>
                  <a:pt x="1994297" y="697409"/>
                </a:lnTo>
                <a:cubicBezTo>
                  <a:pt x="1999581" y="697409"/>
                  <a:pt x="2003357" y="696851"/>
                  <a:pt x="2005627" y="695735"/>
                </a:cubicBezTo>
                <a:cubicBezTo>
                  <a:pt x="2007896" y="694618"/>
                  <a:pt x="2009515" y="693037"/>
                  <a:pt x="2010482" y="690991"/>
                </a:cubicBezTo>
                <a:cubicBezTo>
                  <a:pt x="2011450" y="688944"/>
                  <a:pt x="2011933" y="684907"/>
                  <a:pt x="2011933" y="678880"/>
                </a:cubicBezTo>
                <a:lnTo>
                  <a:pt x="2011933" y="577193"/>
                </a:lnTo>
                <a:cubicBezTo>
                  <a:pt x="2011933" y="571499"/>
                  <a:pt x="2011524" y="567735"/>
                  <a:pt x="2010705" y="565899"/>
                </a:cubicBezTo>
                <a:cubicBezTo>
                  <a:pt x="2009887" y="564064"/>
                  <a:pt x="2008529" y="562697"/>
                  <a:pt x="2006631" y="561798"/>
                </a:cubicBezTo>
                <a:cubicBezTo>
                  <a:pt x="2004734" y="560899"/>
                  <a:pt x="2001367" y="560450"/>
                  <a:pt x="1996530" y="560450"/>
                </a:cubicBezTo>
                <a:lnTo>
                  <a:pt x="1991172" y="560450"/>
                </a:lnTo>
                <a:close/>
                <a:moveTo>
                  <a:pt x="1903773" y="551074"/>
                </a:moveTo>
                <a:lnTo>
                  <a:pt x="1963378" y="551074"/>
                </a:lnTo>
                <a:lnTo>
                  <a:pt x="1963378" y="560450"/>
                </a:lnTo>
                <a:lnTo>
                  <a:pt x="1958802" y="560450"/>
                </a:lnTo>
                <a:cubicBezTo>
                  <a:pt x="1954486" y="560450"/>
                  <a:pt x="1951360" y="561049"/>
                  <a:pt x="1949426" y="562246"/>
                </a:cubicBezTo>
                <a:cubicBezTo>
                  <a:pt x="1947491" y="563444"/>
                  <a:pt x="1946077" y="565146"/>
                  <a:pt x="1945184" y="567354"/>
                </a:cubicBezTo>
                <a:cubicBezTo>
                  <a:pt x="1944291" y="569561"/>
                  <a:pt x="1943845" y="573846"/>
                  <a:pt x="1943845" y="580207"/>
                </a:cubicBezTo>
                <a:lnTo>
                  <a:pt x="1943845" y="680554"/>
                </a:lnTo>
                <a:cubicBezTo>
                  <a:pt x="1943845" y="685614"/>
                  <a:pt x="1944328" y="689205"/>
                  <a:pt x="1945296" y="691326"/>
                </a:cubicBezTo>
                <a:cubicBezTo>
                  <a:pt x="1946263" y="693446"/>
                  <a:pt x="1947621" y="694991"/>
                  <a:pt x="1949370" y="695958"/>
                </a:cubicBezTo>
                <a:cubicBezTo>
                  <a:pt x="1951119" y="696925"/>
                  <a:pt x="1954262" y="697409"/>
                  <a:pt x="1958802" y="697409"/>
                </a:cubicBezTo>
                <a:lnTo>
                  <a:pt x="1963378" y="697409"/>
                </a:lnTo>
                <a:lnTo>
                  <a:pt x="1963378" y="706785"/>
                </a:lnTo>
                <a:lnTo>
                  <a:pt x="1903773" y="706785"/>
                </a:lnTo>
                <a:lnTo>
                  <a:pt x="1903773" y="697409"/>
                </a:lnTo>
                <a:lnTo>
                  <a:pt x="1908684" y="697409"/>
                </a:lnTo>
                <a:cubicBezTo>
                  <a:pt x="1913074" y="697409"/>
                  <a:pt x="1916181" y="696907"/>
                  <a:pt x="1918004" y="695902"/>
                </a:cubicBezTo>
                <a:cubicBezTo>
                  <a:pt x="1919827" y="694898"/>
                  <a:pt x="1921148" y="693446"/>
                  <a:pt x="1921967" y="691549"/>
                </a:cubicBezTo>
                <a:cubicBezTo>
                  <a:pt x="1922785" y="689651"/>
                  <a:pt x="1923195" y="685986"/>
                  <a:pt x="1923195" y="680554"/>
                </a:cubicBezTo>
                <a:lnTo>
                  <a:pt x="1923195" y="577863"/>
                </a:lnTo>
                <a:cubicBezTo>
                  <a:pt x="1923195" y="572096"/>
                  <a:pt x="1922785" y="568220"/>
                  <a:pt x="1921967" y="566235"/>
                </a:cubicBezTo>
                <a:cubicBezTo>
                  <a:pt x="1921148" y="564250"/>
                  <a:pt x="1919827" y="562790"/>
                  <a:pt x="1918004" y="561854"/>
                </a:cubicBezTo>
                <a:cubicBezTo>
                  <a:pt x="1916181" y="560918"/>
                  <a:pt x="1913074" y="560450"/>
                  <a:pt x="1908684" y="560450"/>
                </a:cubicBezTo>
                <a:lnTo>
                  <a:pt x="1903773" y="560450"/>
                </a:lnTo>
                <a:close/>
                <a:moveTo>
                  <a:pt x="1811027" y="551074"/>
                </a:moveTo>
                <a:lnTo>
                  <a:pt x="1829288" y="551074"/>
                </a:lnTo>
                <a:lnTo>
                  <a:pt x="1877747" y="681252"/>
                </a:lnTo>
                <a:cubicBezTo>
                  <a:pt x="1880128" y="687789"/>
                  <a:pt x="1882528" y="692116"/>
                  <a:pt x="1884946" y="694233"/>
                </a:cubicBezTo>
                <a:cubicBezTo>
                  <a:pt x="1887365" y="696350"/>
                  <a:pt x="1890620" y="697409"/>
                  <a:pt x="1894713" y="697409"/>
                </a:cubicBezTo>
                <a:lnTo>
                  <a:pt x="1897169" y="697409"/>
                </a:lnTo>
                <a:lnTo>
                  <a:pt x="1897169" y="706785"/>
                </a:lnTo>
                <a:lnTo>
                  <a:pt x="1841756" y="706785"/>
                </a:lnTo>
                <a:lnTo>
                  <a:pt x="1841756" y="697409"/>
                </a:lnTo>
                <a:cubicBezTo>
                  <a:pt x="1843542" y="697260"/>
                  <a:pt x="1845291" y="697186"/>
                  <a:pt x="1847002" y="697186"/>
                </a:cubicBezTo>
                <a:cubicBezTo>
                  <a:pt x="1850574" y="697186"/>
                  <a:pt x="1852918" y="696814"/>
                  <a:pt x="1854034" y="696070"/>
                </a:cubicBezTo>
                <a:cubicBezTo>
                  <a:pt x="1856192" y="694656"/>
                  <a:pt x="1857271" y="692870"/>
                  <a:pt x="1857271" y="690712"/>
                </a:cubicBezTo>
                <a:cubicBezTo>
                  <a:pt x="1857271" y="689149"/>
                  <a:pt x="1856230" y="685317"/>
                  <a:pt x="1854146" y="679215"/>
                </a:cubicBezTo>
                <a:lnTo>
                  <a:pt x="1843840" y="649077"/>
                </a:lnTo>
                <a:lnTo>
                  <a:pt x="1787430" y="649077"/>
                </a:lnTo>
                <a:lnTo>
                  <a:pt x="1775284" y="682787"/>
                </a:lnTo>
                <a:cubicBezTo>
                  <a:pt x="1774019" y="686284"/>
                  <a:pt x="1773386" y="688703"/>
                  <a:pt x="1773386" y="690042"/>
                </a:cubicBezTo>
                <a:cubicBezTo>
                  <a:pt x="1773386" y="691530"/>
                  <a:pt x="1773777" y="692833"/>
                  <a:pt x="1774558" y="693949"/>
                </a:cubicBezTo>
                <a:cubicBezTo>
                  <a:pt x="1775340" y="695065"/>
                  <a:pt x="1776400" y="695902"/>
                  <a:pt x="1777740" y="696460"/>
                </a:cubicBezTo>
                <a:cubicBezTo>
                  <a:pt x="1779079" y="697018"/>
                  <a:pt x="1781237" y="697297"/>
                  <a:pt x="1784214" y="697297"/>
                </a:cubicBezTo>
                <a:cubicBezTo>
                  <a:pt x="1786223" y="697297"/>
                  <a:pt x="1787860" y="697335"/>
                  <a:pt x="1789125" y="697409"/>
                </a:cubicBezTo>
                <a:lnTo>
                  <a:pt x="1789125" y="706785"/>
                </a:lnTo>
                <a:lnTo>
                  <a:pt x="1742577" y="706785"/>
                </a:lnTo>
                <a:lnTo>
                  <a:pt x="1742577" y="697409"/>
                </a:lnTo>
                <a:cubicBezTo>
                  <a:pt x="1746893" y="697409"/>
                  <a:pt x="1750000" y="696981"/>
                  <a:pt x="1751898" y="696125"/>
                </a:cubicBezTo>
                <a:cubicBezTo>
                  <a:pt x="1753795" y="695270"/>
                  <a:pt x="1755451" y="693893"/>
                  <a:pt x="1756865" y="691995"/>
                </a:cubicBezTo>
                <a:cubicBezTo>
                  <a:pt x="1758279" y="690098"/>
                  <a:pt x="1760139" y="686099"/>
                  <a:pt x="1762446" y="679998"/>
                </a:cubicBezTo>
                <a:close/>
                <a:moveTo>
                  <a:pt x="1619474" y="551074"/>
                </a:moveTo>
                <a:lnTo>
                  <a:pt x="1679861" y="551074"/>
                </a:lnTo>
                <a:lnTo>
                  <a:pt x="1679861" y="560450"/>
                </a:lnTo>
                <a:lnTo>
                  <a:pt x="1674280" y="560450"/>
                </a:lnTo>
                <a:cubicBezTo>
                  <a:pt x="1669964" y="560450"/>
                  <a:pt x="1666913" y="560863"/>
                  <a:pt x="1665127" y="561688"/>
                </a:cubicBezTo>
                <a:cubicBezTo>
                  <a:pt x="1663341" y="562514"/>
                  <a:pt x="1662038" y="563715"/>
                  <a:pt x="1661220" y="565291"/>
                </a:cubicBezTo>
                <a:cubicBezTo>
                  <a:pt x="1660401" y="566867"/>
                  <a:pt x="1659992" y="569681"/>
                  <a:pt x="1659992" y="573733"/>
                </a:cubicBezTo>
                <a:lnTo>
                  <a:pt x="1659992" y="682340"/>
                </a:lnTo>
                <a:cubicBezTo>
                  <a:pt x="1659992" y="687326"/>
                  <a:pt x="1660178" y="690302"/>
                  <a:pt x="1660550" y="691270"/>
                </a:cubicBezTo>
                <a:cubicBezTo>
                  <a:pt x="1660997" y="692609"/>
                  <a:pt x="1661964" y="693577"/>
                  <a:pt x="1663452" y="694172"/>
                </a:cubicBezTo>
                <a:cubicBezTo>
                  <a:pt x="1664494" y="694618"/>
                  <a:pt x="1667508" y="694842"/>
                  <a:pt x="1672494" y="694842"/>
                </a:cubicBezTo>
                <a:lnTo>
                  <a:pt x="1680865" y="694842"/>
                </a:lnTo>
                <a:cubicBezTo>
                  <a:pt x="1690465" y="694842"/>
                  <a:pt x="1698799" y="693446"/>
                  <a:pt x="1705868" y="690656"/>
                </a:cubicBezTo>
                <a:cubicBezTo>
                  <a:pt x="1712938" y="687865"/>
                  <a:pt x="1719040" y="683810"/>
                  <a:pt x="1724174" y="678489"/>
                </a:cubicBezTo>
                <a:cubicBezTo>
                  <a:pt x="1729309" y="673169"/>
                  <a:pt x="1734257" y="665225"/>
                  <a:pt x="1739020" y="654658"/>
                </a:cubicBezTo>
                <a:lnTo>
                  <a:pt x="1748954" y="658007"/>
                </a:lnTo>
                <a:lnTo>
                  <a:pt x="1731541" y="706785"/>
                </a:lnTo>
                <a:lnTo>
                  <a:pt x="1619474" y="706785"/>
                </a:lnTo>
                <a:lnTo>
                  <a:pt x="1619474" y="697409"/>
                </a:lnTo>
                <a:lnTo>
                  <a:pt x="1624385" y="697409"/>
                </a:lnTo>
                <a:cubicBezTo>
                  <a:pt x="1629147" y="697409"/>
                  <a:pt x="1632347" y="697000"/>
                  <a:pt x="1633984" y="696181"/>
                </a:cubicBezTo>
                <a:cubicBezTo>
                  <a:pt x="1635621" y="695363"/>
                  <a:pt x="1636887" y="694005"/>
                  <a:pt x="1637779" y="692107"/>
                </a:cubicBezTo>
                <a:cubicBezTo>
                  <a:pt x="1638672" y="690209"/>
                  <a:pt x="1639119" y="686954"/>
                  <a:pt x="1639119" y="682340"/>
                </a:cubicBezTo>
                <a:lnTo>
                  <a:pt x="1639119" y="576412"/>
                </a:lnTo>
                <a:cubicBezTo>
                  <a:pt x="1639119" y="571017"/>
                  <a:pt x="1638710" y="567401"/>
                  <a:pt x="1637891" y="565564"/>
                </a:cubicBezTo>
                <a:cubicBezTo>
                  <a:pt x="1637073" y="563728"/>
                  <a:pt x="1635882" y="562416"/>
                  <a:pt x="1634319" y="561630"/>
                </a:cubicBezTo>
                <a:cubicBezTo>
                  <a:pt x="1632757" y="560843"/>
                  <a:pt x="1629445" y="560450"/>
                  <a:pt x="1624385" y="560450"/>
                </a:cubicBezTo>
                <a:lnTo>
                  <a:pt x="1619474" y="560450"/>
                </a:lnTo>
                <a:close/>
                <a:moveTo>
                  <a:pt x="1528279" y="548395"/>
                </a:moveTo>
                <a:cubicBezTo>
                  <a:pt x="1535795" y="548395"/>
                  <a:pt x="1542771" y="549418"/>
                  <a:pt x="1549208" y="551464"/>
                </a:cubicBezTo>
                <a:cubicBezTo>
                  <a:pt x="1555645" y="553511"/>
                  <a:pt x="1562175" y="556804"/>
                  <a:pt x="1568798" y="561343"/>
                </a:cubicBezTo>
                <a:lnTo>
                  <a:pt x="1572392" y="551074"/>
                </a:lnTo>
                <a:lnTo>
                  <a:pt x="1580429" y="551074"/>
                </a:lnTo>
                <a:lnTo>
                  <a:pt x="1594582" y="602978"/>
                </a:lnTo>
                <a:lnTo>
                  <a:pt x="1584201" y="605880"/>
                </a:lnTo>
                <a:cubicBezTo>
                  <a:pt x="1578620" y="593899"/>
                  <a:pt x="1574379" y="585862"/>
                  <a:pt x="1571477" y="581770"/>
                </a:cubicBezTo>
                <a:cubicBezTo>
                  <a:pt x="1566714" y="575147"/>
                  <a:pt x="1560780" y="569901"/>
                  <a:pt x="1553673" y="566031"/>
                </a:cubicBezTo>
                <a:cubicBezTo>
                  <a:pt x="1546566" y="562161"/>
                  <a:pt x="1538734" y="560227"/>
                  <a:pt x="1530177" y="560227"/>
                </a:cubicBezTo>
                <a:cubicBezTo>
                  <a:pt x="1520131" y="560227"/>
                  <a:pt x="1510885" y="562927"/>
                  <a:pt x="1502439" y="568326"/>
                </a:cubicBezTo>
                <a:cubicBezTo>
                  <a:pt x="1493993" y="573726"/>
                  <a:pt x="1487147" y="581639"/>
                  <a:pt x="1481901" y="592065"/>
                </a:cubicBezTo>
                <a:cubicBezTo>
                  <a:pt x="1476654" y="602491"/>
                  <a:pt x="1474031" y="614221"/>
                  <a:pt x="1474031" y="627255"/>
                </a:cubicBezTo>
                <a:cubicBezTo>
                  <a:pt x="1474031" y="640660"/>
                  <a:pt x="1476692" y="652613"/>
                  <a:pt x="1482012" y="663114"/>
                </a:cubicBezTo>
                <a:cubicBezTo>
                  <a:pt x="1487333" y="673615"/>
                  <a:pt x="1494532" y="681696"/>
                  <a:pt x="1503611" y="687356"/>
                </a:cubicBezTo>
                <a:cubicBezTo>
                  <a:pt x="1512689" y="693016"/>
                  <a:pt x="1522475" y="695846"/>
                  <a:pt x="1532967" y="695846"/>
                </a:cubicBezTo>
                <a:cubicBezTo>
                  <a:pt x="1542864" y="695846"/>
                  <a:pt x="1552985" y="693009"/>
                  <a:pt x="1563328" y="687333"/>
                </a:cubicBezTo>
                <a:cubicBezTo>
                  <a:pt x="1573672" y="681658"/>
                  <a:pt x="1582639" y="673706"/>
                  <a:pt x="1590229" y="663476"/>
                </a:cubicBezTo>
                <a:lnTo>
                  <a:pt x="1599159" y="669615"/>
                </a:lnTo>
                <a:cubicBezTo>
                  <a:pt x="1594545" y="676461"/>
                  <a:pt x="1589559" y="682266"/>
                  <a:pt x="1584201" y="687028"/>
                </a:cubicBezTo>
                <a:cubicBezTo>
                  <a:pt x="1575718" y="694693"/>
                  <a:pt x="1566900" y="700348"/>
                  <a:pt x="1557747" y="703995"/>
                </a:cubicBezTo>
                <a:cubicBezTo>
                  <a:pt x="1548594" y="707641"/>
                  <a:pt x="1538548" y="709464"/>
                  <a:pt x="1527609" y="709464"/>
                </a:cubicBezTo>
                <a:cubicBezTo>
                  <a:pt x="1503425" y="709464"/>
                  <a:pt x="1483780" y="700497"/>
                  <a:pt x="1468674" y="682563"/>
                </a:cubicBezTo>
                <a:cubicBezTo>
                  <a:pt x="1456172" y="667681"/>
                  <a:pt x="1449921" y="649970"/>
                  <a:pt x="1449921" y="629432"/>
                </a:cubicBezTo>
                <a:cubicBezTo>
                  <a:pt x="1449921" y="614326"/>
                  <a:pt x="1453381" y="600652"/>
                  <a:pt x="1460302" y="588411"/>
                </a:cubicBezTo>
                <a:cubicBezTo>
                  <a:pt x="1467222" y="576170"/>
                  <a:pt x="1476766" y="566440"/>
                  <a:pt x="1488933" y="559222"/>
                </a:cubicBezTo>
                <a:cubicBezTo>
                  <a:pt x="1501099" y="552004"/>
                  <a:pt x="1514215" y="548395"/>
                  <a:pt x="1528279" y="548395"/>
                </a:cubicBezTo>
                <a:close/>
                <a:moveTo>
                  <a:pt x="2665289" y="171046"/>
                </a:moveTo>
                <a:cubicBezTo>
                  <a:pt x="2661345" y="174091"/>
                  <a:pt x="2658833" y="176412"/>
                  <a:pt x="2657754" y="178010"/>
                </a:cubicBezTo>
                <a:cubicBezTo>
                  <a:pt x="2656675" y="179607"/>
                  <a:pt x="2656136" y="181372"/>
                  <a:pt x="2656136" y="183303"/>
                </a:cubicBezTo>
                <a:cubicBezTo>
                  <a:pt x="2656136" y="186942"/>
                  <a:pt x="2659112" y="189784"/>
                  <a:pt x="2665066" y="191826"/>
                </a:cubicBezTo>
                <a:cubicBezTo>
                  <a:pt x="2671019" y="193869"/>
                  <a:pt x="2678646" y="194891"/>
                  <a:pt x="2687948" y="194891"/>
                </a:cubicBezTo>
                <a:cubicBezTo>
                  <a:pt x="2694720" y="194891"/>
                  <a:pt x="2700710" y="194297"/>
                  <a:pt x="2705919" y="193108"/>
                </a:cubicBezTo>
                <a:cubicBezTo>
                  <a:pt x="2711128" y="191920"/>
                  <a:pt x="2714588" y="190471"/>
                  <a:pt x="2716300" y="188762"/>
                </a:cubicBezTo>
                <a:cubicBezTo>
                  <a:pt x="2717416" y="187648"/>
                  <a:pt x="2717974" y="186126"/>
                  <a:pt x="2717974" y="184194"/>
                </a:cubicBezTo>
                <a:cubicBezTo>
                  <a:pt x="2717974" y="182040"/>
                  <a:pt x="2716858" y="180238"/>
                  <a:pt x="2714625" y="178789"/>
                </a:cubicBezTo>
                <a:cubicBezTo>
                  <a:pt x="2712393" y="177341"/>
                  <a:pt x="2706998" y="176097"/>
                  <a:pt x="2698440" y="175057"/>
                </a:cubicBezTo>
                <a:close/>
                <a:moveTo>
                  <a:pt x="2056470" y="114858"/>
                </a:moveTo>
                <a:cubicBezTo>
                  <a:pt x="2046722" y="116272"/>
                  <a:pt x="2039839" y="117705"/>
                  <a:pt x="2035820" y="119156"/>
                </a:cubicBezTo>
                <a:cubicBezTo>
                  <a:pt x="2031802" y="120607"/>
                  <a:pt x="2028937" y="122430"/>
                  <a:pt x="2027225" y="124625"/>
                </a:cubicBezTo>
                <a:cubicBezTo>
                  <a:pt x="2025514" y="126821"/>
                  <a:pt x="2024658" y="129072"/>
                  <a:pt x="2024658" y="131378"/>
                </a:cubicBezTo>
                <a:cubicBezTo>
                  <a:pt x="2024658" y="134355"/>
                  <a:pt x="2025774" y="136848"/>
                  <a:pt x="2028007" y="138857"/>
                </a:cubicBezTo>
                <a:cubicBezTo>
                  <a:pt x="2030239" y="140866"/>
                  <a:pt x="2033253" y="141871"/>
                  <a:pt x="2037048" y="141871"/>
                </a:cubicBezTo>
                <a:cubicBezTo>
                  <a:pt x="2039504" y="141871"/>
                  <a:pt x="2042350" y="141238"/>
                  <a:pt x="2045587" y="139973"/>
                </a:cubicBezTo>
                <a:cubicBezTo>
                  <a:pt x="2048824" y="138708"/>
                  <a:pt x="2052452" y="136848"/>
                  <a:pt x="2056470" y="134392"/>
                </a:cubicBezTo>
                <a:close/>
                <a:moveTo>
                  <a:pt x="726989" y="76461"/>
                </a:moveTo>
                <a:cubicBezTo>
                  <a:pt x="721184" y="76461"/>
                  <a:pt x="714747" y="79177"/>
                  <a:pt x="707678" y="84609"/>
                </a:cubicBezTo>
                <a:lnTo>
                  <a:pt x="707678" y="120998"/>
                </a:lnTo>
                <a:cubicBezTo>
                  <a:pt x="707678" y="126728"/>
                  <a:pt x="708218" y="130802"/>
                  <a:pt x="709297" y="133220"/>
                </a:cubicBezTo>
                <a:cubicBezTo>
                  <a:pt x="710376" y="135639"/>
                  <a:pt x="712236" y="137611"/>
                  <a:pt x="714878" y="139136"/>
                </a:cubicBezTo>
                <a:cubicBezTo>
                  <a:pt x="717519" y="140662"/>
                  <a:pt x="720552" y="141424"/>
                  <a:pt x="723975" y="141424"/>
                </a:cubicBezTo>
                <a:cubicBezTo>
                  <a:pt x="730002" y="141424"/>
                  <a:pt x="735007" y="138634"/>
                  <a:pt x="738988" y="133053"/>
                </a:cubicBezTo>
                <a:cubicBezTo>
                  <a:pt x="742969" y="127472"/>
                  <a:pt x="744960" y="118988"/>
                  <a:pt x="744960" y="107603"/>
                </a:cubicBezTo>
                <a:cubicBezTo>
                  <a:pt x="744960" y="97036"/>
                  <a:pt x="743229" y="89204"/>
                  <a:pt x="739769" y="84107"/>
                </a:cubicBezTo>
                <a:cubicBezTo>
                  <a:pt x="736309" y="79009"/>
                  <a:pt x="732049" y="76461"/>
                  <a:pt x="726989" y="76461"/>
                </a:cubicBezTo>
                <a:close/>
                <a:moveTo>
                  <a:pt x="1746647" y="74228"/>
                </a:moveTo>
                <a:cubicBezTo>
                  <a:pt x="1742406" y="74228"/>
                  <a:pt x="1738425" y="75493"/>
                  <a:pt x="1734704" y="78024"/>
                </a:cubicBezTo>
                <a:cubicBezTo>
                  <a:pt x="1730983" y="80554"/>
                  <a:pt x="1728100" y="84274"/>
                  <a:pt x="1726053" y="89186"/>
                </a:cubicBezTo>
                <a:cubicBezTo>
                  <a:pt x="1724007" y="94097"/>
                  <a:pt x="1722984" y="100348"/>
                  <a:pt x="1722984" y="107938"/>
                </a:cubicBezTo>
                <a:cubicBezTo>
                  <a:pt x="1722984" y="115751"/>
                  <a:pt x="1723988" y="122225"/>
                  <a:pt x="1725997" y="127360"/>
                </a:cubicBezTo>
                <a:cubicBezTo>
                  <a:pt x="1728007" y="132495"/>
                  <a:pt x="1730778" y="136290"/>
                  <a:pt x="1734313" y="138745"/>
                </a:cubicBezTo>
                <a:cubicBezTo>
                  <a:pt x="1737848" y="141201"/>
                  <a:pt x="1741736" y="142429"/>
                  <a:pt x="1745978" y="142429"/>
                </a:cubicBezTo>
                <a:cubicBezTo>
                  <a:pt x="1752526" y="142429"/>
                  <a:pt x="1758144" y="139657"/>
                  <a:pt x="1762832" y="134113"/>
                </a:cubicBezTo>
                <a:cubicBezTo>
                  <a:pt x="1767521" y="128569"/>
                  <a:pt x="1769864" y="119956"/>
                  <a:pt x="1769864" y="108273"/>
                </a:cubicBezTo>
                <a:cubicBezTo>
                  <a:pt x="1769864" y="96962"/>
                  <a:pt x="1767688" y="88460"/>
                  <a:pt x="1763335" y="82767"/>
                </a:cubicBezTo>
                <a:cubicBezTo>
                  <a:pt x="1758981" y="77075"/>
                  <a:pt x="1753419" y="74228"/>
                  <a:pt x="1746647" y="74228"/>
                </a:cubicBezTo>
                <a:close/>
                <a:moveTo>
                  <a:pt x="870347" y="74228"/>
                </a:moveTo>
                <a:cubicBezTo>
                  <a:pt x="866106" y="74228"/>
                  <a:pt x="862124" y="75493"/>
                  <a:pt x="858404" y="78024"/>
                </a:cubicBezTo>
                <a:cubicBezTo>
                  <a:pt x="854683" y="80554"/>
                  <a:pt x="851800" y="84274"/>
                  <a:pt x="849753" y="89186"/>
                </a:cubicBezTo>
                <a:cubicBezTo>
                  <a:pt x="847707" y="94097"/>
                  <a:pt x="846684" y="100348"/>
                  <a:pt x="846684" y="107938"/>
                </a:cubicBezTo>
                <a:cubicBezTo>
                  <a:pt x="846684" y="115751"/>
                  <a:pt x="847688" y="122225"/>
                  <a:pt x="849697" y="127360"/>
                </a:cubicBezTo>
                <a:cubicBezTo>
                  <a:pt x="851707" y="132495"/>
                  <a:pt x="854478" y="136290"/>
                  <a:pt x="858013" y="138745"/>
                </a:cubicBezTo>
                <a:cubicBezTo>
                  <a:pt x="861548" y="141201"/>
                  <a:pt x="865436" y="142429"/>
                  <a:pt x="869678" y="142429"/>
                </a:cubicBezTo>
                <a:cubicBezTo>
                  <a:pt x="876226" y="142429"/>
                  <a:pt x="881844" y="139657"/>
                  <a:pt x="886532" y="134113"/>
                </a:cubicBezTo>
                <a:cubicBezTo>
                  <a:pt x="891220" y="128569"/>
                  <a:pt x="893564" y="119956"/>
                  <a:pt x="893564" y="108273"/>
                </a:cubicBezTo>
                <a:cubicBezTo>
                  <a:pt x="893564" y="96962"/>
                  <a:pt x="891388" y="88460"/>
                  <a:pt x="887035" y="82767"/>
                </a:cubicBezTo>
                <a:cubicBezTo>
                  <a:pt x="882681" y="77075"/>
                  <a:pt x="877119" y="74228"/>
                  <a:pt x="870347" y="74228"/>
                </a:cubicBezTo>
                <a:close/>
                <a:moveTo>
                  <a:pt x="346472" y="74228"/>
                </a:moveTo>
                <a:cubicBezTo>
                  <a:pt x="342231" y="74228"/>
                  <a:pt x="338250" y="75493"/>
                  <a:pt x="334529" y="78024"/>
                </a:cubicBezTo>
                <a:cubicBezTo>
                  <a:pt x="330808" y="80554"/>
                  <a:pt x="327925" y="84274"/>
                  <a:pt x="325878" y="89186"/>
                </a:cubicBezTo>
                <a:cubicBezTo>
                  <a:pt x="323832" y="94097"/>
                  <a:pt x="322809" y="100348"/>
                  <a:pt x="322809" y="107938"/>
                </a:cubicBezTo>
                <a:cubicBezTo>
                  <a:pt x="322809" y="115751"/>
                  <a:pt x="323813" y="122225"/>
                  <a:pt x="325822" y="127360"/>
                </a:cubicBezTo>
                <a:cubicBezTo>
                  <a:pt x="327832" y="132495"/>
                  <a:pt x="330604" y="136290"/>
                  <a:pt x="334138" y="138745"/>
                </a:cubicBezTo>
                <a:cubicBezTo>
                  <a:pt x="337673" y="141201"/>
                  <a:pt x="341561" y="142429"/>
                  <a:pt x="345803" y="142429"/>
                </a:cubicBezTo>
                <a:cubicBezTo>
                  <a:pt x="352351" y="142429"/>
                  <a:pt x="357969" y="139657"/>
                  <a:pt x="362657" y="134113"/>
                </a:cubicBezTo>
                <a:cubicBezTo>
                  <a:pt x="367345" y="128569"/>
                  <a:pt x="369689" y="119956"/>
                  <a:pt x="369689" y="108273"/>
                </a:cubicBezTo>
                <a:cubicBezTo>
                  <a:pt x="369689" y="96962"/>
                  <a:pt x="367513" y="88460"/>
                  <a:pt x="363160" y="82767"/>
                </a:cubicBezTo>
                <a:cubicBezTo>
                  <a:pt x="358806" y="77075"/>
                  <a:pt x="353244" y="74228"/>
                  <a:pt x="346472" y="74228"/>
                </a:cubicBezTo>
                <a:close/>
                <a:moveTo>
                  <a:pt x="3201909" y="71326"/>
                </a:moveTo>
                <a:cubicBezTo>
                  <a:pt x="3198774" y="71326"/>
                  <a:pt x="3195751" y="72108"/>
                  <a:pt x="3192841" y="73670"/>
                </a:cubicBezTo>
                <a:cubicBezTo>
                  <a:pt x="3189930" y="75233"/>
                  <a:pt x="3187597" y="77354"/>
                  <a:pt x="3185843" y="80033"/>
                </a:cubicBezTo>
                <a:cubicBezTo>
                  <a:pt x="3184089" y="82712"/>
                  <a:pt x="3182951" y="86135"/>
                  <a:pt x="3182429" y="90302"/>
                </a:cubicBezTo>
                <a:lnTo>
                  <a:pt x="3220157" y="90302"/>
                </a:lnTo>
                <a:cubicBezTo>
                  <a:pt x="3219635" y="85837"/>
                  <a:pt x="3218572" y="82321"/>
                  <a:pt x="3216967" y="79754"/>
                </a:cubicBezTo>
                <a:cubicBezTo>
                  <a:pt x="3215363" y="77186"/>
                  <a:pt x="3213198" y="75140"/>
                  <a:pt x="3210474" y="73614"/>
                </a:cubicBezTo>
                <a:cubicBezTo>
                  <a:pt x="3207750" y="72089"/>
                  <a:pt x="3204895" y="71326"/>
                  <a:pt x="3201909" y="71326"/>
                </a:cubicBezTo>
                <a:close/>
                <a:moveTo>
                  <a:pt x="1163559" y="71326"/>
                </a:moveTo>
                <a:cubicBezTo>
                  <a:pt x="1160424" y="71326"/>
                  <a:pt x="1157402" y="72108"/>
                  <a:pt x="1154491" y="73670"/>
                </a:cubicBezTo>
                <a:cubicBezTo>
                  <a:pt x="1151580" y="75233"/>
                  <a:pt x="1149247" y="77354"/>
                  <a:pt x="1147493" y="80033"/>
                </a:cubicBezTo>
                <a:cubicBezTo>
                  <a:pt x="1145739" y="82712"/>
                  <a:pt x="1144601" y="86135"/>
                  <a:pt x="1144079" y="90302"/>
                </a:cubicBezTo>
                <a:lnTo>
                  <a:pt x="1181807" y="90302"/>
                </a:lnTo>
                <a:cubicBezTo>
                  <a:pt x="1181285" y="85837"/>
                  <a:pt x="1180222" y="82321"/>
                  <a:pt x="1178617" y="79754"/>
                </a:cubicBezTo>
                <a:cubicBezTo>
                  <a:pt x="1177013" y="77186"/>
                  <a:pt x="1174848" y="75140"/>
                  <a:pt x="1172124" y="73614"/>
                </a:cubicBezTo>
                <a:cubicBezTo>
                  <a:pt x="1169400" y="72089"/>
                  <a:pt x="1166545" y="71326"/>
                  <a:pt x="1163559" y="71326"/>
                </a:cubicBezTo>
                <a:close/>
                <a:moveTo>
                  <a:pt x="2681474" y="71215"/>
                </a:moveTo>
                <a:cubicBezTo>
                  <a:pt x="2676711" y="71215"/>
                  <a:pt x="2672786" y="72963"/>
                  <a:pt x="2669698" y="76461"/>
                </a:cubicBezTo>
                <a:cubicBezTo>
                  <a:pt x="2666610" y="79958"/>
                  <a:pt x="2665066" y="84684"/>
                  <a:pt x="2665066" y="90637"/>
                </a:cubicBezTo>
                <a:cubicBezTo>
                  <a:pt x="2665066" y="96143"/>
                  <a:pt x="2666554" y="100534"/>
                  <a:pt x="2669530" y="103808"/>
                </a:cubicBezTo>
                <a:cubicBezTo>
                  <a:pt x="2672507" y="107082"/>
                  <a:pt x="2676339" y="108719"/>
                  <a:pt x="2681027" y="108719"/>
                </a:cubicBezTo>
                <a:cubicBezTo>
                  <a:pt x="2685641" y="108719"/>
                  <a:pt x="2689492" y="107026"/>
                  <a:pt x="2692580" y="103641"/>
                </a:cubicBezTo>
                <a:cubicBezTo>
                  <a:pt x="2695668" y="100255"/>
                  <a:pt x="2697212" y="95883"/>
                  <a:pt x="2697212" y="90525"/>
                </a:cubicBezTo>
                <a:cubicBezTo>
                  <a:pt x="2697212" y="84572"/>
                  <a:pt x="2695743" y="79865"/>
                  <a:pt x="2692803" y="76405"/>
                </a:cubicBezTo>
                <a:cubicBezTo>
                  <a:pt x="2689864" y="72945"/>
                  <a:pt x="2686088" y="71215"/>
                  <a:pt x="2681474" y="71215"/>
                </a:cubicBezTo>
                <a:close/>
                <a:moveTo>
                  <a:pt x="2809913" y="51458"/>
                </a:moveTo>
                <a:lnTo>
                  <a:pt x="2809913" y="123900"/>
                </a:lnTo>
                <a:cubicBezTo>
                  <a:pt x="2809913" y="129034"/>
                  <a:pt x="2810229" y="132457"/>
                  <a:pt x="2810861" y="134169"/>
                </a:cubicBezTo>
                <a:cubicBezTo>
                  <a:pt x="2811494" y="135880"/>
                  <a:pt x="2812647" y="137276"/>
                  <a:pt x="2814322" y="138355"/>
                </a:cubicBezTo>
                <a:cubicBezTo>
                  <a:pt x="2815996" y="139434"/>
                  <a:pt x="2818098" y="139973"/>
                  <a:pt x="2820628" y="139973"/>
                </a:cubicBezTo>
                <a:cubicBezTo>
                  <a:pt x="2824349" y="139973"/>
                  <a:pt x="2828293" y="139080"/>
                  <a:pt x="2832460" y="137294"/>
                </a:cubicBezTo>
                <a:cubicBezTo>
                  <a:pt x="2834097" y="136550"/>
                  <a:pt x="2838450" y="133908"/>
                  <a:pt x="2845520" y="129369"/>
                </a:cubicBezTo>
                <a:lnTo>
                  <a:pt x="2845520" y="85837"/>
                </a:lnTo>
                <a:cubicBezTo>
                  <a:pt x="2845520" y="82042"/>
                  <a:pt x="2845220" y="79437"/>
                  <a:pt x="2844621" y="78024"/>
                </a:cubicBezTo>
                <a:cubicBezTo>
                  <a:pt x="2844021" y="76610"/>
                  <a:pt x="2843160" y="75586"/>
                  <a:pt x="2842036" y="74954"/>
                </a:cubicBezTo>
                <a:cubicBezTo>
                  <a:pt x="2840912" y="74321"/>
                  <a:pt x="2838739" y="74005"/>
                  <a:pt x="2835517" y="74005"/>
                </a:cubicBezTo>
                <a:lnTo>
                  <a:pt x="2829000" y="74005"/>
                </a:lnTo>
                <a:lnTo>
                  <a:pt x="2829000" y="52462"/>
                </a:lnTo>
                <a:lnTo>
                  <a:pt x="2881350" y="51458"/>
                </a:lnTo>
                <a:lnTo>
                  <a:pt x="2881350" y="131378"/>
                </a:lnTo>
                <a:cubicBezTo>
                  <a:pt x="2881350" y="135546"/>
                  <a:pt x="2881592" y="138169"/>
                  <a:pt x="2882076" y="139248"/>
                </a:cubicBezTo>
                <a:cubicBezTo>
                  <a:pt x="2882559" y="140327"/>
                  <a:pt x="2883341" y="141108"/>
                  <a:pt x="2884420" y="141592"/>
                </a:cubicBezTo>
                <a:cubicBezTo>
                  <a:pt x="2885499" y="142075"/>
                  <a:pt x="2888085" y="142317"/>
                  <a:pt x="2892177" y="142317"/>
                </a:cubicBezTo>
                <a:lnTo>
                  <a:pt x="2898093" y="142317"/>
                </a:lnTo>
                <a:lnTo>
                  <a:pt x="2898093" y="163860"/>
                </a:lnTo>
                <a:lnTo>
                  <a:pt x="2849092" y="165200"/>
                </a:lnTo>
                <a:lnTo>
                  <a:pt x="2849092" y="152028"/>
                </a:lnTo>
                <a:cubicBezTo>
                  <a:pt x="2842552" y="156865"/>
                  <a:pt x="2835976" y="160493"/>
                  <a:pt x="2829363" y="162911"/>
                </a:cubicBezTo>
                <a:cubicBezTo>
                  <a:pt x="2822750" y="165330"/>
                  <a:pt x="2816101" y="166539"/>
                  <a:pt x="2809414" y="166539"/>
                </a:cubicBezTo>
                <a:cubicBezTo>
                  <a:pt x="2804064" y="166539"/>
                  <a:pt x="2799141" y="165665"/>
                  <a:pt x="2794646" y="163916"/>
                </a:cubicBezTo>
                <a:cubicBezTo>
                  <a:pt x="2790150" y="162167"/>
                  <a:pt x="2786379" y="159823"/>
                  <a:pt x="2783333" y="156884"/>
                </a:cubicBezTo>
                <a:cubicBezTo>
                  <a:pt x="2780286" y="153944"/>
                  <a:pt x="2778020" y="150503"/>
                  <a:pt x="2776534" y="146559"/>
                </a:cubicBezTo>
                <a:cubicBezTo>
                  <a:pt x="2775048" y="142615"/>
                  <a:pt x="2774305" y="137555"/>
                  <a:pt x="2774305" y="131378"/>
                </a:cubicBezTo>
                <a:lnTo>
                  <a:pt x="2774305" y="85390"/>
                </a:lnTo>
                <a:cubicBezTo>
                  <a:pt x="2774305" y="81149"/>
                  <a:pt x="2774062" y="78470"/>
                  <a:pt x="2773575" y="77354"/>
                </a:cubicBezTo>
                <a:cubicBezTo>
                  <a:pt x="2773087" y="76238"/>
                  <a:pt x="2772282" y="75400"/>
                  <a:pt x="2771158" y="74842"/>
                </a:cubicBezTo>
                <a:cubicBezTo>
                  <a:pt x="2770034" y="74284"/>
                  <a:pt x="2767637" y="74005"/>
                  <a:pt x="2763966" y="74005"/>
                </a:cubicBezTo>
                <a:lnTo>
                  <a:pt x="2757785" y="74005"/>
                </a:lnTo>
                <a:lnTo>
                  <a:pt x="2757785" y="52462"/>
                </a:lnTo>
                <a:close/>
                <a:moveTo>
                  <a:pt x="3314018" y="49783"/>
                </a:moveTo>
                <a:lnTo>
                  <a:pt x="3324374" y="49783"/>
                </a:lnTo>
                <a:lnTo>
                  <a:pt x="3324374" y="64629"/>
                </a:lnTo>
                <a:cubicBezTo>
                  <a:pt x="3332783" y="58899"/>
                  <a:pt x="3339983" y="54992"/>
                  <a:pt x="3345973" y="52909"/>
                </a:cubicBezTo>
                <a:cubicBezTo>
                  <a:pt x="3351963" y="50825"/>
                  <a:pt x="3358084" y="49783"/>
                  <a:pt x="3364335" y="49783"/>
                </a:cubicBezTo>
                <a:cubicBezTo>
                  <a:pt x="3371553" y="49783"/>
                  <a:pt x="3377934" y="51309"/>
                  <a:pt x="3383478" y="54360"/>
                </a:cubicBezTo>
                <a:cubicBezTo>
                  <a:pt x="3389021" y="57411"/>
                  <a:pt x="3393058" y="61225"/>
                  <a:pt x="3395588" y="65801"/>
                </a:cubicBezTo>
                <a:cubicBezTo>
                  <a:pt x="3398118" y="70377"/>
                  <a:pt x="3399384" y="76870"/>
                  <a:pt x="3399384" y="85279"/>
                </a:cubicBezTo>
                <a:lnTo>
                  <a:pt x="3399384" y="131713"/>
                </a:lnTo>
                <a:cubicBezTo>
                  <a:pt x="3399384" y="135657"/>
                  <a:pt x="3399663" y="138187"/>
                  <a:pt x="3400221" y="139304"/>
                </a:cubicBezTo>
                <a:cubicBezTo>
                  <a:pt x="3400779" y="140420"/>
                  <a:pt x="3401653" y="141238"/>
                  <a:pt x="3402844" y="141759"/>
                </a:cubicBezTo>
                <a:cubicBezTo>
                  <a:pt x="3403737" y="142131"/>
                  <a:pt x="3406416" y="142317"/>
                  <a:pt x="3410880" y="142317"/>
                </a:cubicBezTo>
                <a:lnTo>
                  <a:pt x="3416350" y="142317"/>
                </a:lnTo>
                <a:lnTo>
                  <a:pt x="3416350" y="163860"/>
                </a:lnTo>
                <a:lnTo>
                  <a:pt x="3350828" y="163860"/>
                </a:lnTo>
                <a:lnTo>
                  <a:pt x="3350828" y="142317"/>
                </a:lnTo>
                <a:cubicBezTo>
                  <a:pt x="3355814" y="142243"/>
                  <a:pt x="3358605" y="142131"/>
                  <a:pt x="3359200" y="141982"/>
                </a:cubicBezTo>
                <a:cubicBezTo>
                  <a:pt x="3361060" y="141463"/>
                  <a:pt x="3362288" y="140609"/>
                  <a:pt x="3362883" y="139420"/>
                </a:cubicBezTo>
                <a:cubicBezTo>
                  <a:pt x="3363479" y="138232"/>
                  <a:pt x="3363776" y="135669"/>
                  <a:pt x="3363776" y="131731"/>
                </a:cubicBezTo>
                <a:lnTo>
                  <a:pt x="3363776" y="90836"/>
                </a:lnTo>
                <a:cubicBezTo>
                  <a:pt x="3363776" y="85561"/>
                  <a:pt x="3363218" y="82144"/>
                  <a:pt x="3362102" y="80584"/>
                </a:cubicBezTo>
                <a:cubicBezTo>
                  <a:pt x="3360316" y="77984"/>
                  <a:pt x="3357488" y="76684"/>
                  <a:pt x="3353619" y="76684"/>
                </a:cubicBezTo>
                <a:cubicBezTo>
                  <a:pt x="3350419" y="76684"/>
                  <a:pt x="3346996" y="77390"/>
                  <a:pt x="3343350" y="78801"/>
                </a:cubicBezTo>
                <a:cubicBezTo>
                  <a:pt x="3339703" y="80213"/>
                  <a:pt x="3334792" y="83110"/>
                  <a:pt x="3328616" y="87492"/>
                </a:cubicBezTo>
                <a:lnTo>
                  <a:pt x="3328616" y="131731"/>
                </a:lnTo>
                <a:cubicBezTo>
                  <a:pt x="3328616" y="136559"/>
                  <a:pt x="3329141" y="139531"/>
                  <a:pt x="3330192" y="140646"/>
                </a:cubicBezTo>
                <a:cubicBezTo>
                  <a:pt x="3331244" y="141760"/>
                  <a:pt x="3333758" y="142317"/>
                  <a:pt x="3337737" y="142317"/>
                </a:cubicBezTo>
                <a:lnTo>
                  <a:pt x="3341341" y="142317"/>
                </a:lnTo>
                <a:lnTo>
                  <a:pt x="3341341" y="163860"/>
                </a:lnTo>
                <a:lnTo>
                  <a:pt x="3276489" y="163860"/>
                </a:lnTo>
                <a:lnTo>
                  <a:pt x="3276489" y="142317"/>
                </a:lnTo>
                <a:lnTo>
                  <a:pt x="3279726" y="142317"/>
                </a:lnTo>
                <a:cubicBezTo>
                  <a:pt x="3284860" y="142317"/>
                  <a:pt x="3288041" y="142094"/>
                  <a:pt x="3289269" y="141648"/>
                </a:cubicBezTo>
                <a:cubicBezTo>
                  <a:pt x="3290497" y="141202"/>
                  <a:pt x="3291427" y="140423"/>
                  <a:pt x="3292060" y="139309"/>
                </a:cubicBezTo>
                <a:cubicBezTo>
                  <a:pt x="3292692" y="138195"/>
                  <a:pt x="3293009" y="136004"/>
                  <a:pt x="3293009" y="132735"/>
                </a:cubicBezTo>
                <a:lnTo>
                  <a:pt x="3293009" y="80814"/>
                </a:lnTo>
                <a:lnTo>
                  <a:pt x="3276489" y="80814"/>
                </a:lnTo>
                <a:lnTo>
                  <a:pt x="3276489" y="59271"/>
                </a:lnTo>
                <a:cubicBezTo>
                  <a:pt x="3289852" y="57614"/>
                  <a:pt x="3302362" y="54452"/>
                  <a:pt x="3314018" y="49783"/>
                </a:cubicBezTo>
                <a:close/>
                <a:moveTo>
                  <a:pt x="3201963" y="49783"/>
                </a:moveTo>
                <a:cubicBezTo>
                  <a:pt x="3209404" y="49783"/>
                  <a:pt x="3216176" y="50862"/>
                  <a:pt x="3222278" y="53020"/>
                </a:cubicBezTo>
                <a:cubicBezTo>
                  <a:pt x="3228380" y="55178"/>
                  <a:pt x="3233719" y="58267"/>
                  <a:pt x="3238296" y="62285"/>
                </a:cubicBezTo>
                <a:cubicBezTo>
                  <a:pt x="3242872" y="66303"/>
                  <a:pt x="3246556" y="71159"/>
                  <a:pt x="3249346" y="76851"/>
                </a:cubicBezTo>
                <a:cubicBezTo>
                  <a:pt x="3252137" y="82544"/>
                  <a:pt x="3254053" y="88441"/>
                  <a:pt x="3255095" y="94543"/>
                </a:cubicBezTo>
                <a:cubicBezTo>
                  <a:pt x="3255541" y="97594"/>
                  <a:pt x="3255764" y="102431"/>
                  <a:pt x="3255764" y="109054"/>
                </a:cubicBezTo>
                <a:lnTo>
                  <a:pt x="3180643" y="109054"/>
                </a:lnTo>
                <a:cubicBezTo>
                  <a:pt x="3180792" y="118505"/>
                  <a:pt x="3183564" y="126151"/>
                  <a:pt x="3188959" y="131992"/>
                </a:cubicBezTo>
                <a:cubicBezTo>
                  <a:pt x="3194354" y="137834"/>
                  <a:pt x="3200958" y="140755"/>
                  <a:pt x="3208772" y="140755"/>
                </a:cubicBezTo>
                <a:cubicBezTo>
                  <a:pt x="3213758" y="140755"/>
                  <a:pt x="3219190" y="139248"/>
                  <a:pt x="3225069" y="136234"/>
                </a:cubicBezTo>
                <a:cubicBezTo>
                  <a:pt x="3230947" y="133220"/>
                  <a:pt x="3236752" y="128662"/>
                  <a:pt x="3242481" y="122560"/>
                </a:cubicBezTo>
                <a:lnTo>
                  <a:pt x="3257774" y="137964"/>
                </a:lnTo>
                <a:cubicBezTo>
                  <a:pt x="3248993" y="148010"/>
                  <a:pt x="3240044" y="155284"/>
                  <a:pt x="3230929" y="159786"/>
                </a:cubicBezTo>
                <a:cubicBezTo>
                  <a:pt x="3221813" y="164288"/>
                  <a:pt x="3211972" y="166539"/>
                  <a:pt x="3201405" y="166539"/>
                </a:cubicBezTo>
                <a:cubicBezTo>
                  <a:pt x="3184439" y="166539"/>
                  <a:pt x="3170151" y="160791"/>
                  <a:pt x="3158542" y="149294"/>
                </a:cubicBezTo>
                <a:cubicBezTo>
                  <a:pt x="3146934" y="137797"/>
                  <a:pt x="3141130" y="123900"/>
                  <a:pt x="3141130" y="107603"/>
                </a:cubicBezTo>
                <a:cubicBezTo>
                  <a:pt x="3141130" y="96887"/>
                  <a:pt x="3143734" y="87083"/>
                  <a:pt x="3148943" y="78191"/>
                </a:cubicBezTo>
                <a:cubicBezTo>
                  <a:pt x="3154152" y="69298"/>
                  <a:pt x="3161370" y="62341"/>
                  <a:pt x="3170597" y="57318"/>
                </a:cubicBezTo>
                <a:cubicBezTo>
                  <a:pt x="3179825" y="52295"/>
                  <a:pt x="3190280" y="49783"/>
                  <a:pt x="3201963" y="49783"/>
                </a:cubicBezTo>
                <a:close/>
                <a:moveTo>
                  <a:pt x="2953247" y="49783"/>
                </a:moveTo>
                <a:lnTo>
                  <a:pt x="2963764" y="49783"/>
                </a:lnTo>
                <a:lnTo>
                  <a:pt x="2963764" y="64629"/>
                </a:lnTo>
                <a:cubicBezTo>
                  <a:pt x="2970233" y="59643"/>
                  <a:pt x="2976814" y="55923"/>
                  <a:pt x="2983506" y="53467"/>
                </a:cubicBezTo>
                <a:cubicBezTo>
                  <a:pt x="2990198" y="51011"/>
                  <a:pt x="2997001" y="49783"/>
                  <a:pt x="3003916" y="49783"/>
                </a:cubicBezTo>
                <a:cubicBezTo>
                  <a:pt x="3008304" y="49783"/>
                  <a:pt x="3012524" y="50434"/>
                  <a:pt x="3016576" y="51737"/>
                </a:cubicBezTo>
                <a:cubicBezTo>
                  <a:pt x="3020628" y="53039"/>
                  <a:pt x="3024011" y="54732"/>
                  <a:pt x="3026726" y="56815"/>
                </a:cubicBezTo>
                <a:cubicBezTo>
                  <a:pt x="3029440" y="58899"/>
                  <a:pt x="3031912" y="61727"/>
                  <a:pt x="3034142" y="65299"/>
                </a:cubicBezTo>
                <a:cubicBezTo>
                  <a:pt x="3041355" y="59792"/>
                  <a:pt x="3048270" y="55830"/>
                  <a:pt x="3054888" y="53411"/>
                </a:cubicBezTo>
                <a:cubicBezTo>
                  <a:pt x="3061506" y="50993"/>
                  <a:pt x="3068236" y="49783"/>
                  <a:pt x="3075076" y="49783"/>
                </a:cubicBezTo>
                <a:cubicBezTo>
                  <a:pt x="3081024" y="49783"/>
                  <a:pt x="3086415" y="50862"/>
                  <a:pt x="3091249" y="53020"/>
                </a:cubicBezTo>
                <a:cubicBezTo>
                  <a:pt x="3096082" y="55178"/>
                  <a:pt x="3100005" y="58099"/>
                  <a:pt x="3103016" y="61783"/>
                </a:cubicBezTo>
                <a:cubicBezTo>
                  <a:pt x="3106028" y="65466"/>
                  <a:pt x="3107979" y="69466"/>
                  <a:pt x="3108871" y="73782"/>
                </a:cubicBezTo>
                <a:cubicBezTo>
                  <a:pt x="3109466" y="76461"/>
                  <a:pt x="3109764" y="80368"/>
                  <a:pt x="3109764" y="85502"/>
                </a:cubicBezTo>
                <a:lnTo>
                  <a:pt x="3109764" y="131713"/>
                </a:lnTo>
                <a:cubicBezTo>
                  <a:pt x="3109764" y="135508"/>
                  <a:pt x="3110043" y="137964"/>
                  <a:pt x="3110601" y="139080"/>
                </a:cubicBezTo>
                <a:cubicBezTo>
                  <a:pt x="3111159" y="140196"/>
                  <a:pt x="3112108" y="141052"/>
                  <a:pt x="3113447" y="141648"/>
                </a:cubicBezTo>
                <a:cubicBezTo>
                  <a:pt x="3114415" y="142094"/>
                  <a:pt x="3117131" y="142317"/>
                  <a:pt x="3121596" y="142317"/>
                </a:cubicBezTo>
                <a:lnTo>
                  <a:pt x="3126507" y="142317"/>
                </a:lnTo>
                <a:lnTo>
                  <a:pt x="3126507" y="163860"/>
                </a:lnTo>
                <a:lnTo>
                  <a:pt x="3061432" y="163860"/>
                </a:lnTo>
                <a:lnTo>
                  <a:pt x="3061432" y="142317"/>
                </a:lnTo>
                <a:cubicBezTo>
                  <a:pt x="3066227" y="142317"/>
                  <a:pt x="3069252" y="142075"/>
                  <a:pt x="3070506" y="141591"/>
                </a:cubicBezTo>
                <a:cubicBezTo>
                  <a:pt x="3071760" y="141107"/>
                  <a:pt x="3072682" y="140324"/>
                  <a:pt x="3073272" y="139242"/>
                </a:cubicBezTo>
                <a:cubicBezTo>
                  <a:pt x="3073862" y="138161"/>
                  <a:pt x="3074157" y="135794"/>
                  <a:pt x="3074157" y="132142"/>
                </a:cubicBezTo>
                <a:lnTo>
                  <a:pt x="3074157" y="91556"/>
                </a:lnTo>
                <a:cubicBezTo>
                  <a:pt x="3074157" y="86860"/>
                  <a:pt x="3073840" y="83747"/>
                  <a:pt x="3073205" y="82219"/>
                </a:cubicBezTo>
                <a:cubicBezTo>
                  <a:pt x="3072571" y="80690"/>
                  <a:pt x="3071340" y="79386"/>
                  <a:pt x="3069511" y="78305"/>
                </a:cubicBezTo>
                <a:cubicBezTo>
                  <a:pt x="3067682" y="77224"/>
                  <a:pt x="3065498" y="76684"/>
                  <a:pt x="3062960" y="76684"/>
                </a:cubicBezTo>
                <a:cubicBezTo>
                  <a:pt x="3060048" y="76684"/>
                  <a:pt x="3056913" y="77336"/>
                  <a:pt x="3053554" y="78641"/>
                </a:cubicBezTo>
                <a:cubicBezTo>
                  <a:pt x="3050195" y="79945"/>
                  <a:pt x="3045231" y="82796"/>
                  <a:pt x="3038661" y="87194"/>
                </a:cubicBezTo>
                <a:lnTo>
                  <a:pt x="3038661" y="130913"/>
                </a:lnTo>
                <a:cubicBezTo>
                  <a:pt x="3038661" y="135236"/>
                  <a:pt x="3038956" y="137956"/>
                  <a:pt x="3039546" y="139074"/>
                </a:cubicBezTo>
                <a:cubicBezTo>
                  <a:pt x="3040137" y="140192"/>
                  <a:pt x="3041169" y="141049"/>
                  <a:pt x="3042645" y="141646"/>
                </a:cubicBezTo>
                <a:cubicBezTo>
                  <a:pt x="3043530" y="142019"/>
                  <a:pt x="3046443" y="142243"/>
                  <a:pt x="3051386" y="142317"/>
                </a:cubicBezTo>
                <a:lnTo>
                  <a:pt x="3051386" y="163860"/>
                </a:lnTo>
                <a:lnTo>
                  <a:pt x="2990329" y="163860"/>
                </a:lnTo>
                <a:lnTo>
                  <a:pt x="2990329" y="142317"/>
                </a:lnTo>
                <a:cubicBezTo>
                  <a:pt x="2995390" y="142243"/>
                  <a:pt x="2998478" y="141983"/>
                  <a:pt x="2999594" y="141537"/>
                </a:cubicBezTo>
                <a:cubicBezTo>
                  <a:pt x="3000710" y="141091"/>
                  <a:pt x="3001566" y="140274"/>
                  <a:pt x="3002161" y="139085"/>
                </a:cubicBezTo>
                <a:cubicBezTo>
                  <a:pt x="3002757" y="137897"/>
                  <a:pt x="3003054" y="135186"/>
                  <a:pt x="3003054" y="130951"/>
                </a:cubicBezTo>
                <a:lnTo>
                  <a:pt x="3003054" y="92730"/>
                </a:lnTo>
                <a:cubicBezTo>
                  <a:pt x="3003054" y="86861"/>
                  <a:pt x="3002532" y="82962"/>
                  <a:pt x="3001486" y="81030"/>
                </a:cubicBezTo>
                <a:cubicBezTo>
                  <a:pt x="2999845" y="78133"/>
                  <a:pt x="2996933" y="76684"/>
                  <a:pt x="2992752" y="76684"/>
                </a:cubicBezTo>
                <a:cubicBezTo>
                  <a:pt x="2990663" y="76684"/>
                  <a:pt x="2988461" y="76944"/>
                  <a:pt x="2986146" y="77464"/>
                </a:cubicBezTo>
                <a:cubicBezTo>
                  <a:pt x="2983832" y="77983"/>
                  <a:pt x="2981555" y="78801"/>
                  <a:pt x="2979316" y="79916"/>
                </a:cubicBezTo>
                <a:cubicBezTo>
                  <a:pt x="2978121" y="80510"/>
                  <a:pt x="2975061" y="82441"/>
                  <a:pt x="2970135" y="85710"/>
                </a:cubicBezTo>
                <a:lnTo>
                  <a:pt x="2967559" y="87382"/>
                </a:lnTo>
                <a:lnTo>
                  <a:pt x="2967559" y="130951"/>
                </a:lnTo>
                <a:cubicBezTo>
                  <a:pt x="2967559" y="135111"/>
                  <a:pt x="2967782" y="137711"/>
                  <a:pt x="2968228" y="138751"/>
                </a:cubicBezTo>
                <a:cubicBezTo>
                  <a:pt x="2968675" y="139792"/>
                  <a:pt x="2969549" y="140646"/>
                  <a:pt x="2970852" y="141314"/>
                </a:cubicBezTo>
                <a:cubicBezTo>
                  <a:pt x="2972154" y="141983"/>
                  <a:pt x="2974405" y="142317"/>
                  <a:pt x="2977605" y="142317"/>
                </a:cubicBezTo>
                <a:lnTo>
                  <a:pt x="2980618" y="142317"/>
                </a:lnTo>
                <a:lnTo>
                  <a:pt x="2980618" y="163860"/>
                </a:lnTo>
                <a:lnTo>
                  <a:pt x="2915432" y="163860"/>
                </a:lnTo>
                <a:lnTo>
                  <a:pt x="2915432" y="142317"/>
                </a:lnTo>
                <a:lnTo>
                  <a:pt x="2919785" y="142317"/>
                </a:lnTo>
                <a:cubicBezTo>
                  <a:pt x="2924399" y="142317"/>
                  <a:pt x="2927282" y="142076"/>
                  <a:pt x="2928436" y="141593"/>
                </a:cubicBezTo>
                <a:cubicBezTo>
                  <a:pt x="2929589" y="141111"/>
                  <a:pt x="2930463" y="140257"/>
                  <a:pt x="2931059" y="139031"/>
                </a:cubicBezTo>
                <a:cubicBezTo>
                  <a:pt x="2931654" y="137804"/>
                  <a:pt x="2931952" y="135112"/>
                  <a:pt x="2931952" y="130953"/>
                </a:cubicBezTo>
                <a:lnTo>
                  <a:pt x="2931952" y="80814"/>
                </a:lnTo>
                <a:lnTo>
                  <a:pt x="2915432" y="80814"/>
                </a:lnTo>
                <a:lnTo>
                  <a:pt x="2915432" y="59271"/>
                </a:lnTo>
                <a:cubicBezTo>
                  <a:pt x="2929081" y="57991"/>
                  <a:pt x="2941686" y="54828"/>
                  <a:pt x="2953247" y="49783"/>
                </a:cubicBezTo>
                <a:close/>
                <a:moveTo>
                  <a:pt x="2561295" y="49783"/>
                </a:moveTo>
                <a:lnTo>
                  <a:pt x="2571788" y="49783"/>
                </a:lnTo>
                <a:lnTo>
                  <a:pt x="2571788" y="65968"/>
                </a:lnTo>
                <a:cubicBezTo>
                  <a:pt x="2577755" y="59718"/>
                  <a:pt x="2582920" y="55457"/>
                  <a:pt x="2587284" y="53188"/>
                </a:cubicBezTo>
                <a:cubicBezTo>
                  <a:pt x="2591647" y="50918"/>
                  <a:pt x="2595843" y="49783"/>
                  <a:pt x="2599871" y="49783"/>
                </a:cubicBezTo>
                <a:cubicBezTo>
                  <a:pt x="2603525" y="49783"/>
                  <a:pt x="2606788" y="50621"/>
                  <a:pt x="2609660" y="52295"/>
                </a:cubicBezTo>
                <a:cubicBezTo>
                  <a:pt x="2612532" y="53969"/>
                  <a:pt x="2614807" y="56369"/>
                  <a:pt x="2616486" y="59494"/>
                </a:cubicBezTo>
                <a:cubicBezTo>
                  <a:pt x="2618164" y="62620"/>
                  <a:pt x="2619003" y="65968"/>
                  <a:pt x="2619003" y="69540"/>
                </a:cubicBezTo>
                <a:cubicBezTo>
                  <a:pt x="2619003" y="74228"/>
                  <a:pt x="2617455" y="78470"/>
                  <a:pt x="2614359" y="82265"/>
                </a:cubicBezTo>
                <a:cubicBezTo>
                  <a:pt x="2611262" y="86060"/>
                  <a:pt x="2606917" y="87958"/>
                  <a:pt x="2601322" y="87958"/>
                </a:cubicBezTo>
                <a:cubicBezTo>
                  <a:pt x="2599830" y="87958"/>
                  <a:pt x="2598506" y="87846"/>
                  <a:pt x="2597350" y="87623"/>
                </a:cubicBezTo>
                <a:cubicBezTo>
                  <a:pt x="2596193" y="87400"/>
                  <a:pt x="2593750" y="86656"/>
                  <a:pt x="2590018" y="85390"/>
                </a:cubicBezTo>
                <a:cubicBezTo>
                  <a:pt x="2588079" y="84795"/>
                  <a:pt x="2586475" y="84498"/>
                  <a:pt x="2585206" y="84498"/>
                </a:cubicBezTo>
                <a:cubicBezTo>
                  <a:pt x="2583267" y="84498"/>
                  <a:pt x="2580059" y="85725"/>
                  <a:pt x="2575583" y="88181"/>
                </a:cubicBezTo>
                <a:lnTo>
                  <a:pt x="2575583" y="131825"/>
                </a:lnTo>
                <a:cubicBezTo>
                  <a:pt x="2575583" y="135546"/>
                  <a:pt x="2575862" y="137964"/>
                  <a:pt x="2576420" y="139080"/>
                </a:cubicBezTo>
                <a:cubicBezTo>
                  <a:pt x="2576978" y="140196"/>
                  <a:pt x="2577889" y="141015"/>
                  <a:pt x="2579155" y="141536"/>
                </a:cubicBezTo>
                <a:cubicBezTo>
                  <a:pt x="2580420" y="142057"/>
                  <a:pt x="2583173" y="142317"/>
                  <a:pt x="2587414" y="142317"/>
                </a:cubicBezTo>
                <a:lnTo>
                  <a:pt x="2592326" y="142317"/>
                </a:lnTo>
                <a:lnTo>
                  <a:pt x="2592326" y="163860"/>
                </a:lnTo>
                <a:lnTo>
                  <a:pt x="2523456" y="163860"/>
                </a:lnTo>
                <a:lnTo>
                  <a:pt x="2523456" y="142317"/>
                </a:lnTo>
                <a:lnTo>
                  <a:pt x="2529187" y="142317"/>
                </a:lnTo>
                <a:cubicBezTo>
                  <a:pt x="2533307" y="142317"/>
                  <a:pt x="2535873" y="142094"/>
                  <a:pt x="2536885" y="141648"/>
                </a:cubicBezTo>
                <a:cubicBezTo>
                  <a:pt x="2537897" y="141201"/>
                  <a:pt x="2538665" y="140420"/>
                  <a:pt x="2539189" y="139304"/>
                </a:cubicBezTo>
                <a:cubicBezTo>
                  <a:pt x="2539713" y="138187"/>
                  <a:pt x="2539976" y="135694"/>
                  <a:pt x="2539976" y="131825"/>
                </a:cubicBezTo>
                <a:lnTo>
                  <a:pt x="2539976" y="80591"/>
                </a:lnTo>
                <a:lnTo>
                  <a:pt x="2523456" y="80591"/>
                </a:lnTo>
                <a:lnTo>
                  <a:pt x="2523456" y="59160"/>
                </a:lnTo>
                <a:cubicBezTo>
                  <a:pt x="2535585" y="58415"/>
                  <a:pt x="2548198" y="55290"/>
                  <a:pt x="2561295" y="49783"/>
                </a:cubicBezTo>
                <a:close/>
                <a:moveTo>
                  <a:pt x="2161493" y="49783"/>
                </a:moveTo>
                <a:lnTo>
                  <a:pt x="2171849" y="49783"/>
                </a:lnTo>
                <a:lnTo>
                  <a:pt x="2171849" y="64629"/>
                </a:lnTo>
                <a:cubicBezTo>
                  <a:pt x="2180258" y="58899"/>
                  <a:pt x="2187458" y="54992"/>
                  <a:pt x="2193448" y="52909"/>
                </a:cubicBezTo>
                <a:cubicBezTo>
                  <a:pt x="2199438" y="50825"/>
                  <a:pt x="2205559" y="49783"/>
                  <a:pt x="2211810" y="49783"/>
                </a:cubicBezTo>
                <a:cubicBezTo>
                  <a:pt x="2219028" y="49783"/>
                  <a:pt x="2225409" y="51309"/>
                  <a:pt x="2230953" y="54360"/>
                </a:cubicBezTo>
                <a:cubicBezTo>
                  <a:pt x="2236496" y="57411"/>
                  <a:pt x="2240533" y="61225"/>
                  <a:pt x="2243063" y="65801"/>
                </a:cubicBezTo>
                <a:cubicBezTo>
                  <a:pt x="2245593" y="70377"/>
                  <a:pt x="2246859" y="76870"/>
                  <a:pt x="2246859" y="85279"/>
                </a:cubicBezTo>
                <a:lnTo>
                  <a:pt x="2246859" y="131713"/>
                </a:lnTo>
                <a:cubicBezTo>
                  <a:pt x="2246859" y="135657"/>
                  <a:pt x="2247138" y="138187"/>
                  <a:pt x="2247696" y="139304"/>
                </a:cubicBezTo>
                <a:cubicBezTo>
                  <a:pt x="2248254" y="140420"/>
                  <a:pt x="2249128" y="141238"/>
                  <a:pt x="2250319" y="141759"/>
                </a:cubicBezTo>
                <a:cubicBezTo>
                  <a:pt x="2251212" y="142131"/>
                  <a:pt x="2253891" y="142317"/>
                  <a:pt x="2258355" y="142317"/>
                </a:cubicBezTo>
                <a:lnTo>
                  <a:pt x="2263825" y="142317"/>
                </a:lnTo>
                <a:lnTo>
                  <a:pt x="2263825" y="163860"/>
                </a:lnTo>
                <a:lnTo>
                  <a:pt x="2198303" y="163860"/>
                </a:lnTo>
                <a:lnTo>
                  <a:pt x="2198303" y="142317"/>
                </a:lnTo>
                <a:cubicBezTo>
                  <a:pt x="2203289" y="142243"/>
                  <a:pt x="2206080" y="142131"/>
                  <a:pt x="2206675" y="141982"/>
                </a:cubicBezTo>
                <a:cubicBezTo>
                  <a:pt x="2208535" y="141463"/>
                  <a:pt x="2209763" y="140609"/>
                  <a:pt x="2210358" y="139420"/>
                </a:cubicBezTo>
                <a:cubicBezTo>
                  <a:pt x="2210954" y="138232"/>
                  <a:pt x="2211251" y="135669"/>
                  <a:pt x="2211251" y="131731"/>
                </a:cubicBezTo>
                <a:lnTo>
                  <a:pt x="2211251" y="90836"/>
                </a:lnTo>
                <a:cubicBezTo>
                  <a:pt x="2211251" y="85561"/>
                  <a:pt x="2210693" y="82144"/>
                  <a:pt x="2209577" y="80584"/>
                </a:cubicBezTo>
                <a:cubicBezTo>
                  <a:pt x="2207791" y="77984"/>
                  <a:pt x="2204963" y="76684"/>
                  <a:pt x="2201094" y="76684"/>
                </a:cubicBezTo>
                <a:cubicBezTo>
                  <a:pt x="2197894" y="76684"/>
                  <a:pt x="2194471" y="77390"/>
                  <a:pt x="2190825" y="78801"/>
                </a:cubicBezTo>
                <a:cubicBezTo>
                  <a:pt x="2187178" y="80213"/>
                  <a:pt x="2182267" y="83110"/>
                  <a:pt x="2176091" y="87492"/>
                </a:cubicBezTo>
                <a:lnTo>
                  <a:pt x="2176091" y="131731"/>
                </a:lnTo>
                <a:cubicBezTo>
                  <a:pt x="2176091" y="136559"/>
                  <a:pt x="2176616" y="139531"/>
                  <a:pt x="2177667" y="140646"/>
                </a:cubicBezTo>
                <a:cubicBezTo>
                  <a:pt x="2178719" y="141760"/>
                  <a:pt x="2181233" y="142317"/>
                  <a:pt x="2185212" y="142317"/>
                </a:cubicBezTo>
                <a:lnTo>
                  <a:pt x="2188816" y="142317"/>
                </a:lnTo>
                <a:lnTo>
                  <a:pt x="2188816" y="163860"/>
                </a:lnTo>
                <a:lnTo>
                  <a:pt x="2123964" y="163860"/>
                </a:lnTo>
                <a:lnTo>
                  <a:pt x="2123964" y="142317"/>
                </a:lnTo>
                <a:lnTo>
                  <a:pt x="2127201" y="142317"/>
                </a:lnTo>
                <a:cubicBezTo>
                  <a:pt x="2132335" y="142317"/>
                  <a:pt x="2135516" y="142094"/>
                  <a:pt x="2136744" y="141648"/>
                </a:cubicBezTo>
                <a:cubicBezTo>
                  <a:pt x="2137972" y="141202"/>
                  <a:pt x="2138902" y="140423"/>
                  <a:pt x="2139535" y="139309"/>
                </a:cubicBezTo>
                <a:cubicBezTo>
                  <a:pt x="2140167" y="138195"/>
                  <a:pt x="2140484" y="136004"/>
                  <a:pt x="2140484" y="132735"/>
                </a:cubicBezTo>
                <a:lnTo>
                  <a:pt x="2140484" y="80814"/>
                </a:lnTo>
                <a:lnTo>
                  <a:pt x="2123964" y="80814"/>
                </a:lnTo>
                <a:lnTo>
                  <a:pt x="2123964" y="59271"/>
                </a:lnTo>
                <a:cubicBezTo>
                  <a:pt x="2137327" y="57614"/>
                  <a:pt x="2149837" y="54452"/>
                  <a:pt x="2161493" y="49783"/>
                </a:cubicBezTo>
                <a:close/>
                <a:moveTo>
                  <a:pt x="2044973" y="49783"/>
                </a:moveTo>
                <a:cubicBezTo>
                  <a:pt x="2055317" y="49783"/>
                  <a:pt x="2064116" y="51458"/>
                  <a:pt x="2071372" y="54806"/>
                </a:cubicBezTo>
                <a:cubicBezTo>
                  <a:pt x="2078627" y="58155"/>
                  <a:pt x="2083687" y="62155"/>
                  <a:pt x="2086552" y="66806"/>
                </a:cubicBezTo>
                <a:cubicBezTo>
                  <a:pt x="2089417" y="71456"/>
                  <a:pt x="2090849" y="78544"/>
                  <a:pt x="2090849" y="88069"/>
                </a:cubicBezTo>
                <a:lnTo>
                  <a:pt x="2090849" y="128030"/>
                </a:lnTo>
                <a:cubicBezTo>
                  <a:pt x="2090849" y="132941"/>
                  <a:pt x="2091110" y="136085"/>
                  <a:pt x="2091631" y="137462"/>
                </a:cubicBezTo>
                <a:cubicBezTo>
                  <a:pt x="2092152" y="138838"/>
                  <a:pt x="2093268" y="140048"/>
                  <a:pt x="2094979" y="141089"/>
                </a:cubicBezTo>
                <a:cubicBezTo>
                  <a:pt x="2096691" y="142131"/>
                  <a:pt x="2098589" y="142652"/>
                  <a:pt x="2100672" y="142652"/>
                </a:cubicBezTo>
                <a:cubicBezTo>
                  <a:pt x="2102756" y="142652"/>
                  <a:pt x="2105546" y="142057"/>
                  <a:pt x="2109044" y="140866"/>
                </a:cubicBezTo>
                <a:lnTo>
                  <a:pt x="2109044" y="162632"/>
                </a:lnTo>
                <a:cubicBezTo>
                  <a:pt x="2102718" y="164641"/>
                  <a:pt x="2096654" y="165646"/>
                  <a:pt x="2090849" y="165646"/>
                </a:cubicBezTo>
                <a:cubicBezTo>
                  <a:pt x="2084003" y="165646"/>
                  <a:pt x="2078162" y="164530"/>
                  <a:pt x="2073325" y="162297"/>
                </a:cubicBezTo>
                <a:cubicBezTo>
                  <a:pt x="2068488" y="160065"/>
                  <a:pt x="2064432" y="156716"/>
                  <a:pt x="2061158" y="152252"/>
                </a:cubicBezTo>
                <a:cubicBezTo>
                  <a:pt x="2053717" y="157088"/>
                  <a:pt x="2046964" y="160530"/>
                  <a:pt x="2040899" y="162576"/>
                </a:cubicBezTo>
                <a:cubicBezTo>
                  <a:pt x="2034834" y="164623"/>
                  <a:pt x="2028974" y="165646"/>
                  <a:pt x="2023319" y="165646"/>
                </a:cubicBezTo>
                <a:cubicBezTo>
                  <a:pt x="2012677" y="165646"/>
                  <a:pt x="2004083" y="162651"/>
                  <a:pt x="1997534" y="156661"/>
                </a:cubicBezTo>
                <a:cubicBezTo>
                  <a:pt x="1990986" y="150670"/>
                  <a:pt x="1987712" y="143285"/>
                  <a:pt x="1987712" y="134504"/>
                </a:cubicBezTo>
                <a:cubicBezTo>
                  <a:pt x="1987712" y="129518"/>
                  <a:pt x="1988846" y="124942"/>
                  <a:pt x="1991116" y="120774"/>
                </a:cubicBezTo>
                <a:cubicBezTo>
                  <a:pt x="1993386" y="116607"/>
                  <a:pt x="1996771" y="112961"/>
                  <a:pt x="2001274" y="109836"/>
                </a:cubicBezTo>
                <a:cubicBezTo>
                  <a:pt x="2005776" y="106710"/>
                  <a:pt x="2012733" y="103938"/>
                  <a:pt x="2022147" y="101520"/>
                </a:cubicBezTo>
                <a:cubicBezTo>
                  <a:pt x="2031560" y="99101"/>
                  <a:pt x="2043001" y="97371"/>
                  <a:pt x="2056470" y="96329"/>
                </a:cubicBezTo>
                <a:lnTo>
                  <a:pt x="2056470" y="88069"/>
                </a:lnTo>
                <a:cubicBezTo>
                  <a:pt x="2056470" y="83158"/>
                  <a:pt x="2056061" y="79772"/>
                  <a:pt x="2055242" y="77912"/>
                </a:cubicBezTo>
                <a:cubicBezTo>
                  <a:pt x="2054424" y="76052"/>
                  <a:pt x="2052935" y="74507"/>
                  <a:pt x="2050777" y="73280"/>
                </a:cubicBezTo>
                <a:cubicBezTo>
                  <a:pt x="2048619" y="72052"/>
                  <a:pt x="2045941" y="71438"/>
                  <a:pt x="2042741" y="71438"/>
                </a:cubicBezTo>
                <a:cubicBezTo>
                  <a:pt x="2040285" y="71438"/>
                  <a:pt x="2038053" y="71847"/>
                  <a:pt x="2036043" y="72666"/>
                </a:cubicBezTo>
                <a:cubicBezTo>
                  <a:pt x="2034034" y="73484"/>
                  <a:pt x="2032434" y="74526"/>
                  <a:pt x="2031244" y="75791"/>
                </a:cubicBezTo>
                <a:cubicBezTo>
                  <a:pt x="2030053" y="77056"/>
                  <a:pt x="2028676" y="79512"/>
                  <a:pt x="2027114" y="83158"/>
                </a:cubicBezTo>
                <a:cubicBezTo>
                  <a:pt x="2025105" y="87772"/>
                  <a:pt x="2022705" y="91083"/>
                  <a:pt x="2019914" y="93092"/>
                </a:cubicBezTo>
                <a:cubicBezTo>
                  <a:pt x="2017124" y="95102"/>
                  <a:pt x="2013831" y="96106"/>
                  <a:pt x="2010036" y="96106"/>
                </a:cubicBezTo>
                <a:cubicBezTo>
                  <a:pt x="2005273" y="96106"/>
                  <a:pt x="2001367" y="94618"/>
                  <a:pt x="1998316" y="91641"/>
                </a:cubicBezTo>
                <a:cubicBezTo>
                  <a:pt x="1995265" y="88665"/>
                  <a:pt x="1993739" y="84981"/>
                  <a:pt x="1993739" y="80591"/>
                </a:cubicBezTo>
                <a:cubicBezTo>
                  <a:pt x="1993739" y="75605"/>
                  <a:pt x="1995302" y="71177"/>
                  <a:pt x="1998427" y="67308"/>
                </a:cubicBezTo>
                <a:cubicBezTo>
                  <a:pt x="2002594" y="62173"/>
                  <a:pt x="2008808" y="57969"/>
                  <a:pt x="2017068" y="54695"/>
                </a:cubicBezTo>
                <a:cubicBezTo>
                  <a:pt x="2025328" y="51420"/>
                  <a:pt x="2034630" y="49783"/>
                  <a:pt x="2044973" y="49783"/>
                </a:cubicBezTo>
                <a:close/>
                <a:moveTo>
                  <a:pt x="1746201" y="49783"/>
                </a:moveTo>
                <a:cubicBezTo>
                  <a:pt x="1758926" y="49783"/>
                  <a:pt x="1770013" y="52276"/>
                  <a:pt x="1779464" y="57262"/>
                </a:cubicBezTo>
                <a:cubicBezTo>
                  <a:pt x="1788914" y="62248"/>
                  <a:pt x="1796188" y="69038"/>
                  <a:pt x="1801286" y="77633"/>
                </a:cubicBezTo>
                <a:cubicBezTo>
                  <a:pt x="1806383" y="86228"/>
                  <a:pt x="1808932" y="96292"/>
                  <a:pt x="1808932" y="107826"/>
                </a:cubicBezTo>
                <a:cubicBezTo>
                  <a:pt x="1808932" y="125239"/>
                  <a:pt x="1803276" y="139378"/>
                  <a:pt x="1791965" y="150242"/>
                </a:cubicBezTo>
                <a:cubicBezTo>
                  <a:pt x="1780654" y="161107"/>
                  <a:pt x="1765548" y="166539"/>
                  <a:pt x="1746647" y="166539"/>
                </a:cubicBezTo>
                <a:cubicBezTo>
                  <a:pt x="1727374" y="166539"/>
                  <a:pt x="1712045" y="161070"/>
                  <a:pt x="1700659" y="150131"/>
                </a:cubicBezTo>
                <a:cubicBezTo>
                  <a:pt x="1689646" y="139713"/>
                  <a:pt x="1684139" y="125611"/>
                  <a:pt x="1684139" y="107826"/>
                </a:cubicBezTo>
                <a:cubicBezTo>
                  <a:pt x="1684139" y="96143"/>
                  <a:pt x="1686651" y="86097"/>
                  <a:pt x="1691674" y="77689"/>
                </a:cubicBezTo>
                <a:cubicBezTo>
                  <a:pt x="1696697" y="69280"/>
                  <a:pt x="1703971" y="62527"/>
                  <a:pt x="1713496" y="57429"/>
                </a:cubicBezTo>
                <a:cubicBezTo>
                  <a:pt x="1723021" y="52332"/>
                  <a:pt x="1733922" y="49783"/>
                  <a:pt x="1746201" y="49783"/>
                </a:cubicBezTo>
                <a:close/>
                <a:moveTo>
                  <a:pt x="1537841" y="49783"/>
                </a:moveTo>
                <a:cubicBezTo>
                  <a:pt x="1549004" y="49783"/>
                  <a:pt x="1558566" y="52313"/>
                  <a:pt x="1566528" y="57374"/>
                </a:cubicBezTo>
                <a:lnTo>
                  <a:pt x="1569430" y="52462"/>
                </a:lnTo>
                <a:lnTo>
                  <a:pt x="1584053" y="52462"/>
                </a:lnTo>
                <a:lnTo>
                  <a:pt x="1593094" y="83493"/>
                </a:lnTo>
                <a:lnTo>
                  <a:pt x="1571997" y="91976"/>
                </a:lnTo>
                <a:cubicBezTo>
                  <a:pt x="1567979" y="85502"/>
                  <a:pt x="1562938" y="80423"/>
                  <a:pt x="1556873" y="76740"/>
                </a:cubicBezTo>
                <a:cubicBezTo>
                  <a:pt x="1550808" y="73056"/>
                  <a:pt x="1544799" y="71215"/>
                  <a:pt x="1538846" y="71215"/>
                </a:cubicBezTo>
                <a:cubicBezTo>
                  <a:pt x="1534902" y="71215"/>
                  <a:pt x="1531963" y="71884"/>
                  <a:pt x="1530028" y="73224"/>
                </a:cubicBezTo>
                <a:cubicBezTo>
                  <a:pt x="1528093" y="74563"/>
                  <a:pt x="1527126" y="76163"/>
                  <a:pt x="1527126" y="78024"/>
                </a:cubicBezTo>
                <a:cubicBezTo>
                  <a:pt x="1527126" y="79586"/>
                  <a:pt x="1527814" y="81037"/>
                  <a:pt x="1529191" y="82377"/>
                </a:cubicBezTo>
                <a:cubicBezTo>
                  <a:pt x="1530567" y="83716"/>
                  <a:pt x="1533414" y="85130"/>
                  <a:pt x="1537730" y="86618"/>
                </a:cubicBezTo>
                <a:lnTo>
                  <a:pt x="1568426" y="97557"/>
                </a:lnTo>
                <a:cubicBezTo>
                  <a:pt x="1573858" y="99492"/>
                  <a:pt x="1579067" y="101910"/>
                  <a:pt x="1584053" y="104813"/>
                </a:cubicBezTo>
                <a:cubicBezTo>
                  <a:pt x="1589038" y="107715"/>
                  <a:pt x="1592778" y="111268"/>
                  <a:pt x="1595270" y="115472"/>
                </a:cubicBezTo>
                <a:cubicBezTo>
                  <a:pt x="1597763" y="119677"/>
                  <a:pt x="1599010" y="124607"/>
                  <a:pt x="1599010" y="130262"/>
                </a:cubicBezTo>
                <a:cubicBezTo>
                  <a:pt x="1599010" y="140382"/>
                  <a:pt x="1595140" y="148680"/>
                  <a:pt x="1587401" y="155154"/>
                </a:cubicBezTo>
                <a:cubicBezTo>
                  <a:pt x="1578323" y="162744"/>
                  <a:pt x="1567012" y="166539"/>
                  <a:pt x="1553468" y="166539"/>
                </a:cubicBezTo>
                <a:cubicBezTo>
                  <a:pt x="1541860" y="166539"/>
                  <a:pt x="1531739" y="163600"/>
                  <a:pt x="1523107" y="157721"/>
                </a:cubicBezTo>
                <a:lnTo>
                  <a:pt x="1519982" y="163860"/>
                </a:lnTo>
                <a:lnTo>
                  <a:pt x="1505136" y="163860"/>
                </a:lnTo>
                <a:lnTo>
                  <a:pt x="1491407" y="127248"/>
                </a:lnTo>
                <a:lnTo>
                  <a:pt x="1512503" y="118319"/>
                </a:lnTo>
                <a:cubicBezTo>
                  <a:pt x="1517787" y="126579"/>
                  <a:pt x="1524298" y="133071"/>
                  <a:pt x="1532037" y="137797"/>
                </a:cubicBezTo>
                <a:cubicBezTo>
                  <a:pt x="1539776" y="142522"/>
                  <a:pt x="1546883" y="144885"/>
                  <a:pt x="1553357" y="144885"/>
                </a:cubicBezTo>
                <a:cubicBezTo>
                  <a:pt x="1557375" y="144885"/>
                  <a:pt x="1560761" y="143954"/>
                  <a:pt x="1563514" y="142094"/>
                </a:cubicBezTo>
                <a:cubicBezTo>
                  <a:pt x="1565598" y="140606"/>
                  <a:pt x="1566640" y="138857"/>
                  <a:pt x="1566640" y="136848"/>
                </a:cubicBezTo>
                <a:cubicBezTo>
                  <a:pt x="1566640" y="135136"/>
                  <a:pt x="1565821" y="133499"/>
                  <a:pt x="1564184" y="131936"/>
                </a:cubicBezTo>
                <a:cubicBezTo>
                  <a:pt x="1562547" y="130374"/>
                  <a:pt x="1558938" y="128625"/>
                  <a:pt x="1553357" y="126690"/>
                </a:cubicBezTo>
                <a:lnTo>
                  <a:pt x="1529247" y="118319"/>
                </a:lnTo>
                <a:cubicBezTo>
                  <a:pt x="1515926" y="113631"/>
                  <a:pt x="1506867" y="108626"/>
                  <a:pt x="1502067" y="103306"/>
                </a:cubicBezTo>
                <a:cubicBezTo>
                  <a:pt x="1497267" y="97985"/>
                  <a:pt x="1494867" y="91679"/>
                  <a:pt x="1494867" y="84386"/>
                </a:cubicBezTo>
                <a:cubicBezTo>
                  <a:pt x="1494867" y="75010"/>
                  <a:pt x="1498625" y="67122"/>
                  <a:pt x="1506141" y="60722"/>
                </a:cubicBezTo>
                <a:cubicBezTo>
                  <a:pt x="1514699" y="53430"/>
                  <a:pt x="1525265" y="49783"/>
                  <a:pt x="1537841" y="49783"/>
                </a:cubicBezTo>
                <a:close/>
                <a:moveTo>
                  <a:pt x="1275668" y="49783"/>
                </a:moveTo>
                <a:lnTo>
                  <a:pt x="1286024" y="49783"/>
                </a:lnTo>
                <a:lnTo>
                  <a:pt x="1286024" y="64629"/>
                </a:lnTo>
                <a:cubicBezTo>
                  <a:pt x="1294433" y="58899"/>
                  <a:pt x="1301633" y="54992"/>
                  <a:pt x="1307623" y="52909"/>
                </a:cubicBezTo>
                <a:cubicBezTo>
                  <a:pt x="1313613" y="50825"/>
                  <a:pt x="1319734" y="49783"/>
                  <a:pt x="1325985" y="49783"/>
                </a:cubicBezTo>
                <a:cubicBezTo>
                  <a:pt x="1333203" y="49783"/>
                  <a:pt x="1339584" y="51309"/>
                  <a:pt x="1345128" y="54360"/>
                </a:cubicBezTo>
                <a:cubicBezTo>
                  <a:pt x="1350671" y="57411"/>
                  <a:pt x="1354708" y="61225"/>
                  <a:pt x="1357238" y="65801"/>
                </a:cubicBezTo>
                <a:cubicBezTo>
                  <a:pt x="1359769" y="70377"/>
                  <a:pt x="1361034" y="76870"/>
                  <a:pt x="1361034" y="85279"/>
                </a:cubicBezTo>
                <a:lnTo>
                  <a:pt x="1361034" y="131713"/>
                </a:lnTo>
                <a:cubicBezTo>
                  <a:pt x="1361034" y="135657"/>
                  <a:pt x="1361313" y="138187"/>
                  <a:pt x="1361871" y="139304"/>
                </a:cubicBezTo>
                <a:cubicBezTo>
                  <a:pt x="1362429" y="140420"/>
                  <a:pt x="1363303" y="141238"/>
                  <a:pt x="1364494" y="141759"/>
                </a:cubicBezTo>
                <a:cubicBezTo>
                  <a:pt x="1365387" y="142131"/>
                  <a:pt x="1368066" y="142317"/>
                  <a:pt x="1372531" y="142317"/>
                </a:cubicBezTo>
                <a:lnTo>
                  <a:pt x="1378000" y="142317"/>
                </a:lnTo>
                <a:lnTo>
                  <a:pt x="1378000" y="163860"/>
                </a:lnTo>
                <a:lnTo>
                  <a:pt x="1312478" y="163860"/>
                </a:lnTo>
                <a:lnTo>
                  <a:pt x="1312478" y="142317"/>
                </a:lnTo>
                <a:cubicBezTo>
                  <a:pt x="1317464" y="142243"/>
                  <a:pt x="1320255" y="142131"/>
                  <a:pt x="1320850" y="141982"/>
                </a:cubicBezTo>
                <a:cubicBezTo>
                  <a:pt x="1322710" y="141463"/>
                  <a:pt x="1323938" y="140609"/>
                  <a:pt x="1324533" y="139420"/>
                </a:cubicBezTo>
                <a:cubicBezTo>
                  <a:pt x="1325129" y="138232"/>
                  <a:pt x="1325426" y="135669"/>
                  <a:pt x="1325426" y="131731"/>
                </a:cubicBezTo>
                <a:lnTo>
                  <a:pt x="1325426" y="90836"/>
                </a:lnTo>
                <a:cubicBezTo>
                  <a:pt x="1325426" y="85561"/>
                  <a:pt x="1324868" y="82144"/>
                  <a:pt x="1323752" y="80584"/>
                </a:cubicBezTo>
                <a:cubicBezTo>
                  <a:pt x="1321966" y="77984"/>
                  <a:pt x="1319138" y="76684"/>
                  <a:pt x="1315269" y="76684"/>
                </a:cubicBezTo>
                <a:cubicBezTo>
                  <a:pt x="1312069" y="76684"/>
                  <a:pt x="1308646" y="77390"/>
                  <a:pt x="1305000" y="78801"/>
                </a:cubicBezTo>
                <a:cubicBezTo>
                  <a:pt x="1301354" y="80213"/>
                  <a:pt x="1296442" y="83110"/>
                  <a:pt x="1290266" y="87492"/>
                </a:cubicBezTo>
                <a:lnTo>
                  <a:pt x="1290266" y="131731"/>
                </a:lnTo>
                <a:cubicBezTo>
                  <a:pt x="1290266" y="136559"/>
                  <a:pt x="1290791" y="139531"/>
                  <a:pt x="1291842" y="140646"/>
                </a:cubicBezTo>
                <a:cubicBezTo>
                  <a:pt x="1292894" y="141760"/>
                  <a:pt x="1295409" y="142317"/>
                  <a:pt x="1299387" y="142317"/>
                </a:cubicBezTo>
                <a:lnTo>
                  <a:pt x="1302991" y="142317"/>
                </a:lnTo>
                <a:lnTo>
                  <a:pt x="1302991" y="163860"/>
                </a:lnTo>
                <a:lnTo>
                  <a:pt x="1238139" y="163860"/>
                </a:lnTo>
                <a:lnTo>
                  <a:pt x="1238139" y="142317"/>
                </a:lnTo>
                <a:lnTo>
                  <a:pt x="1241376" y="142317"/>
                </a:lnTo>
                <a:cubicBezTo>
                  <a:pt x="1246510" y="142317"/>
                  <a:pt x="1249692" y="142094"/>
                  <a:pt x="1250919" y="141648"/>
                </a:cubicBezTo>
                <a:cubicBezTo>
                  <a:pt x="1252147" y="141202"/>
                  <a:pt x="1253077" y="140423"/>
                  <a:pt x="1253710" y="139309"/>
                </a:cubicBezTo>
                <a:cubicBezTo>
                  <a:pt x="1254342" y="138195"/>
                  <a:pt x="1254659" y="136004"/>
                  <a:pt x="1254659" y="132735"/>
                </a:cubicBezTo>
                <a:lnTo>
                  <a:pt x="1254659" y="80814"/>
                </a:lnTo>
                <a:lnTo>
                  <a:pt x="1238139" y="80814"/>
                </a:lnTo>
                <a:lnTo>
                  <a:pt x="1238139" y="59271"/>
                </a:lnTo>
                <a:cubicBezTo>
                  <a:pt x="1251502" y="57614"/>
                  <a:pt x="1264012" y="54452"/>
                  <a:pt x="1275668" y="49783"/>
                </a:cubicBezTo>
                <a:close/>
                <a:moveTo>
                  <a:pt x="1163613" y="49783"/>
                </a:moveTo>
                <a:cubicBezTo>
                  <a:pt x="1171054" y="49783"/>
                  <a:pt x="1177826" y="50862"/>
                  <a:pt x="1183928" y="53020"/>
                </a:cubicBezTo>
                <a:cubicBezTo>
                  <a:pt x="1190030" y="55178"/>
                  <a:pt x="1195369" y="58267"/>
                  <a:pt x="1199946" y="62285"/>
                </a:cubicBezTo>
                <a:cubicBezTo>
                  <a:pt x="1204522" y="66303"/>
                  <a:pt x="1208206" y="71159"/>
                  <a:pt x="1210996" y="76851"/>
                </a:cubicBezTo>
                <a:cubicBezTo>
                  <a:pt x="1213787" y="82544"/>
                  <a:pt x="1215703" y="88441"/>
                  <a:pt x="1216745" y="94543"/>
                </a:cubicBezTo>
                <a:cubicBezTo>
                  <a:pt x="1217191" y="97594"/>
                  <a:pt x="1217414" y="102431"/>
                  <a:pt x="1217414" y="109054"/>
                </a:cubicBezTo>
                <a:lnTo>
                  <a:pt x="1142293" y="109054"/>
                </a:lnTo>
                <a:cubicBezTo>
                  <a:pt x="1142442" y="118505"/>
                  <a:pt x="1145214" y="126151"/>
                  <a:pt x="1150609" y="131992"/>
                </a:cubicBezTo>
                <a:cubicBezTo>
                  <a:pt x="1156004" y="137834"/>
                  <a:pt x="1162608" y="140755"/>
                  <a:pt x="1170422" y="140755"/>
                </a:cubicBezTo>
                <a:cubicBezTo>
                  <a:pt x="1175408" y="140755"/>
                  <a:pt x="1180840" y="139248"/>
                  <a:pt x="1186719" y="136234"/>
                </a:cubicBezTo>
                <a:cubicBezTo>
                  <a:pt x="1192597" y="133220"/>
                  <a:pt x="1198402" y="128662"/>
                  <a:pt x="1204132" y="122560"/>
                </a:cubicBezTo>
                <a:lnTo>
                  <a:pt x="1219424" y="137964"/>
                </a:lnTo>
                <a:cubicBezTo>
                  <a:pt x="1210643" y="148010"/>
                  <a:pt x="1201694" y="155284"/>
                  <a:pt x="1192579" y="159786"/>
                </a:cubicBezTo>
                <a:cubicBezTo>
                  <a:pt x="1183463" y="164288"/>
                  <a:pt x="1173622" y="166539"/>
                  <a:pt x="1163055" y="166539"/>
                </a:cubicBezTo>
                <a:cubicBezTo>
                  <a:pt x="1146089" y="166539"/>
                  <a:pt x="1131801" y="160791"/>
                  <a:pt x="1120192" y="149294"/>
                </a:cubicBezTo>
                <a:cubicBezTo>
                  <a:pt x="1108584" y="137797"/>
                  <a:pt x="1102780" y="123900"/>
                  <a:pt x="1102780" y="107603"/>
                </a:cubicBezTo>
                <a:cubicBezTo>
                  <a:pt x="1102780" y="96887"/>
                  <a:pt x="1105384" y="87083"/>
                  <a:pt x="1110593" y="78191"/>
                </a:cubicBezTo>
                <a:cubicBezTo>
                  <a:pt x="1115802" y="69298"/>
                  <a:pt x="1123020" y="62341"/>
                  <a:pt x="1132248" y="57318"/>
                </a:cubicBezTo>
                <a:cubicBezTo>
                  <a:pt x="1141475" y="52295"/>
                  <a:pt x="1151930" y="49783"/>
                  <a:pt x="1163613" y="49783"/>
                </a:cubicBezTo>
                <a:close/>
                <a:moveTo>
                  <a:pt x="989918" y="49783"/>
                </a:moveTo>
                <a:lnTo>
                  <a:pt x="1000274" y="49783"/>
                </a:lnTo>
                <a:lnTo>
                  <a:pt x="1000274" y="64629"/>
                </a:lnTo>
                <a:cubicBezTo>
                  <a:pt x="1008683" y="58899"/>
                  <a:pt x="1015883" y="54992"/>
                  <a:pt x="1021873" y="52909"/>
                </a:cubicBezTo>
                <a:cubicBezTo>
                  <a:pt x="1027863" y="50825"/>
                  <a:pt x="1033984" y="49783"/>
                  <a:pt x="1040235" y="49783"/>
                </a:cubicBezTo>
                <a:cubicBezTo>
                  <a:pt x="1047453" y="49783"/>
                  <a:pt x="1053834" y="51309"/>
                  <a:pt x="1059378" y="54360"/>
                </a:cubicBezTo>
                <a:cubicBezTo>
                  <a:pt x="1064921" y="57411"/>
                  <a:pt x="1068958" y="61225"/>
                  <a:pt x="1071488" y="65801"/>
                </a:cubicBezTo>
                <a:cubicBezTo>
                  <a:pt x="1074019" y="70377"/>
                  <a:pt x="1075284" y="76870"/>
                  <a:pt x="1075284" y="85279"/>
                </a:cubicBezTo>
                <a:lnTo>
                  <a:pt x="1075284" y="131713"/>
                </a:lnTo>
                <a:cubicBezTo>
                  <a:pt x="1075284" y="135657"/>
                  <a:pt x="1075563" y="138187"/>
                  <a:pt x="1076121" y="139304"/>
                </a:cubicBezTo>
                <a:cubicBezTo>
                  <a:pt x="1076679" y="140420"/>
                  <a:pt x="1077553" y="141238"/>
                  <a:pt x="1078744" y="141759"/>
                </a:cubicBezTo>
                <a:cubicBezTo>
                  <a:pt x="1079637" y="142131"/>
                  <a:pt x="1082316" y="142317"/>
                  <a:pt x="1086781" y="142317"/>
                </a:cubicBezTo>
                <a:lnTo>
                  <a:pt x="1092250" y="142317"/>
                </a:lnTo>
                <a:lnTo>
                  <a:pt x="1092250" y="163860"/>
                </a:lnTo>
                <a:lnTo>
                  <a:pt x="1026728" y="163860"/>
                </a:lnTo>
                <a:lnTo>
                  <a:pt x="1026728" y="142317"/>
                </a:lnTo>
                <a:cubicBezTo>
                  <a:pt x="1031714" y="142243"/>
                  <a:pt x="1034505" y="142131"/>
                  <a:pt x="1035100" y="141982"/>
                </a:cubicBezTo>
                <a:cubicBezTo>
                  <a:pt x="1036960" y="141463"/>
                  <a:pt x="1038188" y="140609"/>
                  <a:pt x="1038783" y="139420"/>
                </a:cubicBezTo>
                <a:cubicBezTo>
                  <a:pt x="1039379" y="138232"/>
                  <a:pt x="1039676" y="135669"/>
                  <a:pt x="1039676" y="131731"/>
                </a:cubicBezTo>
                <a:lnTo>
                  <a:pt x="1039676" y="90836"/>
                </a:lnTo>
                <a:cubicBezTo>
                  <a:pt x="1039676" y="85561"/>
                  <a:pt x="1039118" y="82144"/>
                  <a:pt x="1038002" y="80584"/>
                </a:cubicBezTo>
                <a:cubicBezTo>
                  <a:pt x="1036216" y="77984"/>
                  <a:pt x="1033388" y="76684"/>
                  <a:pt x="1029519" y="76684"/>
                </a:cubicBezTo>
                <a:cubicBezTo>
                  <a:pt x="1026319" y="76684"/>
                  <a:pt x="1022896" y="77390"/>
                  <a:pt x="1019250" y="78801"/>
                </a:cubicBezTo>
                <a:cubicBezTo>
                  <a:pt x="1015604" y="80213"/>
                  <a:pt x="1010692" y="83110"/>
                  <a:pt x="1004516" y="87492"/>
                </a:cubicBezTo>
                <a:lnTo>
                  <a:pt x="1004516" y="131731"/>
                </a:lnTo>
                <a:cubicBezTo>
                  <a:pt x="1004516" y="136559"/>
                  <a:pt x="1005041" y="139531"/>
                  <a:pt x="1006092" y="140646"/>
                </a:cubicBezTo>
                <a:cubicBezTo>
                  <a:pt x="1007143" y="141760"/>
                  <a:pt x="1009658" y="142317"/>
                  <a:pt x="1013637" y="142317"/>
                </a:cubicBezTo>
                <a:lnTo>
                  <a:pt x="1017241" y="142317"/>
                </a:lnTo>
                <a:lnTo>
                  <a:pt x="1017241" y="163860"/>
                </a:lnTo>
                <a:lnTo>
                  <a:pt x="952389" y="163860"/>
                </a:lnTo>
                <a:lnTo>
                  <a:pt x="952389" y="142317"/>
                </a:lnTo>
                <a:lnTo>
                  <a:pt x="955626" y="142317"/>
                </a:lnTo>
                <a:cubicBezTo>
                  <a:pt x="960760" y="142317"/>
                  <a:pt x="963941" y="142094"/>
                  <a:pt x="965169" y="141648"/>
                </a:cubicBezTo>
                <a:cubicBezTo>
                  <a:pt x="966397" y="141202"/>
                  <a:pt x="967327" y="140423"/>
                  <a:pt x="967960" y="139309"/>
                </a:cubicBezTo>
                <a:cubicBezTo>
                  <a:pt x="968592" y="138195"/>
                  <a:pt x="968909" y="136004"/>
                  <a:pt x="968909" y="132735"/>
                </a:cubicBezTo>
                <a:lnTo>
                  <a:pt x="968909" y="80814"/>
                </a:lnTo>
                <a:lnTo>
                  <a:pt x="952389" y="80814"/>
                </a:lnTo>
                <a:lnTo>
                  <a:pt x="952389" y="59271"/>
                </a:lnTo>
                <a:cubicBezTo>
                  <a:pt x="965752" y="57614"/>
                  <a:pt x="978262" y="54452"/>
                  <a:pt x="989918" y="49783"/>
                </a:cubicBezTo>
                <a:close/>
                <a:moveTo>
                  <a:pt x="869901" y="49783"/>
                </a:moveTo>
                <a:cubicBezTo>
                  <a:pt x="882626" y="49783"/>
                  <a:pt x="893713" y="52276"/>
                  <a:pt x="903164" y="57262"/>
                </a:cubicBezTo>
                <a:cubicBezTo>
                  <a:pt x="912614" y="62248"/>
                  <a:pt x="919888" y="69038"/>
                  <a:pt x="924986" y="77633"/>
                </a:cubicBezTo>
                <a:cubicBezTo>
                  <a:pt x="930083" y="86228"/>
                  <a:pt x="932632" y="96292"/>
                  <a:pt x="932632" y="107826"/>
                </a:cubicBezTo>
                <a:cubicBezTo>
                  <a:pt x="932632" y="125239"/>
                  <a:pt x="926976" y="139378"/>
                  <a:pt x="915665" y="150242"/>
                </a:cubicBezTo>
                <a:cubicBezTo>
                  <a:pt x="904355" y="161107"/>
                  <a:pt x="889248" y="166539"/>
                  <a:pt x="870347" y="166539"/>
                </a:cubicBezTo>
                <a:cubicBezTo>
                  <a:pt x="851074" y="166539"/>
                  <a:pt x="835745" y="161070"/>
                  <a:pt x="824359" y="150131"/>
                </a:cubicBezTo>
                <a:cubicBezTo>
                  <a:pt x="813346" y="139713"/>
                  <a:pt x="807839" y="125611"/>
                  <a:pt x="807839" y="107826"/>
                </a:cubicBezTo>
                <a:cubicBezTo>
                  <a:pt x="807839" y="96143"/>
                  <a:pt x="810351" y="86097"/>
                  <a:pt x="815374" y="77689"/>
                </a:cubicBezTo>
                <a:cubicBezTo>
                  <a:pt x="820397" y="69280"/>
                  <a:pt x="827671" y="62527"/>
                  <a:pt x="837196" y="57429"/>
                </a:cubicBezTo>
                <a:cubicBezTo>
                  <a:pt x="846721" y="52332"/>
                  <a:pt x="857622" y="49783"/>
                  <a:pt x="869901" y="49783"/>
                </a:cubicBezTo>
                <a:close/>
                <a:moveTo>
                  <a:pt x="693105" y="49783"/>
                </a:moveTo>
                <a:lnTo>
                  <a:pt x="703548" y="49783"/>
                </a:lnTo>
                <a:lnTo>
                  <a:pt x="703548" y="62173"/>
                </a:lnTo>
                <a:cubicBezTo>
                  <a:pt x="712031" y="56964"/>
                  <a:pt x="718524" y="53597"/>
                  <a:pt x="723026" y="52072"/>
                </a:cubicBezTo>
                <a:cubicBezTo>
                  <a:pt x="727528" y="50546"/>
                  <a:pt x="732346" y="49783"/>
                  <a:pt x="737481" y="49783"/>
                </a:cubicBezTo>
                <a:cubicBezTo>
                  <a:pt x="750503" y="49783"/>
                  <a:pt x="761107" y="54583"/>
                  <a:pt x="769293" y="64182"/>
                </a:cubicBezTo>
                <a:cubicBezTo>
                  <a:pt x="778669" y="75196"/>
                  <a:pt x="783357" y="89260"/>
                  <a:pt x="783357" y="106375"/>
                </a:cubicBezTo>
                <a:cubicBezTo>
                  <a:pt x="783357" y="122746"/>
                  <a:pt x="779264" y="136439"/>
                  <a:pt x="771079" y="147452"/>
                </a:cubicBezTo>
                <a:cubicBezTo>
                  <a:pt x="761703" y="160177"/>
                  <a:pt x="749127" y="166539"/>
                  <a:pt x="733351" y="166539"/>
                </a:cubicBezTo>
                <a:cubicBezTo>
                  <a:pt x="728291" y="166539"/>
                  <a:pt x="723863" y="165962"/>
                  <a:pt x="720068" y="164809"/>
                </a:cubicBezTo>
                <a:cubicBezTo>
                  <a:pt x="716273" y="163655"/>
                  <a:pt x="712143" y="161553"/>
                  <a:pt x="707678" y="158502"/>
                </a:cubicBezTo>
                <a:lnTo>
                  <a:pt x="707678" y="180938"/>
                </a:lnTo>
                <a:cubicBezTo>
                  <a:pt x="707678" y="185403"/>
                  <a:pt x="707901" y="188082"/>
                  <a:pt x="708348" y="188975"/>
                </a:cubicBezTo>
                <a:cubicBezTo>
                  <a:pt x="708869" y="190091"/>
                  <a:pt x="709706" y="190891"/>
                  <a:pt x="710859" y="191375"/>
                </a:cubicBezTo>
                <a:cubicBezTo>
                  <a:pt x="712013" y="191858"/>
                  <a:pt x="714896" y="192100"/>
                  <a:pt x="719510" y="192100"/>
                </a:cubicBezTo>
                <a:lnTo>
                  <a:pt x="724756" y="192100"/>
                </a:lnTo>
                <a:lnTo>
                  <a:pt x="724756" y="213643"/>
                </a:lnTo>
                <a:lnTo>
                  <a:pt x="655551" y="213643"/>
                </a:lnTo>
                <a:lnTo>
                  <a:pt x="655551" y="192100"/>
                </a:lnTo>
                <a:lnTo>
                  <a:pt x="659320" y="192100"/>
                </a:lnTo>
                <a:cubicBezTo>
                  <a:pt x="664421" y="192100"/>
                  <a:pt x="667507" y="191896"/>
                  <a:pt x="668579" y="191486"/>
                </a:cubicBezTo>
                <a:cubicBezTo>
                  <a:pt x="669650" y="191077"/>
                  <a:pt x="670500" y="190221"/>
                  <a:pt x="671128" y="188919"/>
                </a:cubicBezTo>
                <a:cubicBezTo>
                  <a:pt x="671757" y="187617"/>
                  <a:pt x="672071" y="184957"/>
                  <a:pt x="672071" y="180938"/>
                </a:cubicBezTo>
                <a:lnTo>
                  <a:pt x="672071" y="80926"/>
                </a:lnTo>
                <a:lnTo>
                  <a:pt x="655551" y="80926"/>
                </a:lnTo>
                <a:lnTo>
                  <a:pt x="655551" y="59271"/>
                </a:lnTo>
                <a:cubicBezTo>
                  <a:pt x="663551" y="58304"/>
                  <a:pt x="670365" y="57113"/>
                  <a:pt x="675994" y="55699"/>
                </a:cubicBezTo>
                <a:cubicBezTo>
                  <a:pt x="681624" y="54285"/>
                  <a:pt x="687327" y="52313"/>
                  <a:pt x="693105" y="49783"/>
                </a:cubicBezTo>
                <a:close/>
                <a:moveTo>
                  <a:pt x="467222" y="49783"/>
                </a:moveTo>
                <a:lnTo>
                  <a:pt x="477739" y="49783"/>
                </a:lnTo>
                <a:lnTo>
                  <a:pt x="477739" y="64629"/>
                </a:lnTo>
                <a:cubicBezTo>
                  <a:pt x="484208" y="59643"/>
                  <a:pt x="490789" y="55923"/>
                  <a:pt x="497481" y="53467"/>
                </a:cubicBezTo>
                <a:cubicBezTo>
                  <a:pt x="504173" y="51011"/>
                  <a:pt x="510976" y="49783"/>
                  <a:pt x="517891" y="49783"/>
                </a:cubicBezTo>
                <a:cubicBezTo>
                  <a:pt x="522279" y="49783"/>
                  <a:pt x="526499" y="50434"/>
                  <a:pt x="530551" y="51737"/>
                </a:cubicBezTo>
                <a:cubicBezTo>
                  <a:pt x="534603" y="53039"/>
                  <a:pt x="537986" y="54732"/>
                  <a:pt x="540701" y="56815"/>
                </a:cubicBezTo>
                <a:cubicBezTo>
                  <a:pt x="543415" y="58899"/>
                  <a:pt x="545887" y="61727"/>
                  <a:pt x="548118" y="65299"/>
                </a:cubicBezTo>
                <a:cubicBezTo>
                  <a:pt x="555330" y="59792"/>
                  <a:pt x="562245" y="55830"/>
                  <a:pt x="568863" y="53411"/>
                </a:cubicBezTo>
                <a:cubicBezTo>
                  <a:pt x="575482" y="50993"/>
                  <a:pt x="582211" y="49783"/>
                  <a:pt x="589051" y="49783"/>
                </a:cubicBezTo>
                <a:cubicBezTo>
                  <a:pt x="595000" y="49783"/>
                  <a:pt x="600391" y="50862"/>
                  <a:pt x="605224" y="53020"/>
                </a:cubicBezTo>
                <a:cubicBezTo>
                  <a:pt x="610057" y="55178"/>
                  <a:pt x="613980" y="58099"/>
                  <a:pt x="616991" y="61783"/>
                </a:cubicBezTo>
                <a:cubicBezTo>
                  <a:pt x="620003" y="65466"/>
                  <a:pt x="621954" y="69466"/>
                  <a:pt x="622846" y="73782"/>
                </a:cubicBezTo>
                <a:cubicBezTo>
                  <a:pt x="623441" y="76461"/>
                  <a:pt x="623739" y="80368"/>
                  <a:pt x="623739" y="85502"/>
                </a:cubicBezTo>
                <a:lnTo>
                  <a:pt x="623739" y="131713"/>
                </a:lnTo>
                <a:cubicBezTo>
                  <a:pt x="623739" y="135508"/>
                  <a:pt x="624018" y="137964"/>
                  <a:pt x="624576" y="139080"/>
                </a:cubicBezTo>
                <a:cubicBezTo>
                  <a:pt x="625134" y="140196"/>
                  <a:pt x="626083" y="141052"/>
                  <a:pt x="627423" y="141648"/>
                </a:cubicBezTo>
                <a:cubicBezTo>
                  <a:pt x="628390" y="142094"/>
                  <a:pt x="631106" y="142317"/>
                  <a:pt x="635571" y="142317"/>
                </a:cubicBezTo>
                <a:lnTo>
                  <a:pt x="640482" y="142317"/>
                </a:lnTo>
                <a:lnTo>
                  <a:pt x="640482" y="163860"/>
                </a:lnTo>
                <a:lnTo>
                  <a:pt x="575407" y="163860"/>
                </a:lnTo>
                <a:lnTo>
                  <a:pt x="575407" y="142317"/>
                </a:lnTo>
                <a:cubicBezTo>
                  <a:pt x="580202" y="142317"/>
                  <a:pt x="583227" y="142075"/>
                  <a:pt x="584481" y="141591"/>
                </a:cubicBezTo>
                <a:cubicBezTo>
                  <a:pt x="585735" y="141107"/>
                  <a:pt x="586657" y="140324"/>
                  <a:pt x="587247" y="139242"/>
                </a:cubicBezTo>
                <a:cubicBezTo>
                  <a:pt x="587837" y="138161"/>
                  <a:pt x="588132" y="135794"/>
                  <a:pt x="588132" y="132142"/>
                </a:cubicBezTo>
                <a:lnTo>
                  <a:pt x="588132" y="91556"/>
                </a:lnTo>
                <a:cubicBezTo>
                  <a:pt x="588132" y="86860"/>
                  <a:pt x="587815" y="83747"/>
                  <a:pt x="587181" y="82219"/>
                </a:cubicBezTo>
                <a:cubicBezTo>
                  <a:pt x="586546" y="80690"/>
                  <a:pt x="585315" y="79386"/>
                  <a:pt x="583486" y="78305"/>
                </a:cubicBezTo>
                <a:cubicBezTo>
                  <a:pt x="581657" y="77224"/>
                  <a:pt x="579473" y="76684"/>
                  <a:pt x="576935" y="76684"/>
                </a:cubicBezTo>
                <a:cubicBezTo>
                  <a:pt x="574024" y="76684"/>
                  <a:pt x="570888" y="77336"/>
                  <a:pt x="567529" y="78641"/>
                </a:cubicBezTo>
                <a:cubicBezTo>
                  <a:pt x="564170" y="79945"/>
                  <a:pt x="559206" y="82796"/>
                  <a:pt x="552636" y="87194"/>
                </a:cubicBezTo>
                <a:lnTo>
                  <a:pt x="552636" y="130913"/>
                </a:lnTo>
                <a:cubicBezTo>
                  <a:pt x="552636" y="135236"/>
                  <a:pt x="552931" y="137956"/>
                  <a:pt x="553522" y="139074"/>
                </a:cubicBezTo>
                <a:cubicBezTo>
                  <a:pt x="554112" y="140192"/>
                  <a:pt x="555144" y="141049"/>
                  <a:pt x="556620" y="141646"/>
                </a:cubicBezTo>
                <a:cubicBezTo>
                  <a:pt x="557505" y="142019"/>
                  <a:pt x="560419" y="142243"/>
                  <a:pt x="565361" y="142317"/>
                </a:cubicBezTo>
                <a:lnTo>
                  <a:pt x="565361" y="163860"/>
                </a:lnTo>
                <a:lnTo>
                  <a:pt x="504304" y="163860"/>
                </a:lnTo>
                <a:lnTo>
                  <a:pt x="504304" y="142317"/>
                </a:lnTo>
                <a:cubicBezTo>
                  <a:pt x="509365" y="142243"/>
                  <a:pt x="512453" y="141983"/>
                  <a:pt x="513569" y="141537"/>
                </a:cubicBezTo>
                <a:cubicBezTo>
                  <a:pt x="514685" y="141091"/>
                  <a:pt x="515541" y="140274"/>
                  <a:pt x="516136" y="139085"/>
                </a:cubicBezTo>
                <a:cubicBezTo>
                  <a:pt x="516732" y="137897"/>
                  <a:pt x="517029" y="135186"/>
                  <a:pt x="517029" y="130951"/>
                </a:cubicBezTo>
                <a:lnTo>
                  <a:pt x="517029" y="92730"/>
                </a:lnTo>
                <a:cubicBezTo>
                  <a:pt x="517029" y="86861"/>
                  <a:pt x="516507" y="82962"/>
                  <a:pt x="515461" y="81030"/>
                </a:cubicBezTo>
                <a:cubicBezTo>
                  <a:pt x="513820" y="78133"/>
                  <a:pt x="510908" y="76684"/>
                  <a:pt x="506727" y="76684"/>
                </a:cubicBezTo>
                <a:cubicBezTo>
                  <a:pt x="504638" y="76684"/>
                  <a:pt x="502436" y="76944"/>
                  <a:pt x="500121" y="77464"/>
                </a:cubicBezTo>
                <a:cubicBezTo>
                  <a:pt x="497807" y="77983"/>
                  <a:pt x="495530" y="78801"/>
                  <a:pt x="493291" y="79916"/>
                </a:cubicBezTo>
                <a:cubicBezTo>
                  <a:pt x="492097" y="80510"/>
                  <a:pt x="489036" y="82441"/>
                  <a:pt x="484110" y="85710"/>
                </a:cubicBezTo>
                <a:lnTo>
                  <a:pt x="481534" y="87382"/>
                </a:lnTo>
                <a:lnTo>
                  <a:pt x="481534" y="130951"/>
                </a:lnTo>
                <a:cubicBezTo>
                  <a:pt x="481534" y="135111"/>
                  <a:pt x="481757" y="137711"/>
                  <a:pt x="482204" y="138751"/>
                </a:cubicBezTo>
                <a:cubicBezTo>
                  <a:pt x="482650" y="139792"/>
                  <a:pt x="483524" y="140646"/>
                  <a:pt x="484827" y="141314"/>
                </a:cubicBezTo>
                <a:cubicBezTo>
                  <a:pt x="486129" y="141983"/>
                  <a:pt x="488380" y="142317"/>
                  <a:pt x="491580" y="142317"/>
                </a:cubicBezTo>
                <a:lnTo>
                  <a:pt x="494593" y="142317"/>
                </a:lnTo>
                <a:lnTo>
                  <a:pt x="494593" y="163860"/>
                </a:lnTo>
                <a:lnTo>
                  <a:pt x="429407" y="163860"/>
                </a:lnTo>
                <a:lnTo>
                  <a:pt x="429407" y="142317"/>
                </a:lnTo>
                <a:lnTo>
                  <a:pt x="433760" y="142317"/>
                </a:lnTo>
                <a:cubicBezTo>
                  <a:pt x="438374" y="142317"/>
                  <a:pt x="441257" y="142076"/>
                  <a:pt x="442411" y="141593"/>
                </a:cubicBezTo>
                <a:cubicBezTo>
                  <a:pt x="443564" y="141111"/>
                  <a:pt x="444438" y="140257"/>
                  <a:pt x="445034" y="139031"/>
                </a:cubicBezTo>
                <a:cubicBezTo>
                  <a:pt x="445629" y="137804"/>
                  <a:pt x="445927" y="135112"/>
                  <a:pt x="445927" y="130953"/>
                </a:cubicBezTo>
                <a:lnTo>
                  <a:pt x="445927" y="80814"/>
                </a:lnTo>
                <a:lnTo>
                  <a:pt x="429407" y="80814"/>
                </a:lnTo>
                <a:lnTo>
                  <a:pt x="429407" y="59271"/>
                </a:lnTo>
                <a:cubicBezTo>
                  <a:pt x="443056" y="57991"/>
                  <a:pt x="455661" y="54828"/>
                  <a:pt x="467222" y="49783"/>
                </a:cubicBezTo>
                <a:close/>
                <a:moveTo>
                  <a:pt x="346026" y="49783"/>
                </a:moveTo>
                <a:cubicBezTo>
                  <a:pt x="358751" y="49783"/>
                  <a:pt x="369838" y="52276"/>
                  <a:pt x="379289" y="57262"/>
                </a:cubicBezTo>
                <a:cubicBezTo>
                  <a:pt x="388739" y="62248"/>
                  <a:pt x="396013" y="69038"/>
                  <a:pt x="401111" y="77633"/>
                </a:cubicBezTo>
                <a:cubicBezTo>
                  <a:pt x="406208" y="86228"/>
                  <a:pt x="408757" y="96292"/>
                  <a:pt x="408757" y="107826"/>
                </a:cubicBezTo>
                <a:cubicBezTo>
                  <a:pt x="408757" y="125239"/>
                  <a:pt x="403101" y="139378"/>
                  <a:pt x="391790" y="150242"/>
                </a:cubicBezTo>
                <a:cubicBezTo>
                  <a:pt x="380479" y="161107"/>
                  <a:pt x="365373" y="166539"/>
                  <a:pt x="346472" y="166539"/>
                </a:cubicBezTo>
                <a:cubicBezTo>
                  <a:pt x="327199" y="166539"/>
                  <a:pt x="311870" y="161070"/>
                  <a:pt x="300484" y="150131"/>
                </a:cubicBezTo>
                <a:cubicBezTo>
                  <a:pt x="289471" y="139713"/>
                  <a:pt x="283964" y="125611"/>
                  <a:pt x="283964" y="107826"/>
                </a:cubicBezTo>
                <a:cubicBezTo>
                  <a:pt x="283964" y="96143"/>
                  <a:pt x="286476" y="86097"/>
                  <a:pt x="291499" y="77689"/>
                </a:cubicBezTo>
                <a:cubicBezTo>
                  <a:pt x="296522" y="69280"/>
                  <a:pt x="303796" y="62527"/>
                  <a:pt x="313321" y="57429"/>
                </a:cubicBezTo>
                <a:cubicBezTo>
                  <a:pt x="322846" y="52332"/>
                  <a:pt x="333747" y="49783"/>
                  <a:pt x="346026" y="49783"/>
                </a:cubicBezTo>
                <a:close/>
                <a:moveTo>
                  <a:pt x="2428188" y="49215"/>
                </a:moveTo>
                <a:lnTo>
                  <a:pt x="2412330" y="91976"/>
                </a:lnTo>
                <a:lnTo>
                  <a:pt x="2443255" y="91976"/>
                </a:lnTo>
                <a:close/>
                <a:moveTo>
                  <a:pt x="2737508" y="43533"/>
                </a:moveTo>
                <a:cubicBezTo>
                  <a:pt x="2741898" y="43533"/>
                  <a:pt x="2745358" y="44816"/>
                  <a:pt x="2747888" y="47384"/>
                </a:cubicBezTo>
                <a:cubicBezTo>
                  <a:pt x="2750418" y="49951"/>
                  <a:pt x="2751684" y="53244"/>
                  <a:pt x="2751684" y="57262"/>
                </a:cubicBezTo>
                <a:cubicBezTo>
                  <a:pt x="2751684" y="60908"/>
                  <a:pt x="2750474" y="63941"/>
                  <a:pt x="2748056" y="66359"/>
                </a:cubicBezTo>
                <a:cubicBezTo>
                  <a:pt x="2745637" y="68778"/>
                  <a:pt x="2742642" y="69987"/>
                  <a:pt x="2739070" y="69987"/>
                </a:cubicBezTo>
                <a:lnTo>
                  <a:pt x="2735387" y="69875"/>
                </a:lnTo>
                <a:lnTo>
                  <a:pt x="2731592" y="69764"/>
                </a:lnTo>
                <a:cubicBezTo>
                  <a:pt x="2729583" y="69764"/>
                  <a:pt x="2727573" y="70510"/>
                  <a:pt x="2725564" y="72003"/>
                </a:cubicBezTo>
                <a:cubicBezTo>
                  <a:pt x="2729657" y="78786"/>
                  <a:pt x="2731703" y="85272"/>
                  <a:pt x="2731703" y="91460"/>
                </a:cubicBezTo>
                <a:cubicBezTo>
                  <a:pt x="2731703" y="98020"/>
                  <a:pt x="2729676" y="104394"/>
                  <a:pt x="2725620" y="110581"/>
                </a:cubicBezTo>
                <a:cubicBezTo>
                  <a:pt x="2721564" y="116769"/>
                  <a:pt x="2715946" y="121577"/>
                  <a:pt x="2708765" y="125006"/>
                </a:cubicBezTo>
                <a:cubicBezTo>
                  <a:pt x="2701584" y="128436"/>
                  <a:pt x="2692971" y="130151"/>
                  <a:pt x="2682925" y="130151"/>
                </a:cubicBezTo>
                <a:cubicBezTo>
                  <a:pt x="2680023" y="130151"/>
                  <a:pt x="2677102" y="129983"/>
                  <a:pt x="2674163" y="129648"/>
                </a:cubicBezTo>
                <a:cubicBezTo>
                  <a:pt x="2671223" y="129313"/>
                  <a:pt x="2668265" y="128811"/>
                  <a:pt x="2665289" y="128141"/>
                </a:cubicBezTo>
                <a:cubicBezTo>
                  <a:pt x="2663280" y="129406"/>
                  <a:pt x="2661754" y="130633"/>
                  <a:pt x="2660712" y="131822"/>
                </a:cubicBezTo>
                <a:cubicBezTo>
                  <a:pt x="2659671" y="133011"/>
                  <a:pt x="2659150" y="134125"/>
                  <a:pt x="2659150" y="135165"/>
                </a:cubicBezTo>
                <a:cubicBezTo>
                  <a:pt x="2659150" y="137468"/>
                  <a:pt x="2661531" y="138954"/>
                  <a:pt x="2666293" y="139623"/>
                </a:cubicBezTo>
                <a:lnTo>
                  <a:pt x="2712505" y="146196"/>
                </a:lnTo>
                <a:cubicBezTo>
                  <a:pt x="2726271" y="148129"/>
                  <a:pt x="2736205" y="151807"/>
                  <a:pt x="2742307" y="157233"/>
                </a:cubicBezTo>
                <a:cubicBezTo>
                  <a:pt x="2748409" y="162733"/>
                  <a:pt x="2751460" y="169274"/>
                  <a:pt x="2751460" y="176855"/>
                </a:cubicBezTo>
                <a:cubicBezTo>
                  <a:pt x="2751460" y="183544"/>
                  <a:pt x="2749153" y="189732"/>
                  <a:pt x="2744540" y="195418"/>
                </a:cubicBezTo>
                <a:cubicBezTo>
                  <a:pt x="2739926" y="201103"/>
                  <a:pt x="2732392" y="205767"/>
                  <a:pt x="2721937" y="209409"/>
                </a:cubicBezTo>
                <a:cubicBezTo>
                  <a:pt x="2711481" y="213050"/>
                  <a:pt x="2698291" y="214871"/>
                  <a:pt x="2682367" y="214871"/>
                </a:cubicBezTo>
                <a:cubicBezTo>
                  <a:pt x="2668377" y="214871"/>
                  <a:pt x="2656806" y="213514"/>
                  <a:pt x="2647653" y="210801"/>
                </a:cubicBezTo>
                <a:cubicBezTo>
                  <a:pt x="2638500" y="208088"/>
                  <a:pt x="2632007" y="204668"/>
                  <a:pt x="2628175" y="200542"/>
                </a:cubicBezTo>
                <a:cubicBezTo>
                  <a:pt x="2624342" y="196417"/>
                  <a:pt x="2622426" y="192495"/>
                  <a:pt x="2622426" y="188778"/>
                </a:cubicBezTo>
                <a:cubicBezTo>
                  <a:pt x="2622426" y="184541"/>
                  <a:pt x="2623859" y="180731"/>
                  <a:pt x="2626724" y="177349"/>
                </a:cubicBezTo>
                <a:cubicBezTo>
                  <a:pt x="2629589" y="173966"/>
                  <a:pt x="2635486" y="170082"/>
                  <a:pt x="2644416" y="165697"/>
                </a:cubicBezTo>
                <a:cubicBezTo>
                  <a:pt x="2638909" y="163686"/>
                  <a:pt x="2634779" y="161229"/>
                  <a:pt x="2632026" y="158326"/>
                </a:cubicBezTo>
                <a:cubicBezTo>
                  <a:pt x="2628305" y="154455"/>
                  <a:pt x="2626445" y="150473"/>
                  <a:pt x="2626445" y="146377"/>
                </a:cubicBezTo>
                <a:cubicBezTo>
                  <a:pt x="2626445" y="141910"/>
                  <a:pt x="2628175" y="137518"/>
                  <a:pt x="2631635" y="133200"/>
                </a:cubicBezTo>
                <a:cubicBezTo>
                  <a:pt x="2635095" y="128882"/>
                  <a:pt x="2640286" y="124602"/>
                  <a:pt x="2647206" y="120359"/>
                </a:cubicBezTo>
                <a:cubicBezTo>
                  <a:pt x="2643337" y="117977"/>
                  <a:pt x="2640304" y="115390"/>
                  <a:pt x="2638109" y="112598"/>
                </a:cubicBezTo>
                <a:cubicBezTo>
                  <a:pt x="2635914" y="109806"/>
                  <a:pt x="2634128" y="106401"/>
                  <a:pt x="2632751" y="102380"/>
                </a:cubicBezTo>
                <a:cubicBezTo>
                  <a:pt x="2631375" y="98360"/>
                  <a:pt x="2630686" y="94228"/>
                  <a:pt x="2630686" y="89984"/>
                </a:cubicBezTo>
                <a:cubicBezTo>
                  <a:pt x="2630686" y="78818"/>
                  <a:pt x="2635244" y="69326"/>
                  <a:pt x="2644360" y="61509"/>
                </a:cubicBezTo>
                <a:cubicBezTo>
                  <a:pt x="2653476" y="53692"/>
                  <a:pt x="2665475" y="49783"/>
                  <a:pt x="2680358" y="49783"/>
                </a:cubicBezTo>
                <a:cubicBezTo>
                  <a:pt x="2686980" y="49783"/>
                  <a:pt x="2693027" y="50550"/>
                  <a:pt x="2698496" y="52083"/>
                </a:cubicBezTo>
                <a:cubicBezTo>
                  <a:pt x="2703966" y="53616"/>
                  <a:pt x="2708858" y="55916"/>
                  <a:pt x="2713174" y="58983"/>
                </a:cubicBezTo>
                <a:cubicBezTo>
                  <a:pt x="2717118" y="53385"/>
                  <a:pt x="2721062" y="49410"/>
                  <a:pt x="2725006" y="47059"/>
                </a:cubicBezTo>
                <a:cubicBezTo>
                  <a:pt x="2728950" y="44708"/>
                  <a:pt x="2733117" y="43533"/>
                  <a:pt x="2737508" y="43533"/>
                </a:cubicBezTo>
                <a:close/>
                <a:moveTo>
                  <a:pt x="3455901" y="14176"/>
                </a:moveTo>
                <a:lnTo>
                  <a:pt x="3477444" y="14176"/>
                </a:lnTo>
                <a:lnTo>
                  <a:pt x="3477444" y="52462"/>
                </a:lnTo>
                <a:lnTo>
                  <a:pt x="3513386" y="52462"/>
                </a:lnTo>
                <a:lnTo>
                  <a:pt x="3513386" y="76238"/>
                </a:lnTo>
                <a:lnTo>
                  <a:pt x="3477444" y="76238"/>
                </a:lnTo>
                <a:lnTo>
                  <a:pt x="3477444" y="115082"/>
                </a:lnTo>
                <a:cubicBezTo>
                  <a:pt x="3477444" y="123863"/>
                  <a:pt x="3477909" y="129499"/>
                  <a:pt x="3478839" y="131992"/>
                </a:cubicBezTo>
                <a:cubicBezTo>
                  <a:pt x="3479769" y="134485"/>
                  <a:pt x="3481499" y="136476"/>
                  <a:pt x="3484030" y="137964"/>
                </a:cubicBezTo>
                <a:cubicBezTo>
                  <a:pt x="3487378" y="139973"/>
                  <a:pt x="3491210" y="140978"/>
                  <a:pt x="3495526" y="140978"/>
                </a:cubicBezTo>
                <a:cubicBezTo>
                  <a:pt x="3503191" y="140978"/>
                  <a:pt x="3510819" y="138485"/>
                  <a:pt x="3518409" y="133499"/>
                </a:cubicBezTo>
                <a:lnTo>
                  <a:pt x="3518409" y="157386"/>
                </a:lnTo>
                <a:cubicBezTo>
                  <a:pt x="3511935" y="160437"/>
                  <a:pt x="3506075" y="162576"/>
                  <a:pt x="3500828" y="163804"/>
                </a:cubicBezTo>
                <a:cubicBezTo>
                  <a:pt x="3495582" y="165032"/>
                  <a:pt x="3489908" y="165646"/>
                  <a:pt x="3483806" y="165646"/>
                </a:cubicBezTo>
                <a:cubicBezTo>
                  <a:pt x="3476886" y="165646"/>
                  <a:pt x="3470765" y="164772"/>
                  <a:pt x="3465445" y="163023"/>
                </a:cubicBezTo>
                <a:cubicBezTo>
                  <a:pt x="3460124" y="161274"/>
                  <a:pt x="3455585" y="158781"/>
                  <a:pt x="3451827" y="155544"/>
                </a:cubicBezTo>
                <a:cubicBezTo>
                  <a:pt x="3448069" y="152307"/>
                  <a:pt x="3445464" y="148866"/>
                  <a:pt x="3444013" y="145219"/>
                </a:cubicBezTo>
                <a:cubicBezTo>
                  <a:pt x="3442562" y="141573"/>
                  <a:pt x="3441837" y="136290"/>
                  <a:pt x="3441837" y="129369"/>
                </a:cubicBezTo>
                <a:lnTo>
                  <a:pt x="3441837" y="76238"/>
                </a:lnTo>
                <a:lnTo>
                  <a:pt x="3425094" y="76238"/>
                </a:lnTo>
                <a:lnTo>
                  <a:pt x="3425094" y="54806"/>
                </a:lnTo>
                <a:cubicBezTo>
                  <a:pt x="3431047" y="52872"/>
                  <a:pt x="3436144" y="50100"/>
                  <a:pt x="3440386" y="46491"/>
                </a:cubicBezTo>
                <a:cubicBezTo>
                  <a:pt x="3444627" y="42881"/>
                  <a:pt x="3448032" y="38547"/>
                  <a:pt x="3450599" y="33487"/>
                </a:cubicBezTo>
                <a:cubicBezTo>
                  <a:pt x="3453166" y="28427"/>
                  <a:pt x="3454934" y="21990"/>
                  <a:pt x="3455901" y="14176"/>
                </a:cubicBezTo>
                <a:close/>
                <a:moveTo>
                  <a:pt x="1417551" y="14176"/>
                </a:moveTo>
                <a:lnTo>
                  <a:pt x="1439094" y="14176"/>
                </a:lnTo>
                <a:lnTo>
                  <a:pt x="1439094" y="52462"/>
                </a:lnTo>
                <a:lnTo>
                  <a:pt x="1475036" y="52462"/>
                </a:lnTo>
                <a:lnTo>
                  <a:pt x="1475036" y="76238"/>
                </a:lnTo>
                <a:lnTo>
                  <a:pt x="1439094" y="76238"/>
                </a:lnTo>
                <a:lnTo>
                  <a:pt x="1439094" y="115082"/>
                </a:lnTo>
                <a:cubicBezTo>
                  <a:pt x="1439094" y="123863"/>
                  <a:pt x="1439559" y="129499"/>
                  <a:pt x="1440489" y="131992"/>
                </a:cubicBezTo>
                <a:cubicBezTo>
                  <a:pt x="1441419" y="134485"/>
                  <a:pt x="1443150" y="136476"/>
                  <a:pt x="1445680" y="137964"/>
                </a:cubicBezTo>
                <a:cubicBezTo>
                  <a:pt x="1449028" y="139973"/>
                  <a:pt x="1452861" y="140978"/>
                  <a:pt x="1457177" y="140978"/>
                </a:cubicBezTo>
                <a:cubicBezTo>
                  <a:pt x="1464841" y="140978"/>
                  <a:pt x="1472469" y="138485"/>
                  <a:pt x="1480059" y="133499"/>
                </a:cubicBezTo>
                <a:lnTo>
                  <a:pt x="1480059" y="157386"/>
                </a:lnTo>
                <a:cubicBezTo>
                  <a:pt x="1473585" y="160437"/>
                  <a:pt x="1467725" y="162576"/>
                  <a:pt x="1462479" y="163804"/>
                </a:cubicBezTo>
                <a:cubicBezTo>
                  <a:pt x="1457232" y="165032"/>
                  <a:pt x="1451558" y="165646"/>
                  <a:pt x="1445456" y="165646"/>
                </a:cubicBezTo>
                <a:cubicBezTo>
                  <a:pt x="1438536" y="165646"/>
                  <a:pt x="1432415" y="164772"/>
                  <a:pt x="1427095" y="163023"/>
                </a:cubicBezTo>
                <a:cubicBezTo>
                  <a:pt x="1421774" y="161274"/>
                  <a:pt x="1417235" y="158781"/>
                  <a:pt x="1413477" y="155544"/>
                </a:cubicBezTo>
                <a:cubicBezTo>
                  <a:pt x="1409719" y="152307"/>
                  <a:pt x="1407114" y="148866"/>
                  <a:pt x="1405663" y="145219"/>
                </a:cubicBezTo>
                <a:cubicBezTo>
                  <a:pt x="1404212" y="141573"/>
                  <a:pt x="1403487" y="136290"/>
                  <a:pt x="1403487" y="129369"/>
                </a:cubicBezTo>
                <a:lnTo>
                  <a:pt x="1403487" y="76238"/>
                </a:lnTo>
                <a:lnTo>
                  <a:pt x="1386744" y="76238"/>
                </a:lnTo>
                <a:lnTo>
                  <a:pt x="1386744" y="54806"/>
                </a:lnTo>
                <a:cubicBezTo>
                  <a:pt x="1392697" y="52872"/>
                  <a:pt x="1397794" y="50100"/>
                  <a:pt x="1402036" y="46491"/>
                </a:cubicBezTo>
                <a:cubicBezTo>
                  <a:pt x="1406277" y="42881"/>
                  <a:pt x="1409682" y="38547"/>
                  <a:pt x="1412249" y="33487"/>
                </a:cubicBezTo>
                <a:cubicBezTo>
                  <a:pt x="1414816" y="28427"/>
                  <a:pt x="1416584" y="21990"/>
                  <a:pt x="1417551" y="14176"/>
                </a:cubicBezTo>
                <a:close/>
                <a:moveTo>
                  <a:pt x="2417003" y="8149"/>
                </a:moveTo>
                <a:lnTo>
                  <a:pt x="2451980" y="8149"/>
                </a:lnTo>
                <a:lnTo>
                  <a:pt x="2498713" y="128365"/>
                </a:lnTo>
                <a:cubicBezTo>
                  <a:pt x="2501243" y="134764"/>
                  <a:pt x="2503494" y="138708"/>
                  <a:pt x="2505466" y="140196"/>
                </a:cubicBezTo>
                <a:cubicBezTo>
                  <a:pt x="2507438" y="141685"/>
                  <a:pt x="2511066" y="142392"/>
                  <a:pt x="2516349" y="142317"/>
                </a:cubicBezTo>
                <a:lnTo>
                  <a:pt x="2516349" y="163860"/>
                </a:lnTo>
                <a:lnTo>
                  <a:pt x="2442679" y="163860"/>
                </a:lnTo>
                <a:lnTo>
                  <a:pt x="2442679" y="142317"/>
                </a:lnTo>
                <a:lnTo>
                  <a:pt x="2447146" y="142206"/>
                </a:lnTo>
                <a:cubicBezTo>
                  <a:pt x="2451240" y="142206"/>
                  <a:pt x="2454105" y="141666"/>
                  <a:pt x="2455743" y="140587"/>
                </a:cubicBezTo>
                <a:cubicBezTo>
                  <a:pt x="2457381" y="139508"/>
                  <a:pt x="2458200" y="138187"/>
                  <a:pt x="2458200" y="136625"/>
                </a:cubicBezTo>
                <a:cubicBezTo>
                  <a:pt x="2458200" y="135284"/>
                  <a:pt x="2457493" y="132530"/>
                  <a:pt x="2456079" y="128363"/>
                </a:cubicBezTo>
                <a:lnTo>
                  <a:pt x="2451436" y="114189"/>
                </a:lnTo>
                <a:lnTo>
                  <a:pt x="2404091" y="114189"/>
                </a:lnTo>
                <a:lnTo>
                  <a:pt x="2398254" y="129927"/>
                </a:lnTo>
                <a:cubicBezTo>
                  <a:pt x="2397063" y="133276"/>
                  <a:pt x="2396468" y="135471"/>
                  <a:pt x="2396468" y="136513"/>
                </a:cubicBezTo>
                <a:cubicBezTo>
                  <a:pt x="2396468" y="137704"/>
                  <a:pt x="2396896" y="138783"/>
                  <a:pt x="2397752" y="139750"/>
                </a:cubicBezTo>
                <a:cubicBezTo>
                  <a:pt x="2398607" y="140717"/>
                  <a:pt x="2400003" y="141424"/>
                  <a:pt x="2401937" y="141871"/>
                </a:cubicBezTo>
                <a:cubicBezTo>
                  <a:pt x="2403202" y="142168"/>
                  <a:pt x="2406700" y="142317"/>
                  <a:pt x="2412430" y="142317"/>
                </a:cubicBezTo>
                <a:lnTo>
                  <a:pt x="2412430" y="163860"/>
                </a:lnTo>
                <a:lnTo>
                  <a:pt x="2352154" y="163860"/>
                </a:lnTo>
                <a:lnTo>
                  <a:pt x="2352154" y="142317"/>
                </a:lnTo>
                <a:cubicBezTo>
                  <a:pt x="2356023" y="142317"/>
                  <a:pt x="2358850" y="141982"/>
                  <a:pt x="2360635" y="141313"/>
                </a:cubicBezTo>
                <a:cubicBezTo>
                  <a:pt x="2362420" y="140643"/>
                  <a:pt x="2363889" y="139638"/>
                  <a:pt x="2365042" y="138298"/>
                </a:cubicBezTo>
                <a:cubicBezTo>
                  <a:pt x="2366195" y="136958"/>
                  <a:pt x="2367478" y="134465"/>
                  <a:pt x="2368892" y="130819"/>
                </a:cubicBezTo>
                <a:close/>
                <a:moveTo>
                  <a:pt x="190034" y="5470"/>
                </a:moveTo>
                <a:cubicBezTo>
                  <a:pt x="204832" y="5470"/>
                  <a:pt x="217807" y="8595"/>
                  <a:pt x="228961" y="14846"/>
                </a:cubicBezTo>
                <a:lnTo>
                  <a:pt x="232641" y="8149"/>
                </a:lnTo>
                <a:lnTo>
                  <a:pt x="248479" y="8149"/>
                </a:lnTo>
                <a:lnTo>
                  <a:pt x="263761" y="64071"/>
                </a:lnTo>
                <a:lnTo>
                  <a:pt x="243000" y="70098"/>
                </a:lnTo>
                <a:cubicBezTo>
                  <a:pt x="236079" y="56778"/>
                  <a:pt x="229568" y="47328"/>
                  <a:pt x="223466" y="41747"/>
                </a:cubicBezTo>
                <a:cubicBezTo>
                  <a:pt x="214983" y="34082"/>
                  <a:pt x="205792" y="30250"/>
                  <a:pt x="195895" y="30250"/>
                </a:cubicBezTo>
                <a:cubicBezTo>
                  <a:pt x="188677" y="30250"/>
                  <a:pt x="181924" y="32259"/>
                  <a:pt x="175636" y="36277"/>
                </a:cubicBezTo>
                <a:cubicBezTo>
                  <a:pt x="169348" y="40296"/>
                  <a:pt x="164363" y="46212"/>
                  <a:pt x="160679" y="54025"/>
                </a:cubicBezTo>
                <a:cubicBezTo>
                  <a:pt x="156995" y="61838"/>
                  <a:pt x="155154" y="70991"/>
                  <a:pt x="155154" y="81484"/>
                </a:cubicBezTo>
                <a:cubicBezTo>
                  <a:pt x="155154" y="97483"/>
                  <a:pt x="159377" y="111249"/>
                  <a:pt x="167823" y="122784"/>
                </a:cubicBezTo>
                <a:cubicBezTo>
                  <a:pt x="176269" y="134318"/>
                  <a:pt x="187338" y="140085"/>
                  <a:pt x="201030" y="140085"/>
                </a:cubicBezTo>
                <a:cubicBezTo>
                  <a:pt x="209736" y="140085"/>
                  <a:pt x="218108" y="137592"/>
                  <a:pt x="226145" y="132606"/>
                </a:cubicBezTo>
                <a:cubicBezTo>
                  <a:pt x="236191" y="126430"/>
                  <a:pt x="244860" y="118133"/>
                  <a:pt x="252152" y="107715"/>
                </a:cubicBezTo>
                <a:lnTo>
                  <a:pt x="269454" y="120551"/>
                </a:lnTo>
                <a:cubicBezTo>
                  <a:pt x="258225" y="135880"/>
                  <a:pt x="247964" y="146559"/>
                  <a:pt x="238669" y="152586"/>
                </a:cubicBezTo>
                <a:cubicBezTo>
                  <a:pt x="224316" y="161888"/>
                  <a:pt x="208328" y="166539"/>
                  <a:pt x="190705" y="166539"/>
                </a:cubicBezTo>
                <a:cubicBezTo>
                  <a:pt x="176056" y="166539"/>
                  <a:pt x="162801" y="163023"/>
                  <a:pt x="150940" y="155991"/>
                </a:cubicBezTo>
                <a:cubicBezTo>
                  <a:pt x="139079" y="148959"/>
                  <a:pt x="129617" y="139117"/>
                  <a:pt x="122553" y="126467"/>
                </a:cubicBezTo>
                <a:cubicBezTo>
                  <a:pt x="115488" y="113817"/>
                  <a:pt x="111956" y="100013"/>
                  <a:pt x="111956" y="85056"/>
                </a:cubicBezTo>
                <a:cubicBezTo>
                  <a:pt x="111956" y="70173"/>
                  <a:pt x="115395" y="56611"/>
                  <a:pt x="122274" y="44370"/>
                </a:cubicBezTo>
                <a:cubicBezTo>
                  <a:pt x="129152" y="32129"/>
                  <a:pt x="138521" y="22585"/>
                  <a:pt x="150381" y="15739"/>
                </a:cubicBezTo>
                <a:cubicBezTo>
                  <a:pt x="162241" y="8893"/>
                  <a:pt x="175459" y="5470"/>
                  <a:pt x="190034" y="5470"/>
                </a:cubicBezTo>
                <a:close/>
                <a:moveTo>
                  <a:pt x="1892313" y="0"/>
                </a:moveTo>
                <a:cubicBezTo>
                  <a:pt x="1903475" y="0"/>
                  <a:pt x="1912219" y="2363"/>
                  <a:pt x="1918544" y="7088"/>
                </a:cubicBezTo>
                <a:cubicBezTo>
                  <a:pt x="1924869" y="11814"/>
                  <a:pt x="1928032" y="17041"/>
                  <a:pt x="1928032" y="22771"/>
                </a:cubicBezTo>
                <a:cubicBezTo>
                  <a:pt x="1928032" y="27310"/>
                  <a:pt x="1926599" y="31012"/>
                  <a:pt x="1923734" y="33877"/>
                </a:cubicBezTo>
                <a:cubicBezTo>
                  <a:pt x="1920869" y="36742"/>
                  <a:pt x="1917093" y="38175"/>
                  <a:pt x="1912405" y="38175"/>
                </a:cubicBezTo>
                <a:cubicBezTo>
                  <a:pt x="1910544" y="38175"/>
                  <a:pt x="1908740" y="37896"/>
                  <a:pt x="1906991" y="37338"/>
                </a:cubicBezTo>
                <a:cubicBezTo>
                  <a:pt x="1905242" y="36780"/>
                  <a:pt x="1903587" y="35942"/>
                  <a:pt x="1902024" y="34826"/>
                </a:cubicBezTo>
                <a:cubicBezTo>
                  <a:pt x="1900908" y="34082"/>
                  <a:pt x="1899010" y="32222"/>
                  <a:pt x="1896331" y="29245"/>
                </a:cubicBezTo>
                <a:cubicBezTo>
                  <a:pt x="1893784" y="26492"/>
                  <a:pt x="1892060" y="24855"/>
                  <a:pt x="1891162" y="24334"/>
                </a:cubicBezTo>
                <a:cubicBezTo>
                  <a:pt x="1890037" y="23664"/>
                  <a:pt x="1888989" y="23329"/>
                  <a:pt x="1888015" y="23329"/>
                </a:cubicBezTo>
                <a:cubicBezTo>
                  <a:pt x="1885468" y="23329"/>
                  <a:pt x="1883464" y="24501"/>
                  <a:pt x="1882003" y="26845"/>
                </a:cubicBezTo>
                <a:cubicBezTo>
                  <a:pt x="1880542" y="29189"/>
                  <a:pt x="1879811" y="33859"/>
                  <a:pt x="1879811" y="40854"/>
                </a:cubicBezTo>
                <a:lnTo>
                  <a:pt x="1879811" y="52462"/>
                </a:lnTo>
                <a:lnTo>
                  <a:pt x="1897894" y="52462"/>
                </a:lnTo>
                <a:lnTo>
                  <a:pt x="1897894" y="76014"/>
                </a:lnTo>
                <a:lnTo>
                  <a:pt x="1879811" y="76014"/>
                </a:lnTo>
                <a:lnTo>
                  <a:pt x="1879811" y="130689"/>
                </a:lnTo>
                <a:cubicBezTo>
                  <a:pt x="1879811" y="135087"/>
                  <a:pt x="1879997" y="137733"/>
                  <a:pt x="1880369" y="138627"/>
                </a:cubicBezTo>
                <a:cubicBezTo>
                  <a:pt x="1880890" y="139894"/>
                  <a:pt x="1881746" y="140826"/>
                  <a:pt x="1882937" y="141423"/>
                </a:cubicBezTo>
                <a:cubicBezTo>
                  <a:pt x="1884127" y="142019"/>
                  <a:pt x="1886583" y="142317"/>
                  <a:pt x="1890304" y="142317"/>
                </a:cubicBezTo>
                <a:lnTo>
                  <a:pt x="1896554" y="142317"/>
                </a:lnTo>
                <a:lnTo>
                  <a:pt x="1896554" y="163860"/>
                </a:lnTo>
                <a:lnTo>
                  <a:pt x="1827684" y="163860"/>
                </a:lnTo>
                <a:lnTo>
                  <a:pt x="1827684" y="142317"/>
                </a:lnTo>
                <a:lnTo>
                  <a:pt x="1833154" y="142317"/>
                </a:lnTo>
                <a:cubicBezTo>
                  <a:pt x="1837618" y="142317"/>
                  <a:pt x="1840335" y="142094"/>
                  <a:pt x="1841302" y="141647"/>
                </a:cubicBezTo>
                <a:cubicBezTo>
                  <a:pt x="1842269" y="141200"/>
                  <a:pt x="1842995" y="140398"/>
                  <a:pt x="1843479" y="139242"/>
                </a:cubicBezTo>
                <a:cubicBezTo>
                  <a:pt x="1843962" y="138087"/>
                  <a:pt x="1844204" y="135236"/>
                  <a:pt x="1844204" y="130689"/>
                </a:cubicBezTo>
                <a:lnTo>
                  <a:pt x="1844204" y="76014"/>
                </a:lnTo>
                <a:lnTo>
                  <a:pt x="1827684" y="76014"/>
                </a:lnTo>
                <a:lnTo>
                  <a:pt x="1827684" y="52462"/>
                </a:lnTo>
                <a:lnTo>
                  <a:pt x="1844204" y="52462"/>
                </a:lnTo>
                <a:lnTo>
                  <a:pt x="1844204" y="40854"/>
                </a:lnTo>
                <a:cubicBezTo>
                  <a:pt x="1844204" y="32594"/>
                  <a:pt x="1845655" y="25934"/>
                  <a:pt x="1848557" y="20874"/>
                </a:cubicBezTo>
                <a:cubicBezTo>
                  <a:pt x="1851980" y="14697"/>
                  <a:pt x="1857487" y="9674"/>
                  <a:pt x="1865077" y="5805"/>
                </a:cubicBezTo>
                <a:cubicBezTo>
                  <a:pt x="1872667" y="1935"/>
                  <a:pt x="1881746" y="0"/>
                  <a:pt x="1892313" y="0"/>
                </a:cubicBezTo>
                <a:close/>
              </a:path>
            </a:pathLst>
          </a:custGeom>
          <a:solidFill>
            <a:schemeClr val="tx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p>
        </p:txBody>
      </p:sp>
      <p:sp>
        <p:nvSpPr>
          <p:cNvPr id="10" name="TextBox 9"/>
          <p:cNvSpPr txBox="1"/>
          <p:nvPr/>
        </p:nvSpPr>
        <p:spPr>
          <a:xfrm>
            <a:off x="1896999" y="3862620"/>
            <a:ext cx="3543300" cy="553998"/>
          </a:xfrm>
          <a:prstGeom prst="rect">
            <a:avLst/>
          </a:prstGeom>
          <a:noFill/>
        </p:spPr>
        <p:txBody>
          <a:bodyPr wrap="square" rtlCol="0">
            <a:spAutoFit/>
          </a:bodyPr>
          <a:lstStyle/>
          <a:p>
            <a:r>
              <a:rPr lang="en-US" b="1" dirty="0"/>
              <a:t>Claim: </a:t>
            </a:r>
            <a:r>
              <a:rPr lang="en-US" sz="1200" dirty="0"/>
              <a:t>A statement representing an idea about the way the world is or should be</a:t>
            </a:r>
          </a:p>
        </p:txBody>
      </p:sp>
      <p:sp>
        <p:nvSpPr>
          <p:cNvPr id="11" name="TextBox 10"/>
          <p:cNvSpPr txBox="1"/>
          <p:nvPr/>
        </p:nvSpPr>
        <p:spPr>
          <a:xfrm>
            <a:off x="2973324" y="6086559"/>
            <a:ext cx="3429000" cy="369332"/>
          </a:xfrm>
          <a:prstGeom prst="rect">
            <a:avLst/>
          </a:prstGeom>
          <a:noFill/>
        </p:spPr>
        <p:txBody>
          <a:bodyPr wrap="square" rtlCol="0">
            <a:spAutoFit/>
          </a:bodyPr>
          <a:lstStyle/>
          <a:p>
            <a:r>
              <a:rPr lang="en-US" b="1" dirty="0"/>
              <a:t>Premise: </a:t>
            </a:r>
            <a:r>
              <a:rPr lang="en-US" sz="1200" dirty="0"/>
              <a:t>Evidence to support a claim</a:t>
            </a:r>
            <a:r>
              <a:rPr lang="en-US" dirty="0"/>
              <a:t> </a:t>
            </a:r>
          </a:p>
        </p:txBody>
      </p:sp>
      <p:sp>
        <p:nvSpPr>
          <p:cNvPr id="12" name="TextBox 11"/>
          <p:cNvSpPr txBox="1"/>
          <p:nvPr/>
        </p:nvSpPr>
        <p:spPr>
          <a:xfrm>
            <a:off x="7339679" y="6086559"/>
            <a:ext cx="3788569" cy="553998"/>
          </a:xfrm>
          <a:prstGeom prst="rect">
            <a:avLst/>
          </a:prstGeom>
          <a:noFill/>
        </p:spPr>
        <p:txBody>
          <a:bodyPr wrap="square" rtlCol="0">
            <a:spAutoFit/>
          </a:bodyPr>
          <a:lstStyle/>
          <a:p>
            <a:r>
              <a:rPr lang="en-US" b="1" dirty="0"/>
              <a:t>Conclusion: </a:t>
            </a:r>
            <a:r>
              <a:rPr lang="en-US" sz="1200" dirty="0"/>
              <a:t>The claim being defended by the evidence   </a:t>
            </a:r>
            <a:endParaRPr lang="en-US" dirty="0"/>
          </a:p>
        </p:txBody>
      </p:sp>
    </p:spTree>
    <p:extLst>
      <p:ext uri="{BB962C8B-B14F-4D97-AF65-F5344CB8AC3E}">
        <p14:creationId xmlns:p14="http://schemas.microsoft.com/office/powerpoint/2010/main" val="19448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8" y="94108"/>
            <a:ext cx="11482387" cy="1609344"/>
          </a:xfrm>
        </p:spPr>
        <p:txBody>
          <a:bodyPr/>
          <a:lstStyle/>
          <a:p>
            <a:r>
              <a:rPr lang="en-US" dirty="0"/>
              <a:t>Critical Reading Strategies: </a:t>
            </a:r>
            <a:r>
              <a:rPr lang="en-US" sz="3200" dirty="0"/>
              <a:t>Indicator Words</a:t>
            </a:r>
          </a:p>
        </p:txBody>
      </p:sp>
      <p:pic>
        <p:nvPicPr>
          <p:cNvPr id="4" name="Picture 3"/>
          <p:cNvPicPr>
            <a:picLocks noChangeAspect="1"/>
          </p:cNvPicPr>
          <p:nvPr/>
        </p:nvPicPr>
        <p:blipFill>
          <a:blip r:embed="rId2"/>
          <a:stretch>
            <a:fillRect/>
          </a:stretch>
        </p:blipFill>
        <p:spPr>
          <a:xfrm>
            <a:off x="195263" y="1589152"/>
            <a:ext cx="7929562" cy="2373248"/>
          </a:xfrm>
          <a:prstGeom prst="rect">
            <a:avLst/>
          </a:prstGeom>
        </p:spPr>
      </p:pic>
      <p:pic>
        <p:nvPicPr>
          <p:cNvPr id="5" name="Picture 4"/>
          <p:cNvPicPr>
            <a:picLocks noChangeAspect="1"/>
          </p:cNvPicPr>
          <p:nvPr/>
        </p:nvPicPr>
        <p:blipFill>
          <a:blip r:embed="rId3"/>
          <a:stretch>
            <a:fillRect/>
          </a:stretch>
        </p:blipFill>
        <p:spPr>
          <a:xfrm>
            <a:off x="4733926" y="3819525"/>
            <a:ext cx="7324724" cy="2895600"/>
          </a:xfrm>
          <a:prstGeom prst="rect">
            <a:avLst/>
          </a:prstGeom>
        </p:spPr>
      </p:pic>
    </p:spTree>
    <p:extLst>
      <p:ext uri="{BB962C8B-B14F-4D97-AF65-F5344CB8AC3E}">
        <p14:creationId xmlns:p14="http://schemas.microsoft.com/office/powerpoint/2010/main" val="93856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Reader Self-Awareness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3200" dirty="0"/>
              <a:t>Learning Style</a:t>
            </a:r>
          </a:p>
          <a:p>
            <a:pPr marL="457200" indent="-457200">
              <a:buFont typeface="+mj-lt"/>
              <a:buAutoNum type="arabicPeriod"/>
            </a:pPr>
            <a:r>
              <a:rPr lang="en-US" sz="3200" dirty="0"/>
              <a:t>Background Knowledge</a:t>
            </a:r>
          </a:p>
          <a:p>
            <a:pPr marL="457200" indent="-457200">
              <a:buFont typeface="+mj-lt"/>
              <a:buAutoNum type="arabicPeriod"/>
            </a:pPr>
            <a:r>
              <a:rPr lang="en-US" sz="3200" dirty="0"/>
              <a:t>Attitude</a:t>
            </a:r>
          </a:p>
          <a:p>
            <a:pPr marL="457200" indent="-457200">
              <a:buFont typeface="+mj-lt"/>
              <a:buAutoNum type="arabicPeriod"/>
            </a:pPr>
            <a:r>
              <a:rPr lang="en-US" sz="3200" dirty="0"/>
              <a:t>Concentration &amp; Focus</a:t>
            </a:r>
          </a:p>
        </p:txBody>
      </p:sp>
      <p:pic>
        <p:nvPicPr>
          <p:cNvPr id="4" name="Picture 3"/>
          <p:cNvPicPr>
            <a:picLocks noChangeAspect="1"/>
          </p:cNvPicPr>
          <p:nvPr/>
        </p:nvPicPr>
        <p:blipFill>
          <a:blip r:embed="rId2"/>
          <a:stretch>
            <a:fillRect/>
          </a:stretch>
        </p:blipFill>
        <p:spPr>
          <a:xfrm>
            <a:off x="3739554" y="4740748"/>
            <a:ext cx="4712892" cy="17398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91499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Reading Strategies</a:t>
            </a:r>
          </a:p>
        </p:txBody>
      </p:sp>
      <p:sp>
        <p:nvSpPr>
          <p:cNvPr id="3" name="Content Placeholder 2"/>
          <p:cNvSpPr>
            <a:spLocks noGrp="1"/>
          </p:cNvSpPr>
          <p:nvPr>
            <p:ph idx="1"/>
          </p:nvPr>
        </p:nvSpPr>
        <p:spPr>
          <a:xfrm>
            <a:off x="1069848" y="2121408"/>
            <a:ext cx="8064627" cy="4050792"/>
          </a:xfrm>
        </p:spPr>
        <p:txBody>
          <a:bodyPr/>
          <a:lstStyle/>
          <a:p>
            <a:pPr marL="0" indent="0">
              <a:buNone/>
            </a:pPr>
            <a:r>
              <a:rPr lang="en-US" b="1" dirty="0"/>
              <a:t>Evaluating the Argument</a:t>
            </a:r>
          </a:p>
          <a:p>
            <a:endParaRPr lang="en-US" dirty="0"/>
          </a:p>
          <a:p>
            <a:pPr marL="731520" lvl="1" indent="-457200">
              <a:buFont typeface="+mj-lt"/>
              <a:buAutoNum type="arabicPeriod"/>
            </a:pPr>
            <a:r>
              <a:rPr lang="en-US" sz="2400" dirty="0"/>
              <a:t>Terms are clearly defined</a:t>
            </a:r>
          </a:p>
          <a:p>
            <a:pPr lvl="3"/>
            <a:r>
              <a:rPr lang="en-US" dirty="0"/>
              <a:t>Writers define key terms for the readers </a:t>
            </a:r>
          </a:p>
          <a:p>
            <a:pPr marL="822960" lvl="3" indent="0">
              <a:buNone/>
            </a:pPr>
            <a:endParaRPr lang="en-US" dirty="0"/>
          </a:p>
          <a:p>
            <a:pPr marL="731520" lvl="1" indent="-457200">
              <a:buFont typeface="+mj-lt"/>
              <a:buAutoNum type="arabicPeriod"/>
            </a:pPr>
            <a:r>
              <a:rPr lang="en-US" sz="2400" dirty="0"/>
              <a:t>Information is used fairly</a:t>
            </a:r>
          </a:p>
          <a:p>
            <a:pPr lvl="3"/>
            <a:r>
              <a:rPr lang="en-US" dirty="0"/>
              <a:t>Information presented is correct &amp; current, does not distort facts, </a:t>
            </a:r>
          </a:p>
          <a:p>
            <a:pPr marL="822960" lvl="3" indent="0">
              <a:buNone/>
            </a:pPr>
            <a:r>
              <a:rPr lang="en-US" dirty="0"/>
              <a:t>		or only represent one side</a:t>
            </a:r>
          </a:p>
          <a:p>
            <a:pPr marL="822960" lvl="3" indent="0">
              <a:buNone/>
            </a:pPr>
            <a:endParaRPr lang="en-US" dirty="0"/>
          </a:p>
          <a:p>
            <a:pPr marL="731520" lvl="1" indent="-457200">
              <a:buFont typeface="+mj-lt"/>
              <a:buAutoNum type="arabicPeriod"/>
            </a:pPr>
            <a:r>
              <a:rPr lang="en-US" sz="2400" dirty="0"/>
              <a:t>The argument is logical </a:t>
            </a:r>
          </a:p>
          <a:p>
            <a:pPr lvl="3"/>
            <a:r>
              <a:rPr lang="en-US" dirty="0"/>
              <a:t>On what ‘grounds’ is the information based?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4425" y="1289304"/>
            <a:ext cx="2547938" cy="5095875"/>
          </a:xfrm>
          <a:prstGeom prst="rect">
            <a:avLst/>
          </a:prstGeom>
        </p:spPr>
      </p:pic>
    </p:spTree>
    <p:extLst>
      <p:ext uri="{BB962C8B-B14F-4D97-AF65-F5344CB8AC3E}">
        <p14:creationId xmlns:p14="http://schemas.microsoft.com/office/powerpoint/2010/main" val="393265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Reading Strategies </a:t>
            </a:r>
          </a:p>
        </p:txBody>
      </p:sp>
      <p:sp>
        <p:nvSpPr>
          <p:cNvPr id="3" name="Content Placeholder 2"/>
          <p:cNvSpPr>
            <a:spLocks noGrp="1"/>
          </p:cNvSpPr>
          <p:nvPr>
            <p:ph idx="1"/>
          </p:nvPr>
        </p:nvSpPr>
        <p:spPr/>
        <p:txBody>
          <a:bodyPr/>
          <a:lstStyle/>
          <a:p>
            <a:pPr marL="0" indent="0">
              <a:buNone/>
            </a:pPr>
            <a:r>
              <a:rPr lang="en-US" b="1" dirty="0"/>
              <a:t>Avoiding Logical Fallacies</a:t>
            </a:r>
          </a:p>
          <a:p>
            <a:endParaRPr lang="en-US" dirty="0"/>
          </a:p>
          <a:p>
            <a:pPr lvl="2"/>
            <a:r>
              <a:rPr lang="en-US" dirty="0"/>
              <a:t>Hasty Generalization</a:t>
            </a:r>
          </a:p>
          <a:p>
            <a:pPr lvl="2"/>
            <a:r>
              <a:rPr lang="en-US" dirty="0"/>
              <a:t>Missing the Point</a:t>
            </a:r>
          </a:p>
          <a:p>
            <a:pPr lvl="2"/>
            <a:r>
              <a:rPr lang="en-US" dirty="0"/>
              <a:t>Weak Analogy</a:t>
            </a:r>
          </a:p>
          <a:p>
            <a:pPr lvl="2"/>
            <a:r>
              <a:rPr lang="en-US" dirty="0"/>
              <a:t>Appeal to Authority</a:t>
            </a:r>
          </a:p>
          <a:p>
            <a:pPr lvl="2"/>
            <a:r>
              <a:rPr lang="en-US" dirty="0"/>
              <a:t>Straw Man</a:t>
            </a:r>
          </a:p>
          <a:p>
            <a:pPr lvl="2"/>
            <a:r>
              <a:rPr lang="en-US" dirty="0"/>
              <a:t>Red Herring</a:t>
            </a:r>
          </a:p>
          <a:p>
            <a:pPr lvl="2"/>
            <a:r>
              <a:rPr lang="en-US" dirty="0"/>
              <a:t>False Dichotomy</a:t>
            </a:r>
          </a:p>
          <a:p>
            <a:pPr lvl="2"/>
            <a:r>
              <a:rPr lang="en-US" dirty="0"/>
              <a:t>Begging the Question (Circular Reasoning) </a:t>
            </a:r>
          </a:p>
        </p:txBody>
      </p:sp>
      <p:pic>
        <p:nvPicPr>
          <p:cNvPr id="4" name="Picture 3"/>
          <p:cNvPicPr>
            <a:picLocks noChangeAspect="1"/>
          </p:cNvPicPr>
          <p:nvPr/>
        </p:nvPicPr>
        <p:blipFill>
          <a:blip r:embed="rId3"/>
          <a:stretch>
            <a:fillRect/>
          </a:stretch>
        </p:blipFill>
        <p:spPr>
          <a:xfrm>
            <a:off x="7496175" y="2400299"/>
            <a:ext cx="3171825" cy="3171825"/>
          </a:xfrm>
          <a:prstGeom prst="roundRect">
            <a:avLst/>
          </a:prstGeom>
        </p:spPr>
      </p:pic>
    </p:spTree>
    <p:extLst>
      <p:ext uri="{BB962C8B-B14F-4D97-AF65-F5344CB8AC3E}">
        <p14:creationId xmlns:p14="http://schemas.microsoft.com/office/powerpoint/2010/main" val="384067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Research Papers</a:t>
            </a:r>
          </a:p>
        </p:txBody>
      </p:sp>
      <p:sp>
        <p:nvSpPr>
          <p:cNvPr id="3" name="Content Placeholder 2"/>
          <p:cNvSpPr>
            <a:spLocks noGrp="1"/>
          </p:cNvSpPr>
          <p:nvPr>
            <p:ph idx="1"/>
          </p:nvPr>
        </p:nvSpPr>
        <p:spPr/>
        <p:txBody>
          <a:bodyPr/>
          <a:lstStyle/>
          <a:p>
            <a:r>
              <a:rPr lang="en-US" dirty="0"/>
              <a:t>Strict format</a:t>
            </a:r>
          </a:p>
          <a:p>
            <a:r>
              <a:rPr lang="en-US" dirty="0"/>
              <a:t>Page limitations</a:t>
            </a:r>
          </a:p>
          <a:p>
            <a:r>
              <a:rPr lang="en-US" dirty="0"/>
              <a:t>Assumed knowledge of audience</a:t>
            </a:r>
          </a:p>
          <a:p>
            <a:r>
              <a:rPr lang="en-US" dirty="0"/>
              <a:t>Analyze &amp; critique the thesis</a:t>
            </a:r>
          </a:p>
          <a:p>
            <a:r>
              <a:rPr lang="en-US" dirty="0"/>
              <a:t>Assess the validity &amp; reliability of the findings</a:t>
            </a:r>
          </a:p>
          <a:p>
            <a:endParaRPr lang="en-US" dirty="0"/>
          </a:p>
        </p:txBody>
      </p:sp>
      <p:pic>
        <p:nvPicPr>
          <p:cNvPr id="4" name="Picture 3"/>
          <p:cNvPicPr>
            <a:picLocks noChangeAspect="1"/>
          </p:cNvPicPr>
          <p:nvPr/>
        </p:nvPicPr>
        <p:blipFill>
          <a:blip r:embed="rId2"/>
          <a:stretch>
            <a:fillRect/>
          </a:stretch>
        </p:blipFill>
        <p:spPr>
          <a:xfrm>
            <a:off x="7545750" y="3124200"/>
            <a:ext cx="4024799" cy="2662237"/>
          </a:xfrm>
          <a:prstGeom prst="roundRect">
            <a:avLst/>
          </a:prstGeom>
        </p:spPr>
      </p:pic>
    </p:spTree>
    <p:extLst>
      <p:ext uri="{BB962C8B-B14F-4D97-AF65-F5344CB8AC3E}">
        <p14:creationId xmlns:p14="http://schemas.microsoft.com/office/powerpoint/2010/main" val="2023582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Research Papers </a:t>
            </a:r>
          </a:p>
        </p:txBody>
      </p:sp>
      <p:sp>
        <p:nvSpPr>
          <p:cNvPr id="3" name="Content Placeholder 2"/>
          <p:cNvSpPr>
            <a:spLocks noGrp="1"/>
          </p:cNvSpPr>
          <p:nvPr>
            <p:ph idx="1"/>
          </p:nvPr>
        </p:nvSpPr>
        <p:spPr/>
        <p:txBody>
          <a:bodyPr/>
          <a:lstStyle/>
          <a:p>
            <a:pPr marL="0" indent="0">
              <a:buNone/>
            </a:pPr>
            <a:r>
              <a:rPr lang="en-US" sz="2800" b="1" dirty="0"/>
              <a:t>Three- Pass Approach</a:t>
            </a:r>
          </a:p>
          <a:p>
            <a:pPr marL="0" indent="0">
              <a:buNone/>
            </a:pPr>
            <a:endParaRPr lang="en-US" b="1" dirty="0"/>
          </a:p>
          <a:p>
            <a:r>
              <a:rPr lang="en-US" b="1" dirty="0"/>
              <a:t>First Pass </a:t>
            </a:r>
            <a:r>
              <a:rPr lang="en-US" sz="1600" dirty="0"/>
              <a:t>(5-10 minutes)</a:t>
            </a:r>
          </a:p>
          <a:p>
            <a:pPr lvl="2">
              <a:buFont typeface="Wingdings" panose="05000000000000000000" pitchFamily="2" charset="2"/>
              <a:buChar char="v"/>
            </a:pPr>
            <a:r>
              <a:rPr lang="en-US" dirty="0"/>
              <a:t>Quick Scan</a:t>
            </a:r>
          </a:p>
          <a:p>
            <a:pPr lvl="2">
              <a:buFont typeface="Wingdings" panose="05000000000000000000" pitchFamily="2" charset="2"/>
              <a:buChar char="v"/>
            </a:pPr>
            <a:r>
              <a:rPr lang="en-US" dirty="0"/>
              <a:t>Read title, abstract, and introduction</a:t>
            </a:r>
          </a:p>
          <a:p>
            <a:pPr lvl="2">
              <a:buFont typeface="Wingdings" panose="05000000000000000000" pitchFamily="2" charset="2"/>
              <a:buChar char="v"/>
            </a:pPr>
            <a:r>
              <a:rPr lang="en-US" dirty="0"/>
              <a:t>Read the section headings</a:t>
            </a:r>
          </a:p>
          <a:p>
            <a:pPr lvl="2">
              <a:buFont typeface="Wingdings" panose="05000000000000000000" pitchFamily="2" charset="2"/>
              <a:buChar char="v"/>
            </a:pPr>
            <a:r>
              <a:rPr lang="en-US" dirty="0"/>
              <a:t>Read the conclusion</a:t>
            </a:r>
          </a:p>
          <a:p>
            <a:pPr lvl="2">
              <a:buFont typeface="Wingdings" panose="05000000000000000000" pitchFamily="2" charset="2"/>
              <a:buChar char="v"/>
            </a:pPr>
            <a:r>
              <a:rPr lang="en-US" dirty="0"/>
              <a:t>Glance over the references</a:t>
            </a:r>
          </a:p>
        </p:txBody>
      </p:sp>
      <p:sp>
        <p:nvSpPr>
          <p:cNvPr id="4" name="TextBox 3"/>
          <p:cNvSpPr txBox="1"/>
          <p:nvPr/>
        </p:nvSpPr>
        <p:spPr>
          <a:xfrm>
            <a:off x="6750177" y="3445550"/>
            <a:ext cx="5041773" cy="2585323"/>
          </a:xfrm>
          <a:prstGeom prst="rect">
            <a:avLst/>
          </a:prstGeom>
          <a:noFill/>
          <a:ln>
            <a:solidFill>
              <a:schemeClr val="tx1"/>
            </a:solidFill>
          </a:ln>
        </p:spPr>
        <p:txBody>
          <a:bodyPr wrap="square" rtlCol="0">
            <a:spAutoFit/>
          </a:bodyPr>
          <a:lstStyle/>
          <a:p>
            <a:r>
              <a:rPr lang="en-US" dirty="0"/>
              <a:t>Answer the 5 C’s: </a:t>
            </a:r>
          </a:p>
          <a:p>
            <a:pPr marL="342900" indent="-342900">
              <a:buFont typeface="+mj-lt"/>
              <a:buAutoNum type="arabicPeriod"/>
            </a:pPr>
            <a:r>
              <a:rPr lang="en-US" b="1" dirty="0"/>
              <a:t>Category: </a:t>
            </a:r>
            <a:r>
              <a:rPr lang="en-US" dirty="0"/>
              <a:t>What type of paper is this? </a:t>
            </a:r>
          </a:p>
          <a:p>
            <a:pPr marL="342900" indent="-342900">
              <a:buFont typeface="+mj-lt"/>
              <a:buAutoNum type="arabicPeriod"/>
            </a:pPr>
            <a:r>
              <a:rPr lang="en-US" b="1" dirty="0"/>
              <a:t>Context: </a:t>
            </a:r>
            <a:r>
              <a:rPr lang="en-US" dirty="0"/>
              <a:t>What other papers is this related to? </a:t>
            </a:r>
          </a:p>
          <a:p>
            <a:pPr marL="342900" indent="-342900">
              <a:buFont typeface="+mj-lt"/>
              <a:buAutoNum type="arabicPeriod"/>
            </a:pPr>
            <a:r>
              <a:rPr lang="en-US" b="1" dirty="0"/>
              <a:t>Correctness: </a:t>
            </a:r>
            <a:r>
              <a:rPr lang="en-US" dirty="0"/>
              <a:t>Do the assumptions appear to be valid?  </a:t>
            </a:r>
          </a:p>
          <a:p>
            <a:pPr marL="342900" indent="-342900">
              <a:buFont typeface="+mj-lt"/>
              <a:buAutoNum type="arabicPeriod"/>
            </a:pPr>
            <a:r>
              <a:rPr lang="en-US" b="1" dirty="0"/>
              <a:t>Contributions: </a:t>
            </a:r>
            <a:r>
              <a:rPr lang="en-US" dirty="0"/>
              <a:t>What are the paper’s main contributions? </a:t>
            </a:r>
          </a:p>
          <a:p>
            <a:pPr marL="342900" indent="-342900">
              <a:buFont typeface="+mj-lt"/>
              <a:buAutoNum type="arabicPeriod"/>
            </a:pPr>
            <a:r>
              <a:rPr lang="en-US" b="1" dirty="0"/>
              <a:t>Clarity: </a:t>
            </a:r>
            <a:r>
              <a:rPr lang="en-US" dirty="0"/>
              <a:t>Is the paper well written?</a:t>
            </a:r>
          </a:p>
        </p:txBody>
      </p:sp>
    </p:spTree>
    <p:extLst>
      <p:ext uri="{BB962C8B-B14F-4D97-AF65-F5344CB8AC3E}">
        <p14:creationId xmlns:p14="http://schemas.microsoft.com/office/powerpoint/2010/main" val="3373684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Research Papers </a:t>
            </a:r>
          </a:p>
        </p:txBody>
      </p:sp>
      <p:sp>
        <p:nvSpPr>
          <p:cNvPr id="3" name="Content Placeholder 2"/>
          <p:cNvSpPr>
            <a:spLocks noGrp="1"/>
          </p:cNvSpPr>
          <p:nvPr>
            <p:ph idx="1"/>
          </p:nvPr>
        </p:nvSpPr>
        <p:spPr/>
        <p:txBody>
          <a:bodyPr/>
          <a:lstStyle/>
          <a:p>
            <a:pPr marL="0" indent="0">
              <a:buNone/>
            </a:pPr>
            <a:r>
              <a:rPr lang="en-US" sz="2800" b="1" dirty="0"/>
              <a:t>Three- Pass Approach</a:t>
            </a:r>
          </a:p>
          <a:p>
            <a:pPr marL="0" indent="0">
              <a:buNone/>
            </a:pPr>
            <a:endParaRPr lang="en-US" b="1" dirty="0"/>
          </a:p>
          <a:p>
            <a:r>
              <a:rPr lang="en-US" b="1" dirty="0"/>
              <a:t>Second Pass </a:t>
            </a:r>
            <a:r>
              <a:rPr lang="en-US" sz="1600" dirty="0"/>
              <a:t>(&lt;60 minutes)</a:t>
            </a:r>
          </a:p>
          <a:p>
            <a:pPr lvl="2">
              <a:buFont typeface="Wingdings" panose="05000000000000000000" pitchFamily="2" charset="2"/>
              <a:buChar char="v"/>
            </a:pPr>
            <a:r>
              <a:rPr lang="en-US" dirty="0"/>
              <a:t>Read the paper</a:t>
            </a:r>
          </a:p>
          <a:p>
            <a:pPr lvl="2">
              <a:buFont typeface="Wingdings" panose="05000000000000000000" pitchFamily="2" charset="2"/>
              <a:buChar char="v"/>
            </a:pPr>
            <a:r>
              <a:rPr lang="en-US" dirty="0"/>
              <a:t>Ignore the details</a:t>
            </a:r>
          </a:p>
          <a:p>
            <a:pPr lvl="2">
              <a:buFont typeface="Wingdings" panose="05000000000000000000" pitchFamily="2" charset="2"/>
              <a:buChar char="v"/>
            </a:pPr>
            <a:r>
              <a:rPr lang="en-US" dirty="0"/>
              <a:t>Write down the key points</a:t>
            </a:r>
          </a:p>
          <a:p>
            <a:pPr lvl="2">
              <a:buFont typeface="Wingdings" panose="05000000000000000000" pitchFamily="2" charset="2"/>
              <a:buChar char="v"/>
            </a:pPr>
            <a:r>
              <a:rPr lang="en-US" dirty="0"/>
              <a:t>Analyze the figures &amp; diagrams</a:t>
            </a:r>
          </a:p>
          <a:p>
            <a:pPr marL="548640" lvl="2" indent="0">
              <a:buNone/>
            </a:pPr>
            <a:endParaRPr lang="en-US" dirty="0"/>
          </a:p>
        </p:txBody>
      </p:sp>
      <p:sp>
        <p:nvSpPr>
          <p:cNvPr id="4" name="TextBox 3"/>
          <p:cNvSpPr txBox="1"/>
          <p:nvPr/>
        </p:nvSpPr>
        <p:spPr>
          <a:xfrm>
            <a:off x="3759136" y="4966549"/>
            <a:ext cx="4679823" cy="923330"/>
          </a:xfrm>
          <a:prstGeom prst="rect">
            <a:avLst/>
          </a:prstGeom>
          <a:noFill/>
          <a:ln>
            <a:solidFill>
              <a:schemeClr val="tx1"/>
            </a:solidFill>
          </a:ln>
        </p:spPr>
        <p:txBody>
          <a:bodyPr wrap="square" rtlCol="0">
            <a:spAutoFit/>
          </a:bodyPr>
          <a:lstStyle/>
          <a:p>
            <a:r>
              <a:rPr lang="en-US" b="1" dirty="0"/>
              <a:t>You can now:</a:t>
            </a:r>
          </a:p>
          <a:p>
            <a:r>
              <a:rPr lang="en-US" dirty="0"/>
              <a:t>Summarize the main point with 			supporting evidence</a:t>
            </a:r>
          </a:p>
        </p:txBody>
      </p:sp>
      <p:pic>
        <p:nvPicPr>
          <p:cNvPr id="5" name="Picture 4"/>
          <p:cNvPicPr>
            <a:picLocks noChangeAspect="1"/>
          </p:cNvPicPr>
          <p:nvPr/>
        </p:nvPicPr>
        <p:blipFill>
          <a:blip r:embed="rId2"/>
          <a:stretch>
            <a:fillRect/>
          </a:stretch>
        </p:blipFill>
        <p:spPr>
          <a:xfrm>
            <a:off x="8010525" y="2000559"/>
            <a:ext cx="3438525" cy="2578894"/>
          </a:xfrm>
          <a:prstGeom prst="roundRect">
            <a:avLst/>
          </a:prstGeom>
        </p:spPr>
      </p:pic>
    </p:spTree>
    <p:extLst>
      <p:ext uri="{BB962C8B-B14F-4D97-AF65-F5344CB8AC3E}">
        <p14:creationId xmlns:p14="http://schemas.microsoft.com/office/powerpoint/2010/main" val="2010423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Research Papers </a:t>
            </a:r>
          </a:p>
        </p:txBody>
      </p:sp>
      <p:sp>
        <p:nvSpPr>
          <p:cNvPr id="3" name="Content Placeholder 2"/>
          <p:cNvSpPr>
            <a:spLocks noGrp="1"/>
          </p:cNvSpPr>
          <p:nvPr>
            <p:ph idx="1"/>
          </p:nvPr>
        </p:nvSpPr>
        <p:spPr/>
        <p:txBody>
          <a:bodyPr/>
          <a:lstStyle/>
          <a:p>
            <a:pPr marL="0" indent="0">
              <a:buNone/>
            </a:pPr>
            <a:r>
              <a:rPr lang="en-US" sz="2800" b="1" dirty="0"/>
              <a:t>Three- Pass Approach</a:t>
            </a:r>
          </a:p>
          <a:p>
            <a:pPr marL="0" indent="0">
              <a:buNone/>
            </a:pPr>
            <a:endParaRPr lang="en-US" b="1" dirty="0"/>
          </a:p>
          <a:p>
            <a:r>
              <a:rPr lang="en-US" b="1" dirty="0"/>
              <a:t>Third Pass </a:t>
            </a:r>
            <a:r>
              <a:rPr lang="en-US" sz="1600" dirty="0"/>
              <a:t>(4-5 hours)</a:t>
            </a:r>
          </a:p>
          <a:p>
            <a:pPr lvl="2">
              <a:buFont typeface="Wingdings" panose="05000000000000000000" pitchFamily="2" charset="2"/>
              <a:buChar char="v"/>
            </a:pPr>
            <a:r>
              <a:rPr lang="en-US" dirty="0"/>
              <a:t>Make the same assumptions as the author</a:t>
            </a:r>
          </a:p>
          <a:p>
            <a:pPr lvl="2">
              <a:buFont typeface="Wingdings" panose="05000000000000000000" pitchFamily="2" charset="2"/>
              <a:buChar char="v"/>
            </a:pPr>
            <a:r>
              <a:rPr lang="en-US" dirty="0"/>
              <a:t>Identify and challenge every assumption</a:t>
            </a:r>
          </a:p>
          <a:p>
            <a:pPr lvl="2">
              <a:buFont typeface="Wingdings" panose="05000000000000000000" pitchFamily="2" charset="2"/>
              <a:buChar char="v"/>
            </a:pPr>
            <a:r>
              <a:rPr lang="en-US" dirty="0"/>
              <a:t>Think about how you would present the idea</a:t>
            </a:r>
          </a:p>
          <a:p>
            <a:pPr lvl="2">
              <a:buFont typeface="Wingdings" panose="05000000000000000000" pitchFamily="2" charset="2"/>
              <a:buChar char="v"/>
            </a:pPr>
            <a:r>
              <a:rPr lang="en-US" dirty="0"/>
              <a:t>Jot down ideas for future work</a:t>
            </a:r>
          </a:p>
          <a:p>
            <a:pPr marL="548640" lvl="2" indent="0">
              <a:buNone/>
            </a:pPr>
            <a:endParaRPr lang="en-US" dirty="0"/>
          </a:p>
        </p:txBody>
      </p:sp>
      <p:sp>
        <p:nvSpPr>
          <p:cNvPr id="4" name="TextBox 3"/>
          <p:cNvSpPr txBox="1"/>
          <p:nvPr/>
        </p:nvSpPr>
        <p:spPr>
          <a:xfrm>
            <a:off x="5775198" y="4633174"/>
            <a:ext cx="5353050" cy="2031325"/>
          </a:xfrm>
          <a:prstGeom prst="rect">
            <a:avLst/>
          </a:prstGeom>
          <a:noFill/>
          <a:ln>
            <a:solidFill>
              <a:schemeClr val="tx1"/>
            </a:solidFill>
          </a:ln>
        </p:spPr>
        <p:txBody>
          <a:bodyPr wrap="square" rtlCol="0">
            <a:spAutoFit/>
          </a:bodyPr>
          <a:lstStyle/>
          <a:p>
            <a:r>
              <a:rPr lang="en-US" b="1" dirty="0"/>
              <a:t>You can now:</a:t>
            </a:r>
          </a:p>
          <a:p>
            <a:pPr marL="285750" indent="-285750">
              <a:buFont typeface="Wingdings" panose="05000000000000000000" pitchFamily="2" charset="2"/>
              <a:buChar char="§"/>
            </a:pPr>
            <a:r>
              <a:rPr lang="en-US" dirty="0"/>
              <a:t>Reconstruct the entire paper from memory and identify it’s strong and weak points</a:t>
            </a:r>
          </a:p>
          <a:p>
            <a:endParaRPr lang="en-US" dirty="0"/>
          </a:p>
          <a:p>
            <a:pPr marL="285750" indent="-285750">
              <a:buFont typeface="Wingdings" panose="05000000000000000000" pitchFamily="2" charset="2"/>
              <a:buChar char="§"/>
            </a:pPr>
            <a:r>
              <a:rPr lang="en-US" dirty="0"/>
              <a:t>Pinpoint implicit assumptions, missing citations, and potential issues with techniques</a:t>
            </a:r>
          </a:p>
        </p:txBody>
      </p:sp>
      <p:pic>
        <p:nvPicPr>
          <p:cNvPr id="5" name="Picture 4"/>
          <p:cNvPicPr>
            <a:picLocks noChangeAspect="1"/>
          </p:cNvPicPr>
          <p:nvPr/>
        </p:nvPicPr>
        <p:blipFill>
          <a:blip r:embed="rId2"/>
          <a:stretch>
            <a:fillRect/>
          </a:stretch>
        </p:blipFill>
        <p:spPr>
          <a:xfrm>
            <a:off x="8124825" y="2093976"/>
            <a:ext cx="3003423" cy="1955353"/>
          </a:xfrm>
          <a:prstGeom prst="roundRect">
            <a:avLst/>
          </a:prstGeom>
        </p:spPr>
      </p:pic>
    </p:spTree>
    <p:extLst>
      <p:ext uri="{BB962C8B-B14F-4D97-AF65-F5344CB8AC3E}">
        <p14:creationId xmlns:p14="http://schemas.microsoft.com/office/powerpoint/2010/main" val="1666025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Retention </a:t>
            </a:r>
          </a:p>
        </p:txBody>
      </p:sp>
      <p:sp>
        <p:nvSpPr>
          <p:cNvPr id="5" name="Text Placeholder 4"/>
          <p:cNvSpPr>
            <a:spLocks noGrp="1"/>
          </p:cNvSpPr>
          <p:nvPr>
            <p:ph type="body" idx="1"/>
          </p:nvPr>
        </p:nvSpPr>
        <p:spPr>
          <a:xfrm>
            <a:off x="1795550" y="5327626"/>
            <a:ext cx="10183089" cy="682475"/>
          </a:xfrm>
        </p:spPr>
        <p:txBody>
          <a:bodyPr>
            <a:noAutofit/>
          </a:bodyPr>
          <a:lstStyle/>
          <a:p>
            <a:r>
              <a:rPr lang="en-US" sz="2400" dirty="0"/>
              <a:t>61% of what you read is lost after the first hour and </a:t>
            </a:r>
            <a:br>
              <a:rPr lang="en-US" sz="2400" dirty="0"/>
            </a:br>
            <a:r>
              <a:rPr lang="en-US" sz="2400" dirty="0"/>
              <a:t>100% is lost after 24 hours unless you revisit the information!</a:t>
            </a:r>
          </a:p>
        </p:txBody>
      </p:sp>
    </p:spTree>
    <p:extLst>
      <p:ext uri="{BB962C8B-B14F-4D97-AF65-F5344CB8AC3E}">
        <p14:creationId xmlns:p14="http://schemas.microsoft.com/office/powerpoint/2010/main" val="259304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Form Memories? </a:t>
            </a:r>
          </a:p>
        </p:txBody>
      </p:sp>
      <p:pic>
        <p:nvPicPr>
          <p:cNvPr id="7" name="Picture 6"/>
          <p:cNvPicPr>
            <a:picLocks noChangeAspect="1"/>
          </p:cNvPicPr>
          <p:nvPr/>
        </p:nvPicPr>
        <p:blipFill>
          <a:blip r:embed="rId2"/>
          <a:stretch>
            <a:fillRect/>
          </a:stretch>
        </p:blipFill>
        <p:spPr>
          <a:xfrm>
            <a:off x="1216246" y="2093976"/>
            <a:ext cx="9765603" cy="4243387"/>
          </a:xfrm>
          <a:prstGeom prst="rect">
            <a:avLst/>
          </a:prstGeom>
        </p:spPr>
      </p:pic>
    </p:spTree>
    <p:extLst>
      <p:ext uri="{BB962C8B-B14F-4D97-AF65-F5344CB8AC3E}">
        <p14:creationId xmlns:p14="http://schemas.microsoft.com/office/powerpoint/2010/main" val="4061358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a:xfrm>
            <a:off x="1155573" y="2093976"/>
            <a:ext cx="10058400" cy="4050792"/>
          </a:xfrm>
        </p:spPr>
        <p:txBody>
          <a:bodyPr/>
          <a:lstStyle/>
          <a:p>
            <a:pPr marL="0" indent="0">
              <a:buNone/>
            </a:pPr>
            <a:r>
              <a:rPr lang="en-US" sz="2800" b="1" dirty="0"/>
              <a:t>Note Taking</a:t>
            </a:r>
          </a:p>
          <a:p>
            <a:pPr marL="0" indent="0">
              <a:buNone/>
            </a:pPr>
            <a:endParaRPr lang="en-US" b="1" dirty="0"/>
          </a:p>
          <a:p>
            <a:pPr marL="0" indent="0">
              <a:buNone/>
            </a:pPr>
            <a:r>
              <a:rPr lang="en-US" sz="2800" dirty="0"/>
              <a:t>Good Notes: </a:t>
            </a:r>
          </a:p>
          <a:p>
            <a:pPr lvl="1"/>
            <a:r>
              <a:rPr lang="en-US" sz="2400" dirty="0"/>
              <a:t>Summarize the information</a:t>
            </a:r>
          </a:p>
          <a:p>
            <a:pPr lvl="1"/>
            <a:r>
              <a:rPr lang="en-US" sz="2400" dirty="0"/>
              <a:t>Are written in your own words</a:t>
            </a:r>
          </a:p>
          <a:p>
            <a:pPr lvl="1"/>
            <a:r>
              <a:rPr lang="en-US" sz="2400" dirty="0"/>
              <a:t>Organize the information hierarchically by main points, secondary information, and details</a:t>
            </a:r>
          </a:p>
          <a:p>
            <a:pPr lvl="1"/>
            <a:r>
              <a:rPr lang="en-US" sz="2400" dirty="0"/>
              <a:t>Identify relationships &amp; connections between ideas</a:t>
            </a:r>
          </a:p>
        </p:txBody>
      </p:sp>
      <p:pic>
        <p:nvPicPr>
          <p:cNvPr id="4" name="Picture 3"/>
          <p:cNvPicPr>
            <a:picLocks noChangeAspect="1"/>
          </p:cNvPicPr>
          <p:nvPr/>
        </p:nvPicPr>
        <p:blipFill>
          <a:blip r:embed="rId2"/>
          <a:stretch>
            <a:fillRect/>
          </a:stretch>
        </p:blipFill>
        <p:spPr>
          <a:xfrm>
            <a:off x="7562850" y="1223448"/>
            <a:ext cx="3841623" cy="2567195"/>
          </a:xfrm>
          <a:prstGeom prst="rect">
            <a:avLst/>
          </a:prstGeom>
        </p:spPr>
      </p:pic>
    </p:spTree>
    <p:extLst>
      <p:ext uri="{BB962C8B-B14F-4D97-AF65-F5344CB8AC3E}">
        <p14:creationId xmlns:p14="http://schemas.microsoft.com/office/powerpoint/2010/main" val="1060641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a:xfrm>
            <a:off x="1069848" y="2121408"/>
            <a:ext cx="10058400" cy="2542871"/>
          </a:xfrm>
        </p:spPr>
        <p:txBody>
          <a:bodyPr/>
          <a:lstStyle/>
          <a:p>
            <a:pPr marL="0" indent="0">
              <a:buNone/>
            </a:pPr>
            <a:r>
              <a:rPr lang="en-US" sz="3200" b="1" dirty="0"/>
              <a:t>3-step Approach</a:t>
            </a:r>
          </a:p>
          <a:p>
            <a:pPr marL="0" indent="0">
              <a:buNone/>
            </a:pPr>
            <a:endParaRPr lang="en-US" sz="2400" b="1" dirty="0"/>
          </a:p>
          <a:p>
            <a:pPr marL="457200" indent="-457200">
              <a:buFont typeface="+mj-lt"/>
              <a:buAutoNum type="arabicPeriod"/>
            </a:pPr>
            <a:r>
              <a:rPr lang="en-US" sz="2400" b="1" dirty="0"/>
              <a:t>Read</a:t>
            </a:r>
            <a:r>
              <a:rPr lang="en-US" sz="2400" dirty="0"/>
              <a:t> the material &amp; focus on understanding</a:t>
            </a:r>
          </a:p>
          <a:p>
            <a:pPr marL="457200" indent="-457200">
              <a:buFont typeface="+mj-lt"/>
              <a:buAutoNum type="arabicPeriod"/>
            </a:pPr>
            <a:r>
              <a:rPr lang="en-US" sz="2400" b="1" dirty="0"/>
              <a:t>Take notes</a:t>
            </a:r>
            <a:r>
              <a:rPr lang="en-US" sz="2400" dirty="0"/>
              <a:t> on the main ideas (paraphrasing the content) </a:t>
            </a:r>
          </a:p>
          <a:p>
            <a:pPr marL="457200" indent="-457200">
              <a:buFont typeface="+mj-lt"/>
              <a:buAutoNum type="arabicPeriod"/>
            </a:pPr>
            <a:r>
              <a:rPr lang="en-US" sz="2400" b="1" dirty="0"/>
              <a:t>Highlight </a:t>
            </a:r>
            <a:r>
              <a:rPr lang="en-US" sz="2400" dirty="0"/>
              <a:t>the most important information (no more than 20%) </a:t>
            </a:r>
          </a:p>
          <a:p>
            <a:pPr marL="0" indent="0">
              <a:buNone/>
            </a:pPr>
            <a:endParaRPr lang="en-US" b="1" dirty="0"/>
          </a:p>
        </p:txBody>
      </p:sp>
      <p:pic>
        <p:nvPicPr>
          <p:cNvPr id="2050" name="Picture 2" descr="Books, Notepad, Pen, Education, Notebook, Stu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529" y="987263"/>
            <a:ext cx="3188778" cy="179368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81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950" y="1176337"/>
            <a:ext cx="3829050" cy="5514975"/>
          </a:xfrm>
        </p:spPr>
        <p:txBody>
          <a:bodyPr>
            <a:normAutofit fontScale="90000"/>
          </a:bodyPr>
          <a:lstStyle/>
          <a:p>
            <a:r>
              <a:rPr lang="en-US" dirty="0"/>
              <a:t>Speed</a:t>
            </a:r>
            <a:br>
              <a:rPr lang="en-US" dirty="0"/>
            </a:br>
            <a:br>
              <a:rPr lang="en-US" dirty="0"/>
            </a:br>
            <a:r>
              <a:rPr lang="en-US" dirty="0"/>
              <a:t>Comprehension</a:t>
            </a:r>
            <a:br>
              <a:rPr lang="en-US" dirty="0"/>
            </a:br>
            <a:br>
              <a:rPr lang="en-US" dirty="0"/>
            </a:br>
            <a:r>
              <a:rPr lang="en-US" dirty="0"/>
              <a:t>Critical Reading</a:t>
            </a:r>
            <a:br>
              <a:rPr lang="en-US" dirty="0"/>
            </a:br>
            <a:br>
              <a:rPr lang="en-US" dirty="0"/>
            </a:br>
            <a:r>
              <a:rPr lang="en-US" dirty="0"/>
              <a:t>Retention &amp; Recall</a:t>
            </a:r>
            <a:br>
              <a:rPr lang="en-US" dirty="0"/>
            </a:br>
            <a:br>
              <a:rPr lang="en-US" dirty="0"/>
            </a:br>
            <a:r>
              <a:rPr lang="en-US" dirty="0"/>
              <a:t>Volume</a:t>
            </a:r>
            <a:br>
              <a:rPr lang="en-US" dirty="0"/>
            </a:br>
            <a:br>
              <a:rPr lang="en-US" dirty="0"/>
            </a:br>
            <a:r>
              <a:rPr lang="en-US" dirty="0"/>
              <a:t>Focus &amp; Concentration</a:t>
            </a:r>
            <a:br>
              <a:rPr lang="en-US" dirty="0"/>
            </a:br>
            <a:br>
              <a:rPr lang="en-US" dirty="0"/>
            </a:br>
            <a:r>
              <a:rPr lang="en-US" dirty="0"/>
              <a:t>Reducing Stress</a:t>
            </a:r>
            <a:br>
              <a:rPr lang="en-US" dirty="0"/>
            </a:br>
            <a:endParaRPr lang="en-US" dirty="0"/>
          </a:p>
        </p:txBody>
      </p:sp>
      <p:sp>
        <p:nvSpPr>
          <p:cNvPr id="3" name="Content Placeholder 2"/>
          <p:cNvSpPr>
            <a:spLocks noGrp="1"/>
          </p:cNvSpPr>
          <p:nvPr>
            <p:ph idx="1"/>
          </p:nvPr>
        </p:nvSpPr>
        <p:spPr>
          <a:xfrm>
            <a:off x="809625" y="2886075"/>
            <a:ext cx="6711696" cy="1047750"/>
          </a:xfrm>
        </p:spPr>
        <p:txBody>
          <a:bodyPr>
            <a:normAutofit/>
          </a:bodyPr>
          <a:lstStyle/>
          <a:p>
            <a:pPr marL="0" indent="0" algn="ctr">
              <a:buNone/>
            </a:pPr>
            <a:r>
              <a:rPr lang="en-US" sz="4400" b="1" dirty="0"/>
              <a:t>Reading Components</a:t>
            </a:r>
          </a:p>
        </p:txBody>
      </p:sp>
    </p:spTree>
    <p:extLst>
      <p:ext uri="{BB962C8B-B14F-4D97-AF65-F5344CB8AC3E}">
        <p14:creationId xmlns:p14="http://schemas.microsoft.com/office/powerpoint/2010/main" val="4033418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Retention Strategies</a:t>
            </a:r>
          </a:p>
        </p:txBody>
      </p:sp>
      <p:sp>
        <p:nvSpPr>
          <p:cNvPr id="7" name="Content Placeholder 6"/>
          <p:cNvSpPr>
            <a:spLocks noGrp="1"/>
          </p:cNvSpPr>
          <p:nvPr>
            <p:ph idx="1"/>
          </p:nvPr>
        </p:nvSpPr>
        <p:spPr>
          <a:xfrm>
            <a:off x="1069848" y="1740408"/>
            <a:ext cx="10058400" cy="4050792"/>
          </a:xfrm>
        </p:spPr>
        <p:txBody>
          <a:bodyPr>
            <a:normAutofit/>
          </a:bodyPr>
          <a:lstStyle/>
          <a:p>
            <a:pPr marL="0" indent="0">
              <a:buNone/>
            </a:pPr>
            <a:r>
              <a:rPr lang="en-US" sz="2800" b="1" dirty="0"/>
              <a:t>Cornell Method</a:t>
            </a:r>
          </a:p>
        </p:txBody>
      </p:sp>
      <p:pic>
        <p:nvPicPr>
          <p:cNvPr id="8" name="Picture 7"/>
          <p:cNvPicPr>
            <a:picLocks noChangeAspect="1"/>
          </p:cNvPicPr>
          <p:nvPr/>
        </p:nvPicPr>
        <p:blipFill>
          <a:blip r:embed="rId2"/>
          <a:stretch>
            <a:fillRect/>
          </a:stretch>
        </p:blipFill>
        <p:spPr>
          <a:xfrm>
            <a:off x="1888998" y="2339498"/>
            <a:ext cx="8420100" cy="4385152"/>
          </a:xfrm>
          <a:prstGeom prst="rect">
            <a:avLst/>
          </a:prstGeom>
        </p:spPr>
      </p:pic>
    </p:spTree>
    <p:extLst>
      <p:ext uri="{BB962C8B-B14F-4D97-AF65-F5344CB8AC3E}">
        <p14:creationId xmlns:p14="http://schemas.microsoft.com/office/powerpoint/2010/main" val="2026341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1657002"/>
            <a:ext cx="8391525" cy="5200998"/>
          </a:xfrm>
          <a:prstGeom prst="rect">
            <a:avLst/>
          </a:prstGeom>
        </p:spPr>
      </p:pic>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p:txBody>
          <a:bodyPr>
            <a:normAutofit/>
          </a:bodyPr>
          <a:lstStyle/>
          <a:p>
            <a:pPr marL="0" indent="0">
              <a:buNone/>
            </a:pPr>
            <a:r>
              <a:rPr lang="en-US" sz="2800" b="1" dirty="0"/>
              <a:t>Mind Map</a:t>
            </a:r>
          </a:p>
        </p:txBody>
      </p:sp>
    </p:spTree>
    <p:extLst>
      <p:ext uri="{BB962C8B-B14F-4D97-AF65-F5344CB8AC3E}">
        <p14:creationId xmlns:p14="http://schemas.microsoft.com/office/powerpoint/2010/main" val="3973718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a:xfrm>
            <a:off x="1069848" y="2626233"/>
            <a:ext cx="10058400" cy="2893723"/>
          </a:xfrm>
        </p:spPr>
        <p:txBody>
          <a:bodyPr>
            <a:normAutofit/>
          </a:bodyPr>
          <a:lstStyle/>
          <a:p>
            <a:pPr marL="0" indent="0">
              <a:buNone/>
            </a:pPr>
            <a:r>
              <a:rPr lang="en-US" sz="2800" b="1" dirty="0"/>
              <a:t>Highlighting </a:t>
            </a:r>
            <a:r>
              <a:rPr lang="en-US" b="1" dirty="0"/>
              <a:t>(Use Sparingly) </a:t>
            </a:r>
            <a:endParaRPr lang="en-US" sz="2800" b="1" dirty="0"/>
          </a:p>
          <a:p>
            <a:pPr marL="0" indent="0">
              <a:buNone/>
            </a:pPr>
            <a:endParaRPr lang="en-US" b="1" dirty="0"/>
          </a:p>
          <a:p>
            <a:pPr lvl="2"/>
            <a:r>
              <a:rPr lang="en-US" sz="2200" dirty="0"/>
              <a:t>Use different colors (for the main points, subordinate points, etc.)</a:t>
            </a:r>
          </a:p>
          <a:p>
            <a:pPr lvl="2"/>
            <a:r>
              <a:rPr lang="en-US" sz="2200" dirty="0"/>
              <a:t>Use in conjunction with mind maps</a:t>
            </a:r>
          </a:p>
          <a:p>
            <a:pPr lvl="2"/>
            <a:endParaRPr lang="en-US" sz="2200" dirty="0"/>
          </a:p>
          <a:p>
            <a:pPr lvl="2"/>
            <a:r>
              <a:rPr lang="en-US" sz="2200" b="1" i="1" dirty="0"/>
              <a:t>Avoid:</a:t>
            </a:r>
            <a:r>
              <a:rPr lang="en-US" sz="2200" dirty="0"/>
              <a:t> using it as a procrastination tool </a:t>
            </a:r>
            <a:r>
              <a:rPr lang="en-US" sz="1700" dirty="0"/>
              <a:t>(i.e. identifying what you should learn instead of learning it)   </a:t>
            </a:r>
          </a:p>
        </p:txBody>
      </p:sp>
      <p:pic>
        <p:nvPicPr>
          <p:cNvPr id="4" name="Picture 3"/>
          <p:cNvPicPr>
            <a:picLocks noChangeAspect="1"/>
          </p:cNvPicPr>
          <p:nvPr/>
        </p:nvPicPr>
        <p:blipFill>
          <a:blip r:embed="rId2"/>
          <a:stretch>
            <a:fillRect/>
          </a:stretch>
        </p:blipFill>
        <p:spPr>
          <a:xfrm>
            <a:off x="7877262" y="539160"/>
            <a:ext cx="3660266" cy="2440177"/>
          </a:xfrm>
          <a:prstGeom prst="roundRect">
            <a:avLst/>
          </a:prstGeom>
        </p:spPr>
      </p:pic>
    </p:spTree>
    <p:extLst>
      <p:ext uri="{BB962C8B-B14F-4D97-AF65-F5344CB8AC3E}">
        <p14:creationId xmlns:p14="http://schemas.microsoft.com/office/powerpoint/2010/main" val="4211204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p:txBody>
          <a:bodyPr>
            <a:normAutofit/>
          </a:bodyPr>
          <a:lstStyle/>
          <a:p>
            <a:pPr marL="0" indent="0">
              <a:buNone/>
            </a:pPr>
            <a:r>
              <a:rPr lang="en-US" sz="2800" b="1" dirty="0"/>
              <a:t>Margin Notes</a:t>
            </a:r>
          </a:p>
          <a:p>
            <a:r>
              <a:rPr lang="en-US" sz="1600" dirty="0"/>
              <a:t>Underlining or circling key words- </a:t>
            </a:r>
          </a:p>
          <a:p>
            <a:pPr marL="0" indent="0">
              <a:buNone/>
            </a:pPr>
            <a:r>
              <a:rPr lang="en-US" sz="1600" dirty="0"/>
              <a:t>	then making notes in the margins as you read</a:t>
            </a:r>
          </a:p>
          <a:p>
            <a:pPr marL="0" indent="0">
              <a:buNone/>
            </a:pPr>
            <a:endParaRPr lang="en-US" sz="2400" b="1" dirty="0"/>
          </a:p>
        </p:txBody>
      </p:sp>
      <p:pic>
        <p:nvPicPr>
          <p:cNvPr id="4" name="Picture 3"/>
          <p:cNvPicPr>
            <a:picLocks noChangeAspect="1"/>
          </p:cNvPicPr>
          <p:nvPr/>
        </p:nvPicPr>
        <p:blipFill>
          <a:blip r:embed="rId2"/>
          <a:stretch>
            <a:fillRect/>
          </a:stretch>
        </p:blipFill>
        <p:spPr>
          <a:xfrm>
            <a:off x="7224754" y="1854509"/>
            <a:ext cx="3438442" cy="4584589"/>
          </a:xfrm>
          <a:prstGeom prst="rect">
            <a:avLst/>
          </a:prstGeom>
        </p:spPr>
      </p:pic>
      <p:sp>
        <p:nvSpPr>
          <p:cNvPr id="5" name="Oval 4"/>
          <p:cNvSpPr/>
          <p:nvPr/>
        </p:nvSpPr>
        <p:spPr>
          <a:xfrm>
            <a:off x="7224754" y="2619672"/>
            <a:ext cx="214271" cy="395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0437624" y="2342906"/>
            <a:ext cx="225572" cy="3962743"/>
          </a:xfrm>
          <a:prstGeom prst="rect">
            <a:avLst/>
          </a:prstGeom>
        </p:spPr>
      </p:pic>
      <p:pic>
        <p:nvPicPr>
          <p:cNvPr id="7" name="Picture 6"/>
          <p:cNvPicPr>
            <a:picLocks noChangeAspect="1"/>
          </p:cNvPicPr>
          <p:nvPr/>
        </p:nvPicPr>
        <p:blipFill>
          <a:blip r:embed="rId3"/>
          <a:stretch>
            <a:fillRect/>
          </a:stretch>
        </p:blipFill>
        <p:spPr>
          <a:xfrm>
            <a:off x="8825538" y="2165431"/>
            <a:ext cx="225572" cy="3962743"/>
          </a:xfrm>
          <a:prstGeom prst="rect">
            <a:avLst/>
          </a:prstGeom>
        </p:spPr>
      </p:pic>
    </p:spTree>
    <p:extLst>
      <p:ext uri="{BB962C8B-B14F-4D97-AF65-F5344CB8AC3E}">
        <p14:creationId xmlns:p14="http://schemas.microsoft.com/office/powerpoint/2010/main" val="1294878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p:txBody>
          <a:bodyPr/>
          <a:lstStyle/>
          <a:p>
            <a:pPr marL="0" indent="0">
              <a:buNone/>
            </a:pPr>
            <a:r>
              <a:rPr lang="en-US" sz="2800" b="1" dirty="0"/>
              <a:t>Reading Out Loud</a:t>
            </a:r>
            <a:endParaRPr lang="en-US" sz="2800" dirty="0"/>
          </a:p>
          <a:p>
            <a:pPr marL="0" indent="0">
              <a:buNone/>
            </a:pPr>
            <a:endParaRPr lang="en-US" b="1" dirty="0"/>
          </a:p>
          <a:p>
            <a:pPr lvl="3"/>
            <a:r>
              <a:rPr lang="en-US" sz="2000" dirty="0"/>
              <a:t>Helpful for auditory learners</a:t>
            </a:r>
          </a:p>
          <a:p>
            <a:pPr lvl="3"/>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525" y="1653035"/>
            <a:ext cx="4298823" cy="5062091"/>
          </a:xfrm>
          <a:prstGeom prst="rect">
            <a:avLst/>
          </a:prstGeom>
        </p:spPr>
      </p:pic>
    </p:spTree>
    <p:extLst>
      <p:ext uri="{BB962C8B-B14F-4D97-AF65-F5344CB8AC3E}">
        <p14:creationId xmlns:p14="http://schemas.microsoft.com/office/powerpoint/2010/main" val="3893316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a:xfrm>
            <a:off x="879348" y="2492883"/>
            <a:ext cx="10058400" cy="4050792"/>
          </a:xfrm>
        </p:spPr>
        <p:txBody>
          <a:bodyPr/>
          <a:lstStyle/>
          <a:p>
            <a:pPr marL="0" indent="0">
              <a:buNone/>
            </a:pPr>
            <a:r>
              <a:rPr lang="en-US" sz="2800" b="1" dirty="0"/>
              <a:t>Listen to Music!</a:t>
            </a:r>
          </a:p>
          <a:p>
            <a:pPr marL="0" indent="0">
              <a:buNone/>
            </a:pPr>
            <a:endParaRPr lang="en-US" b="1" dirty="0"/>
          </a:p>
          <a:p>
            <a:pPr lvl="3"/>
            <a:r>
              <a:rPr lang="en-US" sz="2400" dirty="0"/>
              <a:t>High-frequency music has a </a:t>
            </a:r>
          </a:p>
          <a:p>
            <a:pPr marL="822960" lvl="3" indent="0">
              <a:buNone/>
            </a:pPr>
            <a:r>
              <a:rPr lang="en-US" sz="2400" dirty="0"/>
              <a:t>			positive effect on memory</a:t>
            </a:r>
          </a:p>
          <a:p>
            <a:pPr marL="822960" lvl="3" indent="0">
              <a:buNone/>
            </a:pPr>
            <a:endParaRPr lang="en-US" sz="2400" dirty="0"/>
          </a:p>
          <a:p>
            <a:pPr marL="822960" lvl="3" indent="0">
              <a:buNone/>
            </a:pPr>
            <a:endParaRPr lang="en-US" sz="2400" dirty="0"/>
          </a:p>
          <a:p>
            <a:pPr marL="822960" lvl="3" indent="0">
              <a:buNone/>
            </a:pPr>
            <a:r>
              <a:rPr lang="en-US" sz="2400" dirty="0"/>
              <a:t> </a:t>
            </a:r>
          </a:p>
        </p:txBody>
      </p:sp>
      <p:pic>
        <p:nvPicPr>
          <p:cNvPr id="4" name="Picture 3"/>
          <p:cNvPicPr>
            <a:picLocks noChangeAspect="1"/>
          </p:cNvPicPr>
          <p:nvPr/>
        </p:nvPicPr>
        <p:blipFill>
          <a:blip r:embed="rId2"/>
          <a:stretch>
            <a:fillRect/>
          </a:stretch>
        </p:blipFill>
        <p:spPr>
          <a:xfrm>
            <a:off x="8247043" y="1609725"/>
            <a:ext cx="3395556" cy="39623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29678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Strategies</a:t>
            </a:r>
          </a:p>
        </p:txBody>
      </p:sp>
      <p:sp>
        <p:nvSpPr>
          <p:cNvPr id="3" name="Content Placeholder 2"/>
          <p:cNvSpPr>
            <a:spLocks noGrp="1"/>
          </p:cNvSpPr>
          <p:nvPr>
            <p:ph idx="1"/>
          </p:nvPr>
        </p:nvSpPr>
        <p:spPr>
          <a:xfrm>
            <a:off x="1069848" y="2093976"/>
            <a:ext cx="10058400" cy="4050792"/>
          </a:xfrm>
        </p:spPr>
        <p:txBody>
          <a:bodyPr>
            <a:normAutofit/>
          </a:bodyPr>
          <a:lstStyle/>
          <a:p>
            <a:pPr marL="0" indent="0">
              <a:buNone/>
            </a:pPr>
            <a:r>
              <a:rPr lang="en-US" sz="3600" b="1" dirty="0"/>
              <a:t>Teach Someone Else</a:t>
            </a:r>
          </a:p>
          <a:p>
            <a:pPr marL="0" indent="0">
              <a:buNone/>
            </a:pPr>
            <a:endParaRPr lang="en-US" sz="1200" b="1" dirty="0"/>
          </a:p>
          <a:p>
            <a:r>
              <a:rPr lang="en-US" sz="3200" dirty="0"/>
              <a:t>Forces you to organize, synthesize, </a:t>
            </a:r>
          </a:p>
          <a:p>
            <a:pPr marL="0" indent="0">
              <a:buNone/>
            </a:pPr>
            <a:r>
              <a:rPr lang="en-US" sz="3200" dirty="0"/>
              <a:t>			and explain the information</a:t>
            </a:r>
          </a:p>
          <a:p>
            <a:r>
              <a:rPr lang="en-US" sz="3200" dirty="0"/>
              <a:t>Develop your own analogies to make</a:t>
            </a:r>
          </a:p>
          <a:p>
            <a:pPr marL="0" indent="0">
              <a:buNone/>
            </a:pPr>
            <a:r>
              <a:rPr lang="en-US" sz="3200" dirty="0"/>
              <a:t>		 	concepts more memorable</a:t>
            </a:r>
            <a:endParaRPr lang="en-US" sz="2800" dirty="0"/>
          </a:p>
        </p:txBody>
      </p:sp>
      <p:pic>
        <p:nvPicPr>
          <p:cNvPr id="4" name="Picture 3"/>
          <p:cNvPicPr>
            <a:picLocks noChangeAspect="1"/>
          </p:cNvPicPr>
          <p:nvPr/>
        </p:nvPicPr>
        <p:blipFill>
          <a:blip r:embed="rId2"/>
          <a:stretch>
            <a:fillRect/>
          </a:stretch>
        </p:blipFill>
        <p:spPr>
          <a:xfrm>
            <a:off x="8477252" y="94552"/>
            <a:ext cx="3334448" cy="3334448"/>
          </a:xfrm>
          <a:prstGeom prst="rect">
            <a:avLst/>
          </a:prstGeom>
        </p:spPr>
      </p:pic>
    </p:spTree>
    <p:extLst>
      <p:ext uri="{BB962C8B-B14F-4D97-AF65-F5344CB8AC3E}">
        <p14:creationId xmlns:p14="http://schemas.microsoft.com/office/powerpoint/2010/main" val="3829761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Volume</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71265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Deal? </a:t>
            </a:r>
          </a:p>
        </p:txBody>
      </p:sp>
      <p:sp>
        <p:nvSpPr>
          <p:cNvPr id="5" name="Content Placeholder 4"/>
          <p:cNvSpPr>
            <a:spLocks noGrp="1"/>
          </p:cNvSpPr>
          <p:nvPr>
            <p:ph idx="1"/>
          </p:nvPr>
        </p:nvSpPr>
        <p:spPr/>
        <p:txBody>
          <a:bodyPr>
            <a:normAutofit/>
          </a:bodyPr>
          <a:lstStyle/>
          <a:p>
            <a:r>
              <a:rPr lang="en-US" sz="2400" b="1" dirty="0"/>
              <a:t>Schedule </a:t>
            </a:r>
            <a:r>
              <a:rPr lang="en-US" sz="2400" dirty="0"/>
              <a:t>a block of time everyday that you will dedicate to reading</a:t>
            </a:r>
          </a:p>
          <a:p>
            <a:endParaRPr lang="en-US" sz="1050" b="1" dirty="0"/>
          </a:p>
          <a:p>
            <a:r>
              <a:rPr lang="en-US" sz="2400" b="1" dirty="0"/>
              <a:t>Reduce </a:t>
            </a:r>
            <a:r>
              <a:rPr lang="en-US" sz="2400" dirty="0"/>
              <a:t>the amount to just the essential things and then read them in a manner appropriate for the type</a:t>
            </a:r>
          </a:p>
          <a:p>
            <a:endParaRPr lang="en-US" sz="1050" b="1" dirty="0"/>
          </a:p>
          <a:p>
            <a:r>
              <a:rPr lang="en-US" sz="2400" b="1" dirty="0"/>
              <a:t>Purpose: </a:t>
            </a:r>
            <a:r>
              <a:rPr lang="en-US" sz="2400" dirty="0"/>
              <a:t>begin your reading with a purpose in mind. </a:t>
            </a:r>
            <a:r>
              <a:rPr lang="en-US" sz="1800" dirty="0"/>
              <a:t>(i.e. for an assignment, to get an overview, in-depth understanding, etc.) </a:t>
            </a:r>
            <a:endParaRPr lang="en-US" sz="1800" b="1" dirty="0"/>
          </a:p>
        </p:txBody>
      </p:sp>
      <p:pic>
        <p:nvPicPr>
          <p:cNvPr id="6" name="Picture 5"/>
          <p:cNvPicPr>
            <a:picLocks noChangeAspect="1"/>
          </p:cNvPicPr>
          <p:nvPr/>
        </p:nvPicPr>
        <p:blipFill>
          <a:blip r:embed="rId2"/>
          <a:stretch>
            <a:fillRect/>
          </a:stretch>
        </p:blipFill>
        <p:spPr>
          <a:xfrm>
            <a:off x="8382350" y="4965441"/>
            <a:ext cx="2514951" cy="1681873"/>
          </a:xfrm>
          <a:prstGeom prst="roundRect">
            <a:avLst/>
          </a:prstGeom>
        </p:spPr>
      </p:pic>
    </p:spTree>
    <p:extLst>
      <p:ext uri="{BB962C8B-B14F-4D97-AF65-F5344CB8AC3E}">
        <p14:creationId xmlns:p14="http://schemas.microsoft.com/office/powerpoint/2010/main" val="34595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&amp; Concentration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1897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318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&amp; Concentration Strategies </a:t>
            </a:r>
          </a:p>
        </p:txBody>
      </p:sp>
      <p:sp>
        <p:nvSpPr>
          <p:cNvPr id="3" name="Content Placeholder 2"/>
          <p:cNvSpPr>
            <a:spLocks noGrp="1"/>
          </p:cNvSpPr>
          <p:nvPr>
            <p:ph idx="1"/>
          </p:nvPr>
        </p:nvSpPr>
        <p:spPr/>
        <p:txBody>
          <a:bodyPr>
            <a:normAutofit lnSpcReduction="10000"/>
          </a:bodyPr>
          <a:lstStyle/>
          <a:p>
            <a:r>
              <a:rPr lang="en-US" dirty="0"/>
              <a:t>Minimize distractions</a:t>
            </a:r>
          </a:p>
          <a:p>
            <a:endParaRPr lang="en-US" sz="800" dirty="0"/>
          </a:p>
          <a:p>
            <a:r>
              <a:rPr lang="en-US" dirty="0"/>
              <a:t>Know your concentration span (50-10-50)</a:t>
            </a:r>
          </a:p>
          <a:p>
            <a:endParaRPr lang="en-US" sz="800" dirty="0"/>
          </a:p>
          <a:p>
            <a:r>
              <a:rPr lang="en-US" b="1" dirty="0"/>
              <a:t>Don’t</a:t>
            </a:r>
            <a:r>
              <a:rPr lang="en-US" dirty="0"/>
              <a:t> try to read when you’re tired</a:t>
            </a:r>
          </a:p>
          <a:p>
            <a:endParaRPr lang="en-US" sz="800" dirty="0"/>
          </a:p>
          <a:p>
            <a:r>
              <a:rPr lang="en-US" dirty="0"/>
              <a:t>Tactile learners: Do something while you read</a:t>
            </a:r>
          </a:p>
          <a:p>
            <a:pPr lvl="2"/>
            <a:r>
              <a:rPr lang="en-US" dirty="0"/>
              <a:t>Play with playdough</a:t>
            </a:r>
          </a:p>
          <a:p>
            <a:pPr lvl="2"/>
            <a:r>
              <a:rPr lang="en-US" dirty="0"/>
              <a:t>Draw pictures</a:t>
            </a:r>
          </a:p>
          <a:p>
            <a:pPr lvl="2"/>
            <a:r>
              <a:rPr lang="en-US" dirty="0"/>
              <a:t>Read while standing</a:t>
            </a:r>
          </a:p>
          <a:p>
            <a:pPr lvl="2"/>
            <a:r>
              <a:rPr lang="en-US" dirty="0"/>
              <a:t>Bounce a tennis ball</a:t>
            </a:r>
          </a:p>
          <a:p>
            <a:pPr lvl="2"/>
            <a:r>
              <a:rPr lang="en-US" dirty="0"/>
              <a:t>Twist a rubber band</a:t>
            </a:r>
          </a:p>
          <a:p>
            <a:pPr lvl="2"/>
            <a:r>
              <a:rPr lang="en-US" dirty="0"/>
              <a:t>Tension &amp; relaxation technique </a:t>
            </a:r>
          </a:p>
          <a:p>
            <a:pPr lvl="2"/>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7839075" y="2121408"/>
            <a:ext cx="3721100" cy="2790825"/>
          </a:xfrm>
          <a:prstGeom prst="roundRect">
            <a:avLst/>
          </a:prstGeom>
        </p:spPr>
      </p:pic>
    </p:spTree>
    <p:extLst>
      <p:ext uri="{BB962C8B-B14F-4D97-AF65-F5344CB8AC3E}">
        <p14:creationId xmlns:p14="http://schemas.microsoft.com/office/powerpoint/2010/main" val="3535153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&amp; Concentration</a:t>
            </a:r>
          </a:p>
        </p:txBody>
      </p:sp>
      <p:sp>
        <p:nvSpPr>
          <p:cNvPr id="3" name="Content Placeholder 2"/>
          <p:cNvSpPr>
            <a:spLocks noGrp="1"/>
          </p:cNvSpPr>
          <p:nvPr>
            <p:ph idx="1"/>
          </p:nvPr>
        </p:nvSpPr>
        <p:spPr>
          <a:xfrm>
            <a:off x="1069848" y="2121408"/>
            <a:ext cx="10058400" cy="2488692"/>
          </a:xfrm>
        </p:spPr>
        <p:txBody>
          <a:bodyPr/>
          <a:lstStyle/>
          <a:p>
            <a:pPr marL="0" indent="0">
              <a:buNone/>
            </a:pPr>
            <a:r>
              <a:rPr lang="en-US" sz="2800" b="1" dirty="0"/>
              <a:t>The ‘Off-Track’ Problem</a:t>
            </a:r>
          </a:p>
          <a:p>
            <a:pPr marL="0" indent="0">
              <a:buNone/>
            </a:pPr>
            <a:endParaRPr lang="en-US" b="1" dirty="0"/>
          </a:p>
          <a:p>
            <a:pPr marL="0" indent="0">
              <a:buNone/>
            </a:pPr>
            <a:r>
              <a:rPr lang="en-US" b="1" dirty="0"/>
              <a:t>	Good: </a:t>
            </a:r>
            <a:r>
              <a:rPr lang="en-US" dirty="0"/>
              <a:t>Exploring &amp; curiosity lead you to new information and ideas</a:t>
            </a:r>
          </a:p>
          <a:p>
            <a:pPr marL="0" indent="0">
              <a:buNone/>
            </a:pPr>
            <a:endParaRPr lang="en-US" b="1" dirty="0"/>
          </a:p>
          <a:p>
            <a:pPr marL="0" indent="0">
              <a:buNone/>
            </a:pPr>
            <a:r>
              <a:rPr lang="en-US" b="1" dirty="0"/>
              <a:t>	Bad: </a:t>
            </a:r>
            <a:r>
              <a:rPr lang="en-US" dirty="0"/>
              <a:t>Continually not achieving your goal can be frustrating &amp; 		unproductive</a:t>
            </a:r>
            <a:endParaRPr lang="en-US" b="1" dirty="0"/>
          </a:p>
        </p:txBody>
      </p:sp>
      <p:pic>
        <p:nvPicPr>
          <p:cNvPr id="4" name="Picture 3"/>
          <p:cNvPicPr>
            <a:picLocks noChangeAspect="1"/>
          </p:cNvPicPr>
          <p:nvPr/>
        </p:nvPicPr>
        <p:blipFill>
          <a:blip r:embed="rId2"/>
          <a:stretch>
            <a:fillRect/>
          </a:stretch>
        </p:blipFill>
        <p:spPr>
          <a:xfrm>
            <a:off x="4379785" y="4772025"/>
            <a:ext cx="3438525" cy="1890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98769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563624"/>
          </a:xfrm>
        </p:spPr>
        <p:txBody>
          <a:bodyPr>
            <a:normAutofit/>
          </a:bodyPr>
          <a:lstStyle/>
          <a:p>
            <a:r>
              <a:rPr lang="en-US" dirty="0"/>
              <a:t>Focus &amp; Concentration</a:t>
            </a:r>
            <a:br>
              <a:rPr lang="en-US" dirty="0"/>
            </a:br>
            <a:r>
              <a:rPr lang="en-US" sz="2800" dirty="0">
                <a:latin typeface="+mn-lt"/>
              </a:rPr>
              <a:t>The ‘Off-Track’ Problem </a:t>
            </a:r>
            <a:endParaRPr lang="en-US" dirty="0"/>
          </a:p>
        </p:txBody>
      </p:sp>
      <p:sp>
        <p:nvSpPr>
          <p:cNvPr id="4" name="Text Placeholder 3"/>
          <p:cNvSpPr>
            <a:spLocks noGrp="1"/>
          </p:cNvSpPr>
          <p:nvPr>
            <p:ph type="body" idx="1"/>
          </p:nvPr>
        </p:nvSpPr>
        <p:spPr>
          <a:xfrm>
            <a:off x="1066800" y="2751963"/>
            <a:ext cx="4754880" cy="640080"/>
          </a:xfrm>
        </p:spPr>
        <p:txBody>
          <a:bodyPr/>
          <a:lstStyle/>
          <a:p>
            <a:pPr algn="ctr"/>
            <a:r>
              <a:rPr lang="en-US" dirty="0"/>
              <a:t>Worry Behavior</a:t>
            </a:r>
          </a:p>
        </p:txBody>
      </p:sp>
      <p:sp>
        <p:nvSpPr>
          <p:cNvPr id="5" name="Content Placeholder 4"/>
          <p:cNvSpPr>
            <a:spLocks noGrp="1"/>
          </p:cNvSpPr>
          <p:nvPr>
            <p:ph sz="half" idx="2"/>
          </p:nvPr>
        </p:nvSpPr>
        <p:spPr>
          <a:xfrm>
            <a:off x="1066800" y="3602355"/>
            <a:ext cx="4754880" cy="2228850"/>
          </a:xfrm>
        </p:spPr>
        <p:txBody>
          <a:bodyPr/>
          <a:lstStyle/>
          <a:p>
            <a:r>
              <a:rPr lang="en-US" dirty="0"/>
              <a:t>Worries, anxieties, or fear that you don’t know enough about your topic area drives your behavior</a:t>
            </a:r>
          </a:p>
          <a:p>
            <a:endParaRPr lang="en-US" dirty="0"/>
          </a:p>
          <a:p>
            <a:r>
              <a:rPr lang="en-US" dirty="0"/>
              <a:t>Worrying that you should know everything about your field</a:t>
            </a:r>
          </a:p>
        </p:txBody>
      </p:sp>
      <p:sp>
        <p:nvSpPr>
          <p:cNvPr id="6" name="Text Placeholder 5"/>
          <p:cNvSpPr>
            <a:spLocks noGrp="1"/>
          </p:cNvSpPr>
          <p:nvPr>
            <p:ph type="body" sz="quarter" idx="3"/>
          </p:nvPr>
        </p:nvSpPr>
        <p:spPr>
          <a:xfrm>
            <a:off x="6364224" y="2751963"/>
            <a:ext cx="4754880" cy="640080"/>
          </a:xfrm>
        </p:spPr>
        <p:txBody>
          <a:bodyPr/>
          <a:lstStyle/>
          <a:p>
            <a:pPr algn="ctr"/>
            <a:r>
              <a:rPr lang="en-US" dirty="0"/>
              <a:t>Goal-Setting Behavior</a:t>
            </a:r>
          </a:p>
        </p:txBody>
      </p:sp>
      <p:sp>
        <p:nvSpPr>
          <p:cNvPr id="7" name="Content Placeholder 6"/>
          <p:cNvSpPr>
            <a:spLocks noGrp="1"/>
          </p:cNvSpPr>
          <p:nvPr>
            <p:ph sz="quarter" idx="4"/>
          </p:nvPr>
        </p:nvSpPr>
        <p:spPr>
          <a:xfrm>
            <a:off x="6373368" y="3664267"/>
            <a:ext cx="4754880" cy="2105025"/>
          </a:xfrm>
        </p:spPr>
        <p:txBody>
          <a:bodyPr/>
          <a:lstStyle/>
          <a:p>
            <a:r>
              <a:rPr lang="en-US" dirty="0"/>
              <a:t>Behaviors are based on real needs &amp; goals</a:t>
            </a:r>
          </a:p>
          <a:p>
            <a:endParaRPr lang="en-US" dirty="0"/>
          </a:p>
          <a:p>
            <a:r>
              <a:rPr lang="en-US" dirty="0"/>
              <a:t>Set small, attainable, and time-specific goals </a:t>
            </a:r>
            <a:r>
              <a:rPr lang="en-US" sz="1400" dirty="0"/>
              <a:t>(today I will read one paper </a:t>
            </a:r>
            <a:r>
              <a:rPr lang="en-US" sz="1400" i="1" dirty="0"/>
              <a:t>or</a:t>
            </a:r>
            <a:r>
              <a:rPr lang="en-US" sz="1400" dirty="0"/>
              <a:t> this week I will create a reading schedule) </a:t>
            </a:r>
            <a:endParaRPr lang="en-US" dirty="0"/>
          </a:p>
        </p:txBody>
      </p:sp>
      <p:pic>
        <p:nvPicPr>
          <p:cNvPr id="9" name="Picture 8"/>
          <p:cNvPicPr>
            <a:picLocks noChangeAspect="1"/>
          </p:cNvPicPr>
          <p:nvPr/>
        </p:nvPicPr>
        <p:blipFill>
          <a:blip r:embed="rId2"/>
          <a:stretch>
            <a:fillRect/>
          </a:stretch>
        </p:blipFill>
        <p:spPr>
          <a:xfrm>
            <a:off x="8448675" y="419037"/>
            <a:ext cx="3091053" cy="2060702"/>
          </a:xfrm>
          <a:prstGeom prst="roundRect">
            <a:avLst/>
          </a:prstGeom>
        </p:spPr>
      </p:pic>
    </p:spTree>
    <p:extLst>
      <p:ext uri="{BB962C8B-B14F-4D97-AF65-F5344CB8AC3E}">
        <p14:creationId xmlns:p14="http://schemas.microsoft.com/office/powerpoint/2010/main" val="3831156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Focus &amp; Concentration Strategies</a:t>
            </a:r>
          </a:p>
        </p:txBody>
      </p:sp>
      <p:sp>
        <p:nvSpPr>
          <p:cNvPr id="8" name="Content Placeholder 7"/>
          <p:cNvSpPr>
            <a:spLocks noGrp="1"/>
          </p:cNvSpPr>
          <p:nvPr>
            <p:ph idx="1"/>
          </p:nvPr>
        </p:nvSpPr>
        <p:spPr/>
        <p:txBody>
          <a:bodyPr>
            <a:normAutofit/>
          </a:bodyPr>
          <a:lstStyle/>
          <a:p>
            <a:pPr marL="0" indent="0">
              <a:buNone/>
            </a:pPr>
            <a:r>
              <a:rPr lang="en-US" sz="2800" b="1" dirty="0"/>
              <a:t>The ‘Off-Track’ Problem </a:t>
            </a:r>
          </a:p>
          <a:p>
            <a:pPr marL="0" indent="0">
              <a:buNone/>
            </a:pPr>
            <a:endParaRPr lang="en-US" sz="1000" b="1" dirty="0"/>
          </a:p>
          <a:p>
            <a:pPr lvl="2"/>
            <a:r>
              <a:rPr lang="en-US" sz="2000" dirty="0"/>
              <a:t>Write the new idea on a separate piece of paper (for later investigation)</a:t>
            </a:r>
          </a:p>
          <a:p>
            <a:pPr marL="0" indent="0">
              <a:buNone/>
            </a:pPr>
            <a:endParaRPr lang="en-US" sz="1000" dirty="0"/>
          </a:p>
          <a:p>
            <a:pPr lvl="2"/>
            <a:r>
              <a:rPr lang="en-US" sz="2000" dirty="0"/>
              <a:t>Create an “Interesting Ideas” file</a:t>
            </a:r>
          </a:p>
          <a:p>
            <a:pPr lvl="2"/>
            <a:endParaRPr lang="en-US" sz="1000" dirty="0"/>
          </a:p>
          <a:p>
            <a:pPr lvl="2"/>
            <a:r>
              <a:rPr lang="en-US" sz="2000" dirty="0"/>
              <a:t>Organize your time</a:t>
            </a:r>
          </a:p>
          <a:p>
            <a:pPr lvl="2"/>
            <a:endParaRPr lang="en-US" sz="1000" dirty="0"/>
          </a:p>
          <a:p>
            <a:pPr lvl="2"/>
            <a:r>
              <a:rPr lang="en-US" sz="2000" dirty="0"/>
              <a:t>Self Check-in, use a timer to bring you back to your task/goal</a:t>
            </a:r>
          </a:p>
          <a:p>
            <a:pPr lvl="2"/>
            <a:endParaRPr lang="en-US" sz="1000" dirty="0"/>
          </a:p>
          <a:p>
            <a:pPr lvl="2"/>
            <a:r>
              <a:rPr lang="en-US" sz="2000" dirty="0"/>
              <a:t>Be nice to yourself!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8698" y="3581400"/>
            <a:ext cx="2743645" cy="2857499"/>
          </a:xfrm>
          <a:prstGeom prst="rect">
            <a:avLst/>
          </a:prstGeom>
        </p:spPr>
      </p:pic>
    </p:spTree>
    <p:extLst>
      <p:ext uri="{BB962C8B-B14F-4D97-AF65-F5344CB8AC3E}">
        <p14:creationId xmlns:p14="http://schemas.microsoft.com/office/powerpoint/2010/main" val="1595792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Stress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426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Reducing Stress</a:t>
            </a:r>
          </a:p>
        </p:txBody>
      </p:sp>
      <p:sp>
        <p:nvSpPr>
          <p:cNvPr id="8" name="Text Placeholder 7"/>
          <p:cNvSpPr>
            <a:spLocks noGrp="1"/>
          </p:cNvSpPr>
          <p:nvPr>
            <p:ph type="body" idx="1"/>
          </p:nvPr>
        </p:nvSpPr>
        <p:spPr/>
        <p:txBody>
          <a:bodyPr/>
          <a:lstStyle/>
          <a:p>
            <a:r>
              <a:rPr lang="en-US" dirty="0"/>
              <a:t>Common Stressors</a:t>
            </a:r>
          </a:p>
        </p:txBody>
      </p:sp>
      <p:sp>
        <p:nvSpPr>
          <p:cNvPr id="9" name="Content Placeholder 8"/>
          <p:cNvSpPr>
            <a:spLocks noGrp="1"/>
          </p:cNvSpPr>
          <p:nvPr>
            <p:ph sz="half" idx="2"/>
          </p:nvPr>
        </p:nvSpPr>
        <p:spPr/>
        <p:txBody>
          <a:bodyPr>
            <a:normAutofit/>
          </a:bodyPr>
          <a:lstStyle/>
          <a:p>
            <a:r>
              <a:rPr lang="en-US" sz="1800" dirty="0"/>
              <a:t>Lack of time and/or resources</a:t>
            </a:r>
          </a:p>
          <a:p>
            <a:r>
              <a:rPr lang="en-US" sz="1800" dirty="0"/>
              <a:t>Financial worries</a:t>
            </a:r>
          </a:p>
          <a:p>
            <a:r>
              <a:rPr lang="en-US" sz="1800" dirty="0"/>
              <a:t>Unclear academic expectations</a:t>
            </a:r>
          </a:p>
          <a:p>
            <a:r>
              <a:rPr lang="en-US" sz="1800" dirty="0"/>
              <a:t>Homesickness, loneliness, loss</a:t>
            </a:r>
          </a:p>
          <a:p>
            <a:r>
              <a:rPr lang="en-US" sz="1800" dirty="0"/>
              <a:t>Language barriers, cultural adjustment, and isolation</a:t>
            </a:r>
          </a:p>
        </p:txBody>
      </p:sp>
      <p:sp>
        <p:nvSpPr>
          <p:cNvPr id="10" name="Text Placeholder 9"/>
          <p:cNvSpPr>
            <a:spLocks noGrp="1"/>
          </p:cNvSpPr>
          <p:nvPr>
            <p:ph type="body" sz="quarter" idx="3"/>
          </p:nvPr>
        </p:nvSpPr>
        <p:spPr/>
        <p:txBody>
          <a:bodyPr/>
          <a:lstStyle/>
          <a:p>
            <a:r>
              <a:rPr lang="en-US" dirty="0"/>
              <a:t>Common Reactions</a:t>
            </a:r>
          </a:p>
        </p:txBody>
      </p:sp>
      <p:sp>
        <p:nvSpPr>
          <p:cNvPr id="11" name="Content Placeholder 10"/>
          <p:cNvSpPr>
            <a:spLocks noGrp="1"/>
          </p:cNvSpPr>
          <p:nvPr>
            <p:ph sz="quarter" idx="4"/>
          </p:nvPr>
        </p:nvSpPr>
        <p:spPr/>
        <p:txBody>
          <a:bodyPr>
            <a:normAutofit fontScale="85000" lnSpcReduction="20000"/>
          </a:bodyPr>
          <a:lstStyle/>
          <a:p>
            <a:r>
              <a:rPr lang="en-US" dirty="0"/>
              <a:t>Loss of focus and concentration</a:t>
            </a:r>
          </a:p>
          <a:p>
            <a:r>
              <a:rPr lang="en-US" dirty="0"/>
              <a:t>Irritability</a:t>
            </a:r>
          </a:p>
          <a:p>
            <a:r>
              <a:rPr lang="en-US" dirty="0"/>
              <a:t>Physical tension and/or illness</a:t>
            </a:r>
          </a:p>
          <a:p>
            <a:r>
              <a:rPr lang="en-US" dirty="0"/>
              <a:t>Avoidance/Procrastination </a:t>
            </a:r>
          </a:p>
          <a:p>
            <a:r>
              <a:rPr lang="en-US" dirty="0"/>
              <a:t>Exhaustion/Lethargy</a:t>
            </a:r>
          </a:p>
          <a:p>
            <a:r>
              <a:rPr lang="en-US" dirty="0"/>
              <a:t>Low self-confidence or self-esteem</a:t>
            </a:r>
          </a:p>
          <a:p>
            <a:r>
              <a:rPr lang="en-US" dirty="0"/>
              <a:t>Sadness</a:t>
            </a:r>
          </a:p>
          <a:p>
            <a:r>
              <a:rPr lang="en-US" dirty="0"/>
              <a:t>Feelings of being overwhelmed</a:t>
            </a:r>
          </a:p>
          <a:p>
            <a:r>
              <a:rPr lang="en-US" dirty="0"/>
              <a:t>Changes in eating, sleeping, and exercise</a:t>
            </a:r>
          </a:p>
          <a:p>
            <a:r>
              <a:rPr lang="en-US" dirty="0"/>
              <a:t>Social withdrawal </a:t>
            </a:r>
          </a:p>
        </p:txBody>
      </p:sp>
    </p:spTree>
    <p:extLst>
      <p:ext uri="{BB962C8B-B14F-4D97-AF65-F5344CB8AC3E}">
        <p14:creationId xmlns:p14="http://schemas.microsoft.com/office/powerpoint/2010/main" val="491153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373" y="208407"/>
            <a:ext cx="10058400" cy="1609344"/>
          </a:xfrm>
        </p:spPr>
        <p:txBody>
          <a:bodyPr/>
          <a:lstStyle/>
          <a:p>
            <a:r>
              <a:rPr lang="en-US" dirty="0"/>
              <a:t>Reducing Stress Strategies </a:t>
            </a:r>
          </a:p>
        </p:txBody>
      </p:sp>
      <p:sp>
        <p:nvSpPr>
          <p:cNvPr id="3" name="Content Placeholder 2"/>
          <p:cNvSpPr>
            <a:spLocks noGrp="1"/>
          </p:cNvSpPr>
          <p:nvPr>
            <p:ph idx="1"/>
          </p:nvPr>
        </p:nvSpPr>
        <p:spPr>
          <a:xfrm>
            <a:off x="1079373" y="1685925"/>
            <a:ext cx="10058400" cy="4819650"/>
          </a:xfrm>
        </p:spPr>
        <p:txBody>
          <a:bodyPr>
            <a:normAutofit lnSpcReduction="10000"/>
          </a:bodyPr>
          <a:lstStyle/>
          <a:p>
            <a:pPr marL="0" indent="0">
              <a:buNone/>
            </a:pPr>
            <a:r>
              <a:rPr lang="en-US" b="1" dirty="0"/>
              <a:t>Adopt a helpful mindset</a:t>
            </a:r>
          </a:p>
          <a:p>
            <a:pPr marL="0" indent="0">
              <a:buNone/>
            </a:pPr>
            <a:endParaRPr lang="en-US" sz="900" b="1" dirty="0"/>
          </a:p>
          <a:p>
            <a:pPr marL="548640" lvl="2" indent="0">
              <a:buNone/>
            </a:pPr>
            <a:r>
              <a:rPr lang="en-US" b="1" dirty="0"/>
              <a:t>Take Stock</a:t>
            </a:r>
          </a:p>
          <a:p>
            <a:pPr lvl="4"/>
            <a:r>
              <a:rPr lang="en-US" dirty="0"/>
              <a:t>Identify your source of stress</a:t>
            </a:r>
          </a:p>
          <a:p>
            <a:pPr lvl="4"/>
            <a:r>
              <a:rPr lang="en-US" dirty="0"/>
              <a:t>Determine what is in your control and what is not</a:t>
            </a:r>
          </a:p>
          <a:p>
            <a:pPr lvl="4"/>
            <a:r>
              <a:rPr lang="en-US" dirty="0"/>
              <a:t>For stressors you control: </a:t>
            </a:r>
          </a:p>
          <a:p>
            <a:pPr lvl="6"/>
            <a:r>
              <a:rPr lang="en-US" dirty="0"/>
              <a:t>What do I need to handle this problem? (information, time, help, a skill, etc.)</a:t>
            </a:r>
          </a:p>
          <a:p>
            <a:pPr lvl="6"/>
            <a:r>
              <a:rPr lang="en-US" dirty="0"/>
              <a:t>Where can I get what I need? (library, professor, classmate, etc.)</a:t>
            </a:r>
          </a:p>
          <a:p>
            <a:pPr lvl="6"/>
            <a:r>
              <a:rPr lang="en-US" dirty="0"/>
              <a:t>When will I take care of this?  </a:t>
            </a:r>
          </a:p>
          <a:p>
            <a:pPr lvl="4"/>
            <a:r>
              <a:rPr lang="en-US" dirty="0"/>
              <a:t>Reflect on what you have done previously to help cope in similar situations</a:t>
            </a:r>
          </a:p>
          <a:p>
            <a:pPr lvl="4"/>
            <a:endParaRPr lang="en-US" dirty="0"/>
          </a:p>
          <a:p>
            <a:pPr marL="548640" lvl="2" indent="0">
              <a:buNone/>
            </a:pPr>
            <a:r>
              <a:rPr lang="en-US" b="1" dirty="0"/>
              <a:t>Change your mindset</a:t>
            </a:r>
          </a:p>
          <a:p>
            <a:pPr lvl="4"/>
            <a:r>
              <a:rPr lang="en-US" dirty="0"/>
              <a:t>Remember that how we perceive situations is an important factor</a:t>
            </a:r>
          </a:p>
          <a:p>
            <a:pPr lvl="4"/>
            <a:r>
              <a:rPr lang="en-US" dirty="0"/>
              <a:t>Ask yourself “what is the worst that can happen? Is it likely?”</a:t>
            </a:r>
          </a:p>
          <a:p>
            <a:pPr lvl="4"/>
            <a:r>
              <a:rPr lang="en-US" dirty="0"/>
              <a:t>Keep things in perspective</a:t>
            </a:r>
          </a:p>
          <a:p>
            <a:pPr lvl="4"/>
            <a:r>
              <a:rPr lang="en-US" dirty="0"/>
              <a:t>Determine the most important thing to do right now and start with that</a:t>
            </a:r>
          </a:p>
          <a:p>
            <a:pPr lvl="4"/>
            <a:r>
              <a:rPr lang="en-US" dirty="0"/>
              <a:t>Believe in your ability to figure things out and do your best under the circumstances</a:t>
            </a:r>
          </a:p>
          <a:p>
            <a:pPr lvl="2"/>
            <a:endParaRPr lang="en-US" b="1" dirty="0"/>
          </a:p>
        </p:txBody>
      </p:sp>
    </p:spTree>
    <p:extLst>
      <p:ext uri="{BB962C8B-B14F-4D97-AF65-F5344CB8AC3E}">
        <p14:creationId xmlns:p14="http://schemas.microsoft.com/office/powerpoint/2010/main" val="3411986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Stress Strategies</a:t>
            </a:r>
          </a:p>
        </p:txBody>
      </p:sp>
      <p:sp>
        <p:nvSpPr>
          <p:cNvPr id="3" name="Content Placeholder 2"/>
          <p:cNvSpPr>
            <a:spLocks noGrp="1"/>
          </p:cNvSpPr>
          <p:nvPr>
            <p:ph idx="1"/>
          </p:nvPr>
        </p:nvSpPr>
        <p:spPr>
          <a:xfrm>
            <a:off x="1069848" y="2121407"/>
            <a:ext cx="10058400" cy="4517517"/>
          </a:xfrm>
        </p:spPr>
        <p:txBody>
          <a:bodyPr>
            <a:normAutofit fontScale="92500" lnSpcReduction="20000"/>
          </a:bodyPr>
          <a:lstStyle/>
          <a:p>
            <a:pPr marL="0" indent="0">
              <a:buNone/>
            </a:pPr>
            <a:r>
              <a:rPr lang="en-US" b="1" dirty="0"/>
              <a:t>Prioritize &amp; Plan</a:t>
            </a:r>
          </a:p>
          <a:p>
            <a:pPr marL="0" indent="0">
              <a:buNone/>
            </a:pPr>
            <a:endParaRPr lang="en-US" b="1" dirty="0"/>
          </a:p>
          <a:p>
            <a:pPr lvl="2"/>
            <a:r>
              <a:rPr lang="en-US" sz="2800" dirty="0"/>
              <a:t>Make a to-do list as complete as possible</a:t>
            </a:r>
          </a:p>
          <a:p>
            <a:pPr lvl="2"/>
            <a:endParaRPr lang="en-US" sz="1100" dirty="0"/>
          </a:p>
          <a:p>
            <a:pPr lvl="2"/>
            <a:r>
              <a:rPr lang="en-US" sz="2800" dirty="0"/>
              <a:t>Break large tasks into small, specific ones</a:t>
            </a:r>
          </a:p>
          <a:p>
            <a:pPr lvl="2"/>
            <a:endParaRPr lang="en-US" sz="1100" dirty="0"/>
          </a:p>
          <a:p>
            <a:pPr lvl="2"/>
            <a:r>
              <a:rPr lang="en-US" sz="2800" dirty="0"/>
              <a:t>Prioritize each item on the list</a:t>
            </a:r>
          </a:p>
          <a:p>
            <a:pPr lvl="2"/>
            <a:endParaRPr lang="en-US" sz="1100" dirty="0"/>
          </a:p>
          <a:p>
            <a:pPr lvl="2"/>
            <a:r>
              <a:rPr lang="en-US" sz="2800" dirty="0"/>
              <a:t>Estimate how much time each item will take</a:t>
            </a:r>
          </a:p>
          <a:p>
            <a:pPr lvl="2"/>
            <a:endParaRPr lang="en-US" sz="1100" dirty="0"/>
          </a:p>
          <a:p>
            <a:pPr lvl="2"/>
            <a:r>
              <a:rPr lang="en-US" sz="2800" dirty="0"/>
              <a:t>Make a schedule for the week blocking off times for items on the list </a:t>
            </a:r>
            <a:r>
              <a:rPr lang="en-US" sz="2200" dirty="0"/>
              <a:t>(also including time for relaxation and sleep)</a:t>
            </a:r>
          </a:p>
          <a:p>
            <a:pPr lvl="2"/>
            <a:endParaRPr lang="en-US" sz="1200" dirty="0"/>
          </a:p>
          <a:p>
            <a:pPr lvl="2"/>
            <a:r>
              <a:rPr lang="en-US" sz="2800" dirty="0"/>
              <a:t>Reduce, postpone, or eliminate your optional responsibilities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775" y="1095374"/>
            <a:ext cx="3362325" cy="3362325"/>
          </a:xfrm>
          <a:prstGeom prst="rect">
            <a:avLst/>
          </a:prstGeom>
        </p:spPr>
      </p:pic>
    </p:spTree>
    <p:extLst>
      <p:ext uri="{BB962C8B-B14F-4D97-AF65-F5344CB8AC3E}">
        <p14:creationId xmlns:p14="http://schemas.microsoft.com/office/powerpoint/2010/main" val="402874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Clarkson</a:t>
            </a:r>
          </a:p>
        </p:txBody>
      </p:sp>
      <p:sp>
        <p:nvSpPr>
          <p:cNvPr id="3" name="Content Placeholder 2"/>
          <p:cNvSpPr>
            <a:spLocks noGrp="1"/>
          </p:cNvSpPr>
          <p:nvPr>
            <p:ph idx="1"/>
          </p:nvPr>
        </p:nvSpPr>
        <p:spPr>
          <a:xfrm>
            <a:off x="1744910" y="2121407"/>
            <a:ext cx="9383338" cy="4539451"/>
          </a:xfrm>
        </p:spPr>
        <p:txBody>
          <a:bodyPr>
            <a:normAutofit/>
          </a:bodyPr>
          <a:lstStyle/>
          <a:p>
            <a:pPr marL="0" indent="0">
              <a:buNone/>
            </a:pPr>
            <a:r>
              <a:rPr lang="en-US" b="1" i="1" dirty="0"/>
              <a:t>Student Health &amp; Counseling Services (SHAC)</a:t>
            </a:r>
          </a:p>
          <a:p>
            <a:pPr marL="0" indent="0">
              <a:buNone/>
            </a:pPr>
            <a:r>
              <a:rPr lang="en-US" dirty="0"/>
              <a:t>	(315) 268-6633</a:t>
            </a:r>
          </a:p>
          <a:p>
            <a:pPr marL="0" indent="0">
              <a:buNone/>
            </a:pPr>
            <a:endParaRPr lang="en-US" sz="600" dirty="0"/>
          </a:p>
          <a:p>
            <a:pPr marL="0" indent="0">
              <a:buNone/>
            </a:pPr>
            <a:r>
              <a:rPr lang="en-US" b="1" i="1" dirty="0"/>
              <a:t>Writing Center</a:t>
            </a:r>
          </a:p>
          <a:p>
            <a:pPr marL="0" indent="0">
              <a:buNone/>
            </a:pPr>
            <a:r>
              <a:rPr lang="en-US" dirty="0"/>
              <a:t>	(315) 268-4439 or </a:t>
            </a:r>
            <a:r>
              <a:rPr lang="en-US" dirty="0">
                <a:hlinkClick r:id="rId2"/>
              </a:rPr>
              <a:t>wcenter@clarkson.edu</a:t>
            </a:r>
            <a:endParaRPr lang="en-US" dirty="0"/>
          </a:p>
          <a:p>
            <a:pPr marL="0" indent="0">
              <a:buNone/>
            </a:pPr>
            <a:endParaRPr lang="en-US" sz="600" dirty="0"/>
          </a:p>
          <a:p>
            <a:pPr marL="0" indent="0">
              <a:buNone/>
            </a:pPr>
            <a:r>
              <a:rPr lang="en-US" b="1" i="1" dirty="0"/>
              <a:t>Tutoring Center</a:t>
            </a:r>
          </a:p>
          <a:p>
            <a:pPr marL="0" indent="0">
              <a:buNone/>
            </a:pPr>
            <a:r>
              <a:rPr lang="en-US" dirty="0"/>
              <a:t>	(315) 268-4394</a:t>
            </a:r>
          </a:p>
          <a:p>
            <a:pPr marL="0" indent="0">
              <a:buNone/>
            </a:pPr>
            <a:endParaRPr lang="en-US" sz="600" dirty="0"/>
          </a:p>
          <a:p>
            <a:pPr marL="0" indent="0">
              <a:buNone/>
            </a:pPr>
            <a:r>
              <a:rPr lang="en-US" b="1" i="1" dirty="0"/>
              <a:t>Diversity &amp; Inclusion Office </a:t>
            </a:r>
          </a:p>
          <a:p>
            <a:pPr marL="0" indent="0">
              <a:buNone/>
            </a:pPr>
            <a:r>
              <a:rPr lang="en-US" dirty="0"/>
              <a:t>	(315) 268-4208</a:t>
            </a:r>
          </a:p>
        </p:txBody>
      </p:sp>
      <p:pic>
        <p:nvPicPr>
          <p:cNvPr id="4" name="Picture 3"/>
          <p:cNvPicPr>
            <a:picLocks noChangeAspect="1"/>
          </p:cNvPicPr>
          <p:nvPr/>
        </p:nvPicPr>
        <p:blipFill>
          <a:blip r:embed="rId3"/>
          <a:stretch>
            <a:fillRect/>
          </a:stretch>
        </p:blipFill>
        <p:spPr>
          <a:xfrm>
            <a:off x="7161666" y="4391132"/>
            <a:ext cx="3100866" cy="2067243"/>
          </a:xfrm>
          <a:prstGeom prst="roundRect">
            <a:avLst/>
          </a:prstGeom>
        </p:spPr>
      </p:pic>
    </p:spTree>
    <p:extLst>
      <p:ext uri="{BB962C8B-B14F-4D97-AF65-F5344CB8AC3E}">
        <p14:creationId xmlns:p14="http://schemas.microsoft.com/office/powerpoint/2010/main" val="3401866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2020 Graduate Workshops</a:t>
            </a:r>
            <a:br>
              <a:rPr lang="en-US" dirty="0"/>
            </a:br>
            <a:r>
              <a:rPr lang="en-US" sz="2800" dirty="0"/>
              <a:t>Remotely via Zoom</a:t>
            </a:r>
            <a:endParaRPr lang="en-US" dirty="0"/>
          </a:p>
        </p:txBody>
      </p:sp>
      <p:sp>
        <p:nvSpPr>
          <p:cNvPr id="3" name="Content Placeholder 2"/>
          <p:cNvSpPr>
            <a:spLocks noGrp="1"/>
          </p:cNvSpPr>
          <p:nvPr>
            <p:ph idx="1"/>
          </p:nvPr>
        </p:nvSpPr>
        <p:spPr>
          <a:xfrm>
            <a:off x="1142300" y="2449418"/>
            <a:ext cx="10058400" cy="3923950"/>
          </a:xfrm>
        </p:spPr>
        <p:txBody>
          <a:bodyPr>
            <a:normAutofit/>
          </a:bodyPr>
          <a:lstStyle/>
          <a:p>
            <a:pPr marL="0" indent="0">
              <a:buNone/>
            </a:pPr>
            <a:r>
              <a:rPr lang="en-US" sz="2800" b="1" dirty="0"/>
              <a:t>10/08 </a:t>
            </a:r>
            <a:r>
              <a:rPr lang="en-US" sz="2800" dirty="0"/>
              <a:t>Dissertation Literature Review Bootcamp </a:t>
            </a:r>
          </a:p>
        </p:txBody>
      </p:sp>
      <p:pic>
        <p:nvPicPr>
          <p:cNvPr id="4" name="Picture 3">
            <a:extLst>
              <a:ext uri="{FF2B5EF4-FFF2-40B4-BE49-F238E27FC236}">
                <a16:creationId xmlns:a16="http://schemas.microsoft.com/office/drawing/2014/main" id="{8B9D9879-7E96-4ADE-B895-449E8CBE9F05}"/>
              </a:ext>
            </a:extLst>
          </p:cNvPr>
          <p:cNvPicPr>
            <a:picLocks noChangeAspect="1"/>
          </p:cNvPicPr>
          <p:nvPr/>
        </p:nvPicPr>
        <p:blipFill>
          <a:blip r:embed="rId2"/>
          <a:stretch>
            <a:fillRect/>
          </a:stretch>
        </p:blipFill>
        <p:spPr>
          <a:xfrm>
            <a:off x="6171500" y="3429000"/>
            <a:ext cx="4499295" cy="2999530"/>
          </a:xfrm>
          <a:prstGeom prst="roundRect">
            <a:avLst/>
          </a:prstGeom>
        </p:spPr>
      </p:pic>
    </p:spTree>
    <p:extLst>
      <p:ext uri="{BB962C8B-B14F-4D97-AF65-F5344CB8AC3E}">
        <p14:creationId xmlns:p14="http://schemas.microsoft.com/office/powerpoint/2010/main" val="13502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Speed Reading </a:t>
            </a:r>
            <a:r>
              <a:rPr lang="en-US" u="sng" dirty="0"/>
              <a:t>Myths</a:t>
            </a:r>
          </a:p>
        </p:txBody>
      </p:sp>
      <p:sp>
        <p:nvSpPr>
          <p:cNvPr id="5" name="Content Placeholder 4"/>
          <p:cNvSpPr>
            <a:spLocks noGrp="1"/>
          </p:cNvSpPr>
          <p:nvPr>
            <p:ph idx="1"/>
          </p:nvPr>
        </p:nvSpPr>
        <p:spPr>
          <a:xfrm>
            <a:off x="1069848" y="1949958"/>
            <a:ext cx="10058400" cy="4050792"/>
          </a:xfrm>
        </p:spPr>
        <p:txBody>
          <a:bodyPr>
            <a:noAutofit/>
          </a:bodyPr>
          <a:lstStyle/>
          <a:p>
            <a:r>
              <a:rPr lang="en-US" sz="2800" dirty="0"/>
              <a:t>▲ speed = ▼ retention </a:t>
            </a:r>
          </a:p>
          <a:p>
            <a:endParaRPr lang="en-US" sz="500" dirty="0"/>
          </a:p>
          <a:p>
            <a:r>
              <a:rPr lang="en-US" sz="2800" dirty="0"/>
              <a:t>Skimming isn’t “real” reading</a:t>
            </a:r>
          </a:p>
          <a:p>
            <a:endParaRPr lang="en-US" sz="500" dirty="0"/>
          </a:p>
          <a:p>
            <a:r>
              <a:rPr lang="en-US" sz="2800" dirty="0"/>
              <a:t>Through work MUST be done</a:t>
            </a:r>
            <a:r>
              <a:rPr lang="en-US" sz="4000" b="1" dirty="0"/>
              <a:t> </a:t>
            </a:r>
            <a:r>
              <a:rPr lang="en-US" sz="4000" b="1" dirty="0">
                <a:latin typeface="Chiller" panose="04020404031007020602" pitchFamily="82" charset="0"/>
              </a:rPr>
              <a:t>slowly</a:t>
            </a:r>
            <a:r>
              <a:rPr lang="en-US" sz="4000" b="1" dirty="0"/>
              <a:t> </a:t>
            </a:r>
          </a:p>
          <a:p>
            <a:endParaRPr lang="en-US" sz="500" b="1" dirty="0"/>
          </a:p>
          <a:p>
            <a:r>
              <a:rPr lang="en-US" sz="2800" dirty="0"/>
              <a:t>If you don’t immediately understand, read, read again!</a:t>
            </a:r>
          </a:p>
          <a:p>
            <a:endParaRPr lang="en-US" sz="500" dirty="0"/>
          </a:p>
          <a:p>
            <a:r>
              <a:rPr lang="en-US" sz="2800" dirty="0"/>
              <a:t>Technical documents </a:t>
            </a:r>
            <a:r>
              <a:rPr lang="en-US" sz="2800" i="1" dirty="0"/>
              <a:t>can’t</a:t>
            </a:r>
            <a:r>
              <a:rPr lang="en-US" sz="2800" dirty="0"/>
              <a:t> be read rapidly</a:t>
            </a:r>
          </a:p>
          <a:p>
            <a:endParaRPr lang="en-US" sz="500" dirty="0"/>
          </a:p>
          <a:p>
            <a:r>
              <a:rPr lang="en-US" sz="2800" dirty="0"/>
              <a:t>You need to remember </a:t>
            </a:r>
            <a:r>
              <a:rPr lang="en-US" sz="3200" b="1" dirty="0"/>
              <a:t>EVERYTHING!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7374"/>
            <a:ext cx="12192000" cy="5000625"/>
          </a:xfrm>
          <a:prstGeom prst="rect">
            <a:avLst/>
          </a:prstGeom>
        </p:spPr>
      </p:pic>
    </p:spTree>
    <p:extLst>
      <p:ext uri="{BB962C8B-B14F-4D97-AF65-F5344CB8AC3E}">
        <p14:creationId xmlns:p14="http://schemas.microsoft.com/office/powerpoint/2010/main" val="22119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285445"/>
          </a:xfrm>
        </p:spPr>
        <p:txBody>
          <a:bodyPr>
            <a:normAutofit/>
          </a:bodyPr>
          <a:lstStyle/>
          <a:p>
            <a:r>
              <a:rPr lang="en-US" dirty="0"/>
              <a:t>Contact Us</a:t>
            </a:r>
            <a:endParaRPr lang="en-US" sz="2800" dirty="0"/>
          </a:p>
        </p:txBody>
      </p:sp>
      <p:sp>
        <p:nvSpPr>
          <p:cNvPr id="3" name="Content Placeholder 2"/>
          <p:cNvSpPr>
            <a:spLocks noGrp="1"/>
          </p:cNvSpPr>
          <p:nvPr>
            <p:ph idx="1"/>
          </p:nvPr>
        </p:nvSpPr>
        <p:spPr>
          <a:xfrm>
            <a:off x="2005012" y="1770076"/>
            <a:ext cx="8181975" cy="4983061"/>
          </a:xfrm>
        </p:spPr>
        <p:txBody>
          <a:bodyPr>
            <a:noAutofit/>
          </a:bodyPr>
          <a:lstStyle/>
          <a:p>
            <a:pPr marL="0" indent="0">
              <a:buNone/>
            </a:pPr>
            <a:r>
              <a:rPr lang="en-US" sz="3600" dirty="0"/>
              <a:t>Amber Dashnaw </a:t>
            </a:r>
            <a:br>
              <a:rPr lang="en-US" sz="3600" dirty="0"/>
            </a:br>
            <a:r>
              <a:rPr lang="en-US" sz="2400" dirty="0"/>
              <a:t>Public Services Librarian for Graduate Education</a:t>
            </a:r>
            <a:endParaRPr lang="en-US" sz="2400" dirty="0">
              <a:hlinkClick r:id="rId2"/>
            </a:endParaRPr>
          </a:p>
          <a:p>
            <a:pPr marL="0" indent="0">
              <a:buNone/>
            </a:pPr>
            <a:r>
              <a:rPr lang="en-US" sz="3600" dirty="0"/>
              <a:t>	</a:t>
            </a:r>
            <a:r>
              <a:rPr lang="en-US" sz="3200" dirty="0">
                <a:hlinkClick r:id="rId2"/>
              </a:rPr>
              <a:t>aldashnaw@clarkson.edu</a:t>
            </a:r>
            <a:endParaRPr lang="en-US" sz="3200" dirty="0"/>
          </a:p>
          <a:p>
            <a:pPr marL="0" indent="0">
              <a:buNone/>
            </a:pPr>
            <a:r>
              <a:rPr lang="en-US" sz="3200" dirty="0"/>
              <a:t>	(315) 268-4454</a:t>
            </a:r>
          </a:p>
          <a:p>
            <a:pPr marL="0" indent="0">
              <a:buNone/>
            </a:pPr>
            <a:endParaRPr lang="en-US" sz="1600" dirty="0"/>
          </a:p>
          <a:p>
            <a:pPr marL="0" indent="0">
              <a:buNone/>
            </a:pPr>
            <a:r>
              <a:rPr lang="en-US" sz="3600" dirty="0"/>
              <a:t>Ask a Librarian</a:t>
            </a:r>
          </a:p>
          <a:p>
            <a:pPr marL="0" indent="0">
              <a:buNone/>
            </a:pPr>
            <a:r>
              <a:rPr lang="en-US" sz="3600" dirty="0"/>
              <a:t>	</a:t>
            </a:r>
            <a:r>
              <a:rPr lang="en-US" sz="3200" dirty="0">
                <a:hlinkClick r:id="rId3"/>
              </a:rPr>
              <a:t>askalibrarian@clarkson.edu</a:t>
            </a:r>
            <a:endParaRPr lang="en-US" sz="3200" dirty="0"/>
          </a:p>
          <a:p>
            <a:pPr marL="0" indent="0">
              <a:buNone/>
            </a:pPr>
            <a:r>
              <a:rPr lang="en-US" sz="3200" dirty="0"/>
              <a:t>	(315) 268-2292</a:t>
            </a:r>
          </a:p>
          <a:p>
            <a:pPr marL="0" indent="0">
              <a:buNone/>
            </a:pPr>
            <a:endParaRPr lang="en-US" sz="3600" dirty="0"/>
          </a:p>
        </p:txBody>
      </p:sp>
    </p:spTree>
    <p:extLst>
      <p:ext uri="{BB962C8B-B14F-4D97-AF65-F5344CB8AC3E}">
        <p14:creationId xmlns:p14="http://schemas.microsoft.com/office/powerpoint/2010/main" val="404781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Speed Test</a:t>
            </a:r>
          </a:p>
        </p:txBody>
      </p:sp>
      <p:pic>
        <p:nvPicPr>
          <p:cNvPr id="8" name="CH50zuS8DD0"/>
          <p:cNvPicPr>
            <a:picLocks noGrp="1" noRot="1" noChangeAspect="1"/>
          </p:cNvPicPr>
          <p:nvPr>
            <p:ph idx="1"/>
            <a:videoFile r:link="rId1"/>
          </p:nvPr>
        </p:nvPicPr>
        <p:blipFill>
          <a:blip r:embed="rId3"/>
          <a:stretch>
            <a:fillRect/>
          </a:stretch>
        </p:blipFill>
        <p:spPr>
          <a:xfrm>
            <a:off x="2041398" y="1964134"/>
            <a:ext cx="8115300" cy="4564857"/>
          </a:xfrm>
          <a:prstGeom prst="rect">
            <a:avLst/>
          </a:prstGeom>
        </p:spPr>
      </p:pic>
    </p:spTree>
    <p:extLst>
      <p:ext uri="{BB962C8B-B14F-4D97-AF65-F5344CB8AC3E}">
        <p14:creationId xmlns:p14="http://schemas.microsoft.com/office/powerpoint/2010/main" val="207227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Reading Speed Test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8825769"/>
              </p:ext>
            </p:extLst>
          </p:nvPr>
        </p:nvGraphicFramePr>
        <p:xfrm>
          <a:off x="1479958" y="2106739"/>
          <a:ext cx="4619090" cy="2194560"/>
        </p:xfrm>
        <a:graphic>
          <a:graphicData uri="http://schemas.openxmlformats.org/drawingml/2006/table">
            <a:tbl>
              <a:tblPr firstRow="1" bandRow="1">
                <a:tableStyleId>{21E4AEA4-8DFA-4A89-87EB-49C32662AFE0}</a:tableStyleId>
              </a:tblPr>
              <a:tblGrid>
                <a:gridCol w="2309545">
                  <a:extLst>
                    <a:ext uri="{9D8B030D-6E8A-4147-A177-3AD203B41FA5}">
                      <a16:colId xmlns:a16="http://schemas.microsoft.com/office/drawing/2014/main" val="2492631742"/>
                    </a:ext>
                  </a:extLst>
                </a:gridCol>
                <a:gridCol w="2309545">
                  <a:extLst>
                    <a:ext uri="{9D8B030D-6E8A-4147-A177-3AD203B41FA5}">
                      <a16:colId xmlns:a16="http://schemas.microsoft.com/office/drawing/2014/main" val="124002687"/>
                    </a:ext>
                  </a:extLst>
                </a:gridCol>
              </a:tblGrid>
              <a:tr h="324880">
                <a:tc>
                  <a:txBody>
                    <a:bodyPr/>
                    <a:lstStyle/>
                    <a:p>
                      <a:r>
                        <a:rPr lang="en-US" dirty="0"/>
                        <a:t>Time</a:t>
                      </a:r>
                    </a:p>
                  </a:txBody>
                  <a:tcPr/>
                </a:tc>
                <a:tc>
                  <a:txBody>
                    <a:bodyPr/>
                    <a:lstStyle/>
                    <a:p>
                      <a:r>
                        <a:rPr lang="en-US" dirty="0"/>
                        <a:t>Result</a:t>
                      </a:r>
                    </a:p>
                  </a:txBody>
                  <a:tcPr/>
                </a:tc>
                <a:extLst>
                  <a:ext uri="{0D108BD9-81ED-4DB2-BD59-A6C34878D82A}">
                    <a16:rowId xmlns:a16="http://schemas.microsoft.com/office/drawing/2014/main" val="2897420870"/>
                  </a:ext>
                </a:extLst>
              </a:tr>
              <a:tr h="324880">
                <a:tc>
                  <a:txBody>
                    <a:bodyPr/>
                    <a:lstStyle/>
                    <a:p>
                      <a:r>
                        <a:rPr lang="en-US" dirty="0"/>
                        <a:t>Under 20 seconds</a:t>
                      </a:r>
                    </a:p>
                  </a:txBody>
                  <a:tcPr/>
                </a:tc>
                <a:tc>
                  <a:txBody>
                    <a:bodyPr/>
                    <a:lstStyle/>
                    <a:p>
                      <a:r>
                        <a:rPr lang="en-US" dirty="0"/>
                        <a:t>Very</a:t>
                      </a:r>
                      <a:r>
                        <a:rPr lang="en-US" baseline="0" dirty="0"/>
                        <a:t> fast</a:t>
                      </a:r>
                      <a:endParaRPr lang="en-US" dirty="0"/>
                    </a:p>
                  </a:txBody>
                  <a:tcPr/>
                </a:tc>
                <a:extLst>
                  <a:ext uri="{0D108BD9-81ED-4DB2-BD59-A6C34878D82A}">
                    <a16:rowId xmlns:a16="http://schemas.microsoft.com/office/drawing/2014/main" val="680330295"/>
                  </a:ext>
                </a:extLst>
              </a:tr>
              <a:tr h="324880">
                <a:tc>
                  <a:txBody>
                    <a:bodyPr/>
                    <a:lstStyle/>
                    <a:p>
                      <a:r>
                        <a:rPr lang="en-US" dirty="0"/>
                        <a:t>21-30 seconds</a:t>
                      </a:r>
                    </a:p>
                  </a:txBody>
                  <a:tcPr/>
                </a:tc>
                <a:tc>
                  <a:txBody>
                    <a:bodyPr/>
                    <a:lstStyle/>
                    <a:p>
                      <a:r>
                        <a:rPr lang="en-US" dirty="0"/>
                        <a:t>Fast</a:t>
                      </a:r>
                    </a:p>
                  </a:txBody>
                  <a:tcPr/>
                </a:tc>
                <a:extLst>
                  <a:ext uri="{0D108BD9-81ED-4DB2-BD59-A6C34878D82A}">
                    <a16:rowId xmlns:a16="http://schemas.microsoft.com/office/drawing/2014/main" val="3325866329"/>
                  </a:ext>
                </a:extLst>
              </a:tr>
              <a:tr h="324880">
                <a:tc>
                  <a:txBody>
                    <a:bodyPr/>
                    <a:lstStyle/>
                    <a:p>
                      <a:r>
                        <a:rPr lang="en-US" dirty="0"/>
                        <a:t>31-45 seconds</a:t>
                      </a:r>
                    </a:p>
                  </a:txBody>
                  <a:tcPr/>
                </a:tc>
                <a:tc>
                  <a:txBody>
                    <a:bodyPr/>
                    <a:lstStyle/>
                    <a:p>
                      <a:r>
                        <a:rPr lang="en-US" dirty="0"/>
                        <a:t>Average</a:t>
                      </a:r>
                    </a:p>
                  </a:txBody>
                  <a:tcPr/>
                </a:tc>
                <a:extLst>
                  <a:ext uri="{0D108BD9-81ED-4DB2-BD59-A6C34878D82A}">
                    <a16:rowId xmlns:a16="http://schemas.microsoft.com/office/drawing/2014/main" val="1768796752"/>
                  </a:ext>
                </a:extLst>
              </a:tr>
              <a:tr h="324880">
                <a:tc>
                  <a:txBody>
                    <a:bodyPr/>
                    <a:lstStyle/>
                    <a:p>
                      <a:r>
                        <a:rPr lang="en-US" dirty="0"/>
                        <a:t>46-60 seconds</a:t>
                      </a:r>
                    </a:p>
                  </a:txBody>
                  <a:tcPr/>
                </a:tc>
                <a:tc>
                  <a:txBody>
                    <a:bodyPr/>
                    <a:lstStyle/>
                    <a:p>
                      <a:r>
                        <a:rPr lang="en-US" dirty="0"/>
                        <a:t>Slow</a:t>
                      </a:r>
                    </a:p>
                  </a:txBody>
                  <a:tcPr/>
                </a:tc>
                <a:extLst>
                  <a:ext uri="{0D108BD9-81ED-4DB2-BD59-A6C34878D82A}">
                    <a16:rowId xmlns:a16="http://schemas.microsoft.com/office/drawing/2014/main" val="4137679841"/>
                  </a:ext>
                </a:extLst>
              </a:tr>
              <a:tr h="324880">
                <a:tc>
                  <a:txBody>
                    <a:bodyPr/>
                    <a:lstStyle/>
                    <a:p>
                      <a:r>
                        <a:rPr lang="en-US" dirty="0"/>
                        <a:t>61+ seconds</a:t>
                      </a:r>
                    </a:p>
                  </a:txBody>
                  <a:tcPr/>
                </a:tc>
                <a:tc>
                  <a:txBody>
                    <a:bodyPr/>
                    <a:lstStyle/>
                    <a:p>
                      <a:r>
                        <a:rPr lang="en-US" dirty="0"/>
                        <a:t>Very slow</a:t>
                      </a:r>
                    </a:p>
                  </a:txBody>
                  <a:tcPr/>
                </a:tc>
                <a:extLst>
                  <a:ext uri="{0D108BD9-81ED-4DB2-BD59-A6C34878D82A}">
                    <a16:rowId xmlns:a16="http://schemas.microsoft.com/office/drawing/2014/main" val="3660847038"/>
                  </a:ext>
                </a:extLst>
              </a:tr>
            </a:tbl>
          </a:graphicData>
        </a:graphic>
      </p:graphicFrame>
      <p:sp>
        <p:nvSpPr>
          <p:cNvPr id="25" name="TextBox 24"/>
          <p:cNvSpPr txBox="1"/>
          <p:nvPr/>
        </p:nvSpPr>
        <p:spPr>
          <a:xfrm>
            <a:off x="5762625" y="4069460"/>
            <a:ext cx="6010275" cy="2308324"/>
          </a:xfrm>
          <a:prstGeom prst="rect">
            <a:avLst/>
          </a:prstGeom>
          <a:noFill/>
        </p:spPr>
        <p:txBody>
          <a:bodyPr wrap="square" rtlCol="0">
            <a:spAutoFit/>
          </a:bodyPr>
          <a:lstStyle/>
          <a:p>
            <a:pPr algn="ctr"/>
            <a:r>
              <a:rPr lang="en-US" b="1" dirty="0"/>
              <a:t>Fiction &amp; Non-technical materials</a:t>
            </a:r>
          </a:p>
          <a:p>
            <a:endParaRPr lang="en-US" i="1" dirty="0"/>
          </a:p>
          <a:p>
            <a:pPr marL="285750" indent="-285750">
              <a:buFont typeface="Arial" panose="020B0604020202020204" pitchFamily="34" charset="0"/>
              <a:buChar char="•"/>
            </a:pPr>
            <a:r>
              <a:rPr lang="en-US" i="1" dirty="0"/>
              <a:t>Average: </a:t>
            </a:r>
            <a:r>
              <a:rPr lang="en-US" dirty="0"/>
              <a:t>250-350 words per minute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“Good”: </a:t>
            </a:r>
            <a:r>
              <a:rPr lang="en-US" dirty="0"/>
              <a:t>500-700 words per minute</a:t>
            </a:r>
          </a:p>
          <a:p>
            <a:endParaRPr lang="en-US" dirty="0"/>
          </a:p>
          <a:p>
            <a:pPr marL="285750" indent="-285750">
              <a:buFont typeface="Arial" panose="020B0604020202020204" pitchFamily="34" charset="0"/>
              <a:buChar char="•"/>
            </a:pPr>
            <a:r>
              <a:rPr lang="en-US" dirty="0"/>
              <a:t>Some people can read 1000 words per minute or more…</a:t>
            </a:r>
          </a:p>
        </p:txBody>
      </p:sp>
    </p:spTree>
    <p:extLst>
      <p:ext uri="{BB962C8B-B14F-4D97-AF65-F5344CB8AC3E}">
        <p14:creationId xmlns:p14="http://schemas.microsoft.com/office/powerpoint/2010/main" val="1063380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Rate</a:t>
            </a:r>
          </a:p>
        </p:txBody>
      </p:sp>
      <p:sp>
        <p:nvSpPr>
          <p:cNvPr id="3" name="Content Placeholder 2"/>
          <p:cNvSpPr>
            <a:spLocks noGrp="1"/>
          </p:cNvSpPr>
          <p:nvPr>
            <p:ph idx="1"/>
          </p:nvPr>
        </p:nvSpPr>
        <p:spPr/>
        <p:txBody>
          <a:bodyPr>
            <a:normAutofit/>
          </a:bodyPr>
          <a:lstStyle/>
          <a:p>
            <a:pPr marL="0" indent="0">
              <a:buNone/>
            </a:pPr>
            <a:r>
              <a:rPr lang="en-US" sz="3600" dirty="0"/>
              <a:t>Determined by: </a:t>
            </a:r>
          </a:p>
          <a:p>
            <a:pPr lvl="1"/>
            <a:r>
              <a:rPr lang="en-US" sz="3200" dirty="0"/>
              <a:t>Reader’s purpose</a:t>
            </a:r>
          </a:p>
          <a:p>
            <a:pPr lvl="1"/>
            <a:r>
              <a:rPr lang="en-US" sz="3200" dirty="0"/>
              <a:t>Difficulty of the material</a:t>
            </a:r>
          </a:p>
          <a:p>
            <a:pPr lvl="1"/>
            <a:r>
              <a:rPr lang="en-US" sz="3200" dirty="0"/>
              <a:t>Internal structure of the information</a:t>
            </a:r>
          </a:p>
        </p:txBody>
      </p:sp>
      <p:pic>
        <p:nvPicPr>
          <p:cNvPr id="4" name="Picture 3"/>
          <p:cNvPicPr>
            <a:picLocks noChangeAspect="1"/>
          </p:cNvPicPr>
          <p:nvPr/>
        </p:nvPicPr>
        <p:blipFill>
          <a:blip r:embed="rId2"/>
          <a:stretch>
            <a:fillRect/>
          </a:stretch>
        </p:blipFill>
        <p:spPr>
          <a:xfrm>
            <a:off x="7372350" y="4293810"/>
            <a:ext cx="3629025" cy="2411790"/>
          </a:xfrm>
          <a:prstGeom prst="roundRect">
            <a:avLst/>
          </a:prstGeom>
        </p:spPr>
      </p:pic>
    </p:spTree>
    <p:extLst>
      <p:ext uri="{BB962C8B-B14F-4D97-AF65-F5344CB8AC3E}">
        <p14:creationId xmlns:p14="http://schemas.microsoft.com/office/powerpoint/2010/main" val="18720589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8292</TotalTime>
  <Words>2546</Words>
  <Application>Microsoft Office PowerPoint</Application>
  <PresentationFormat>Widescreen</PresentationFormat>
  <Paragraphs>458</Paragraphs>
  <Slides>60</Slides>
  <Notes>1</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Bookman Old Style</vt:lpstr>
      <vt:lpstr>Calibri</vt:lpstr>
      <vt:lpstr>Century Gothic</vt:lpstr>
      <vt:lpstr>Chiller</vt:lpstr>
      <vt:lpstr>Wingdings</vt:lpstr>
      <vt:lpstr>Wood Type</vt:lpstr>
      <vt:lpstr>Graduate Workshop: Advanced Reading Strategies  </vt:lpstr>
      <vt:lpstr>Citation</vt:lpstr>
      <vt:lpstr>Reader Self-Awareness</vt:lpstr>
      <vt:lpstr>Speed  Comprehension  Critical Reading  Retention &amp; Recall  Volume  Focus &amp; Concentration  Reducing Stress </vt:lpstr>
      <vt:lpstr>Speed</vt:lpstr>
      <vt:lpstr>Speed Reading Myths</vt:lpstr>
      <vt:lpstr>Reading Speed Test</vt:lpstr>
      <vt:lpstr>Reading Speed Test</vt:lpstr>
      <vt:lpstr>Reading Rate</vt:lpstr>
      <vt:lpstr>What Slows you Down? </vt:lpstr>
      <vt:lpstr>Speed Strategies</vt:lpstr>
      <vt:lpstr>Speed Strategies: Condition your Eyes </vt:lpstr>
      <vt:lpstr>Speed Strategies: Condition your Eyes </vt:lpstr>
      <vt:lpstr>Speed Strategies</vt:lpstr>
      <vt:lpstr>Speed Strategies</vt:lpstr>
      <vt:lpstr>Speed Strategies: Improve your Vocabulary</vt:lpstr>
      <vt:lpstr>Shift Gears: Skip material unsuitable to your purpose</vt:lpstr>
      <vt:lpstr>Digital Resources</vt:lpstr>
      <vt:lpstr>Comprehension</vt:lpstr>
      <vt:lpstr>Good Comprehension is: </vt:lpstr>
      <vt:lpstr>Factors that Affect Comprehension</vt:lpstr>
      <vt:lpstr>Comprehension Strategies </vt:lpstr>
      <vt:lpstr>Comprehension Strategies </vt:lpstr>
      <vt:lpstr>Comprehension Strategies </vt:lpstr>
      <vt:lpstr>Critical Reading</vt:lpstr>
      <vt:lpstr>Critical Reading Asks: </vt:lpstr>
      <vt:lpstr>Critical Reading Strategies</vt:lpstr>
      <vt:lpstr>Critical Reading Strategies </vt:lpstr>
      <vt:lpstr>Critical Reading Strategies: Indicator Words</vt:lpstr>
      <vt:lpstr>Critical Reading Strategies</vt:lpstr>
      <vt:lpstr>Critical Reading Strategies </vt:lpstr>
      <vt:lpstr>Reading Research Papers</vt:lpstr>
      <vt:lpstr>Reading Research Papers </vt:lpstr>
      <vt:lpstr>Reading Research Papers </vt:lpstr>
      <vt:lpstr>Reading Research Papers </vt:lpstr>
      <vt:lpstr>Retention </vt:lpstr>
      <vt:lpstr>How do we Form Memories? </vt:lpstr>
      <vt:lpstr>Retention Strategies</vt:lpstr>
      <vt:lpstr>Retention Strategies</vt:lpstr>
      <vt:lpstr>Retention Strategies</vt:lpstr>
      <vt:lpstr>Retention Strategies</vt:lpstr>
      <vt:lpstr>Retention Strategies</vt:lpstr>
      <vt:lpstr>Retention Strategies</vt:lpstr>
      <vt:lpstr>Retention Strategies</vt:lpstr>
      <vt:lpstr>Retention Strategies</vt:lpstr>
      <vt:lpstr>Retention Strategies</vt:lpstr>
      <vt:lpstr>Volume</vt:lpstr>
      <vt:lpstr>How to Deal? </vt:lpstr>
      <vt:lpstr>Focus &amp; Concentration</vt:lpstr>
      <vt:lpstr>Focus &amp; Concentration Strategies </vt:lpstr>
      <vt:lpstr>Focus &amp; Concentration</vt:lpstr>
      <vt:lpstr>Focus &amp; Concentration The ‘Off-Track’ Problem </vt:lpstr>
      <vt:lpstr>Focus &amp; Concentration Strategies</vt:lpstr>
      <vt:lpstr>Reducing Stress</vt:lpstr>
      <vt:lpstr>Reducing Stress</vt:lpstr>
      <vt:lpstr>Reducing Stress Strategies </vt:lpstr>
      <vt:lpstr>Reducing Stress Strategies</vt:lpstr>
      <vt:lpstr>Resources at Clarkson</vt:lpstr>
      <vt:lpstr>Fall 2020 Graduate Workshops Remotely via Zoom</vt:lpstr>
      <vt:lpstr>Contact Us</vt:lpstr>
    </vt:vector>
  </TitlesOfParts>
  <Company>Clarkson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Workshop: Advanced Reading Strategies</dc:title>
  <dc:creator>Amber L. Dashnaw - aamidon</dc:creator>
  <cp:lastModifiedBy>Amber L. Dashnaw - aamidon</cp:lastModifiedBy>
  <cp:revision>51</cp:revision>
  <dcterms:created xsi:type="dcterms:W3CDTF">2019-09-26T19:05:01Z</dcterms:created>
  <dcterms:modified xsi:type="dcterms:W3CDTF">2020-09-04T16:22:42Z</dcterms:modified>
</cp:coreProperties>
</file>