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9" r:id="rId1"/>
  </p:sldMasterIdLst>
  <p:notesMasterIdLst>
    <p:notesMasterId r:id="rId23"/>
  </p:notesMasterIdLst>
  <p:sldIdLst>
    <p:sldId id="256" r:id="rId2"/>
    <p:sldId id="273" r:id="rId3"/>
    <p:sldId id="277" r:id="rId4"/>
    <p:sldId id="278" r:id="rId5"/>
    <p:sldId id="260" r:id="rId6"/>
    <p:sldId id="267" r:id="rId7"/>
    <p:sldId id="279" r:id="rId8"/>
    <p:sldId id="261" r:id="rId9"/>
    <p:sldId id="280" r:id="rId10"/>
    <p:sldId id="284" r:id="rId11"/>
    <p:sldId id="262" r:id="rId12"/>
    <p:sldId id="264" r:id="rId13"/>
    <p:sldId id="285" r:id="rId14"/>
    <p:sldId id="283" r:id="rId15"/>
    <p:sldId id="286" r:id="rId16"/>
    <p:sldId id="265" r:id="rId17"/>
    <p:sldId id="282" r:id="rId18"/>
    <p:sldId id="263" r:id="rId19"/>
    <p:sldId id="272" r:id="rId20"/>
    <p:sldId id="276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EB31"/>
    <a:srgbClr val="D74EDA"/>
    <a:srgbClr val="9FDC16"/>
    <a:srgbClr val="A824AB"/>
    <a:srgbClr val="E9A909"/>
    <a:srgbClr val="81C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74535" autoAdjust="0"/>
  </p:normalViewPr>
  <p:slideViewPr>
    <p:cSldViewPr>
      <p:cViewPr varScale="1">
        <p:scale>
          <a:sx n="86" d="100"/>
          <a:sy n="86" d="100"/>
        </p:scale>
        <p:origin x="23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A907B-925A-43A6-BF3B-0B1503DFA5F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374F6-9A52-43D3-B672-76BB3BE7F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2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36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This</a:t>
            </a:r>
            <a:r>
              <a:rPr lang="en-US" baseline="0" dirty="0" smtClean="0"/>
              <a:t> is outlined in section 3.13.10 (p. 61) of the AMA Manual of Style (print ed.)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Only actual items consulted should be listed on your references page.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5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590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Journal Articles - capitalize only: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first world of the article title.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Proper names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Abbreviations </a:t>
            </a:r>
            <a:r>
              <a:rPr lang="en-US" baseline="0" dirty="0" smtClean="0"/>
              <a:t>or acronyms that </a:t>
            </a:r>
            <a:r>
              <a:rPr lang="en-US" baseline="0" dirty="0" smtClean="0"/>
              <a:t>are ordinarily capitalized (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. </a:t>
            </a:r>
            <a:r>
              <a:rPr lang="en-US" baseline="0" dirty="0" smtClean="0"/>
              <a:t>NIH, HIV, DNA</a:t>
            </a:r>
            <a:r>
              <a:rPr lang="en-US" baseline="0" dirty="0" smtClean="0"/>
              <a:t>, EKG)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journal title, according to the NLM </a:t>
            </a:r>
            <a:r>
              <a:rPr lang="en-US" baseline="0" dirty="0" smtClean="0"/>
              <a:t>(abbreviated </a:t>
            </a:r>
            <a:r>
              <a:rPr lang="en-US" baseline="0" dirty="0" smtClean="0"/>
              <a:t>and </a:t>
            </a:r>
            <a:r>
              <a:rPr lang="en-US" baseline="0" dirty="0" smtClean="0"/>
              <a:t>italicized)</a:t>
            </a:r>
            <a:br>
              <a:rPr lang="en-US" baseline="0" dirty="0" smtClean="0"/>
            </a:b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If there is no DOI, then list the article URL and date accessed.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Use the author’s surname followed by initials without commas or periods. </a:t>
            </a:r>
            <a:br>
              <a:rPr lang="en-US" baseline="0" dirty="0" smtClean="0"/>
            </a:br>
            <a:r>
              <a:rPr lang="en-US" baseline="0" dirty="0" smtClean="0"/>
              <a:t>All authors should be listed unless there are more than 6. In this case list the first three followed by et al. </a:t>
            </a:r>
            <a:br>
              <a:rPr lang="en-US" baseline="0" dirty="0" smtClean="0"/>
            </a:br>
            <a:r>
              <a:rPr lang="en-US" baseline="0" dirty="0" smtClean="0"/>
              <a:t>Separate author names by commas only.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This</a:t>
            </a:r>
            <a:r>
              <a:rPr lang="en-US" baseline="0" dirty="0" smtClean="0"/>
              <a:t> is outlined in section 3.15.1 (p. 64-67) of the AMA Manual of Style (print ed.)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8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Journal Articles - capitalize only: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first world of the article title.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Proper names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Abbreviations </a:t>
            </a:r>
            <a:r>
              <a:rPr lang="en-US" baseline="0" dirty="0" smtClean="0"/>
              <a:t>or acronyms that </a:t>
            </a:r>
            <a:r>
              <a:rPr lang="en-US" baseline="0" dirty="0" smtClean="0"/>
              <a:t>are ordinarily capitalized (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. </a:t>
            </a:r>
            <a:r>
              <a:rPr lang="en-US" baseline="0" dirty="0" smtClean="0"/>
              <a:t>NIH, HIV, DNA</a:t>
            </a:r>
            <a:r>
              <a:rPr lang="en-US" baseline="0" dirty="0" smtClean="0"/>
              <a:t>, EKG)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journal title, according to the NLM </a:t>
            </a:r>
            <a:r>
              <a:rPr lang="en-US" baseline="0" dirty="0" smtClean="0"/>
              <a:t>(abbreviated </a:t>
            </a:r>
            <a:r>
              <a:rPr lang="en-US" baseline="0" dirty="0" smtClean="0"/>
              <a:t>and </a:t>
            </a:r>
            <a:r>
              <a:rPr lang="en-US" baseline="0" dirty="0" smtClean="0"/>
              <a:t>italicized)</a:t>
            </a:r>
            <a:br>
              <a:rPr lang="en-US" baseline="0" dirty="0" smtClean="0"/>
            </a:b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If there is no DOI, then list the article URL and date accessed.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Use the author’s surname followed by initials without commas or periods. </a:t>
            </a:r>
            <a:br>
              <a:rPr lang="en-US" baseline="0" dirty="0" smtClean="0"/>
            </a:br>
            <a:r>
              <a:rPr lang="en-US" baseline="0" dirty="0" smtClean="0"/>
              <a:t>All authors should be listed unless there are more than 6. In this case list the first three followed by et al. </a:t>
            </a:r>
            <a:br>
              <a:rPr lang="en-US" baseline="0" dirty="0" smtClean="0"/>
            </a:br>
            <a:r>
              <a:rPr lang="en-US" baseline="0" dirty="0" smtClean="0"/>
              <a:t>Separate author names by commas only.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This</a:t>
            </a:r>
            <a:r>
              <a:rPr lang="en-US" baseline="0" dirty="0" smtClean="0"/>
              <a:t> is outlined in section 3.15.1 (p. 64-67) of the AMA Manual of Style (print ed.)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78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Capitalize</a:t>
            </a:r>
            <a:r>
              <a:rPr lang="en-US" baseline="0" dirty="0" smtClean="0"/>
              <a:t> </a:t>
            </a:r>
            <a:r>
              <a:rPr lang="en-US" baseline="0" dirty="0" smtClean="0"/>
              <a:t>titles – each  major word</a:t>
            </a:r>
            <a:r>
              <a:rPr lang="en-US" baseline="0" dirty="0" smtClean="0"/>
              <a:t>. </a:t>
            </a:r>
            <a:r>
              <a:rPr lang="en-US" baseline="0" dirty="0" smtClean="0"/>
              <a:t>Do not capitalize articles, prepositions of 3 or fewer letters, conjunctions (and, or, for, but, yet) or to.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Author rules are the same as for journals. </a:t>
            </a:r>
            <a:endParaRPr lang="en-US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This</a:t>
            </a:r>
            <a:r>
              <a:rPr lang="en-US" baseline="0" dirty="0" smtClean="0"/>
              <a:t> is outlined in section 3.12  (p. 52-56) of the AMA Manual of Style (print ed.)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If citing a chapter of a book, capitalize the chapter like a journal article title; include page numbers of the chapter.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55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Capitalize</a:t>
            </a:r>
            <a:r>
              <a:rPr lang="en-US" baseline="0" dirty="0" smtClean="0"/>
              <a:t> </a:t>
            </a:r>
            <a:r>
              <a:rPr lang="en-US" baseline="0" dirty="0" smtClean="0"/>
              <a:t>titles – each  major word</a:t>
            </a:r>
            <a:r>
              <a:rPr lang="en-US" baseline="0" dirty="0" smtClean="0"/>
              <a:t>. </a:t>
            </a:r>
            <a:r>
              <a:rPr lang="en-US" baseline="0" dirty="0" smtClean="0"/>
              <a:t>Do not capitalize articles, prepositions of 3 or fewer letters, conjunctions (and, or, for, but, yet) or to.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Author rules are the same as for journals. </a:t>
            </a:r>
            <a:endParaRPr lang="en-US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This</a:t>
            </a:r>
            <a:r>
              <a:rPr lang="en-US" baseline="0" dirty="0" smtClean="0"/>
              <a:t> is outlined in section 3.12  (p. 52-56) of the AMA Manual of Style (print ed.)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If citing a chapter of a book, capitalize the chapter like a journal article title; include page numbers of the chapter.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422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Start with author if there is one (ofte</a:t>
            </a:r>
            <a:r>
              <a:rPr lang="en-US" baseline="0" dirty="0" smtClean="0"/>
              <a:t>n there isn’t). </a:t>
            </a: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Follow same rules for listing authors and titles as for journal articles and books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This</a:t>
            </a:r>
            <a:r>
              <a:rPr lang="en-US" baseline="0" dirty="0" smtClean="0"/>
              <a:t> is outlined in section 3.13.10 (p. 61) of the AMA Manual of Style (print ed.)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206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Start with author if there is one (ofte</a:t>
            </a:r>
            <a:r>
              <a:rPr lang="en-US" baseline="0" dirty="0" smtClean="0"/>
              <a:t>n there isn’t). Follow same rules for listing authors as for journals and books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054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Capitalize</a:t>
            </a:r>
            <a:r>
              <a:rPr lang="en-US" baseline="0" dirty="0" smtClean="0"/>
              <a:t> </a:t>
            </a:r>
            <a:r>
              <a:rPr lang="en-US" baseline="0" dirty="0" smtClean="0"/>
              <a:t>titles – each  major word. Do not capitalize articles, prepositions of 3 or fewer letters, conjunctions (and, or, for, but, yet) or to.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Author rules are the same as for journals. </a:t>
            </a: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This</a:t>
            </a:r>
            <a:r>
              <a:rPr lang="en-US" baseline="0" dirty="0" smtClean="0"/>
              <a:t> is outlined in section 3.15.5 (p. 69) of the AMA Manual of Style (print ed.)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094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0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677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701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63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7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12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0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58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</a:t>
            </a:r>
            <a:r>
              <a:rPr lang="en-US" baseline="0" dirty="0" smtClean="0"/>
              <a:t> is outlined in section 3.6 (p. 42-44) of the AMA Manual of Style (print ed.)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99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44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When mentioned in the</a:t>
            </a:r>
            <a:r>
              <a:rPr lang="en-US" baseline="0" dirty="0" smtClean="0"/>
              <a:t> text, only the last names (surnames) of authors are used.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85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5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0842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72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0467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13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59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0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2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2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211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500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4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4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92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C8974-0367-45AB-8918-E9DDE25465D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7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  <p:sldLayoutId id="2147484021" r:id="rId12"/>
    <p:sldLayoutId id="2147484022" r:id="rId13"/>
    <p:sldLayoutId id="2147484023" r:id="rId14"/>
    <p:sldLayoutId id="2147484024" r:id="rId15"/>
    <p:sldLayoutId id="214748402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nlmcatalog/journa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838200"/>
            <a:ext cx="5410200" cy="4419600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en-US" b="1" spc="400" dirty="0" smtClean="0"/>
              <a:t>A</a:t>
            </a:r>
            <a:r>
              <a:rPr lang="en-US" spc="400" dirty="0" smtClean="0"/>
              <a:t>merican </a:t>
            </a:r>
            <a:br>
              <a:rPr lang="en-US" spc="400" dirty="0" smtClean="0"/>
            </a:br>
            <a:r>
              <a:rPr lang="en-US" b="1" spc="400" dirty="0" smtClean="0"/>
              <a:t>M</a:t>
            </a:r>
            <a:r>
              <a:rPr lang="en-US" spc="400" dirty="0" smtClean="0"/>
              <a:t>edical </a:t>
            </a:r>
            <a:r>
              <a:rPr lang="en-US" b="1" spc="400" dirty="0" smtClean="0"/>
              <a:t>A</a:t>
            </a:r>
            <a:r>
              <a:rPr lang="en-US" spc="400" dirty="0" smtClean="0"/>
              <a:t>ssociation </a:t>
            </a:r>
            <a:r>
              <a:rPr lang="en-US" spc="200" dirty="0" smtClean="0"/>
              <a:t>Citation Style</a:t>
            </a:r>
            <a:br>
              <a:rPr lang="en-US" spc="200" dirty="0" smtClean="0"/>
            </a:br>
            <a:r>
              <a:rPr lang="en-US" sz="4400" dirty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AMA</a:t>
            </a:r>
            <a:br>
              <a:rPr lang="en-US" sz="4400" dirty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</a:br>
            <a:endParaRPr lang="en-US" spc="200" dirty="0"/>
          </a:p>
        </p:txBody>
      </p:sp>
    </p:spTree>
    <p:extLst>
      <p:ext uri="{BB962C8B-B14F-4D97-AF65-F5344CB8AC3E}">
        <p14:creationId xmlns:p14="http://schemas.microsoft.com/office/powerpoint/2010/main" val="125460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190500"/>
            <a:ext cx="7880686" cy="8001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In-Text </a:t>
            </a:r>
            <a:r>
              <a:rPr lang="en-US" dirty="0" smtClean="0"/>
              <a:t>Citations: Secondary Citations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762000"/>
            <a:ext cx="6590366" cy="5867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2600" baseline="30000" dirty="0" smtClean="0"/>
          </a:p>
          <a:p>
            <a:pPr>
              <a:lnSpc>
                <a:spcPct val="170000"/>
              </a:lnSpc>
            </a:pPr>
            <a:r>
              <a:rPr lang="en-US" dirty="0" smtClean="0"/>
              <a:t>When </a:t>
            </a:r>
            <a:r>
              <a:rPr lang="en-US" dirty="0"/>
              <a:t>you are using information that was </a:t>
            </a:r>
            <a:r>
              <a:rPr lang="en-US" u="sng" dirty="0"/>
              <a:t>originally published in a source you have not read</a:t>
            </a:r>
            <a:r>
              <a:rPr lang="en-US" dirty="0"/>
              <a:t> </a:t>
            </a:r>
            <a:r>
              <a:rPr lang="en-US" dirty="0" smtClean="0"/>
              <a:t>(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quotes, statistics or data), but was </a:t>
            </a:r>
            <a:r>
              <a:rPr lang="en-US" u="sng" dirty="0"/>
              <a:t>cited in a source you have read</a:t>
            </a:r>
            <a:r>
              <a:rPr lang="en-US" dirty="0"/>
              <a:t>, give the full citation details for both sources, using "</a:t>
            </a:r>
            <a:r>
              <a:rPr lang="en-US" b="1" dirty="0"/>
              <a:t>Cited by:</a:t>
            </a:r>
            <a:r>
              <a:rPr lang="en-US" dirty="0"/>
              <a:t>" (for information/data) or "</a:t>
            </a:r>
            <a:r>
              <a:rPr lang="en-US" b="1" dirty="0"/>
              <a:t>Quoted by:</a:t>
            </a:r>
            <a:r>
              <a:rPr lang="en-US" dirty="0"/>
              <a:t>" (for quotes) to join them.</a:t>
            </a:r>
          </a:p>
          <a:p>
            <a:pPr>
              <a:lnSpc>
                <a:spcPct val="170000"/>
              </a:lnSpc>
            </a:pPr>
            <a:r>
              <a:rPr lang="en-US" b="1" dirty="0"/>
              <a:t>NOTE:</a:t>
            </a:r>
            <a:r>
              <a:rPr lang="en-US" dirty="0"/>
              <a:t>  Generally speaking, you </a:t>
            </a:r>
            <a:r>
              <a:rPr lang="en-US" b="1" dirty="0"/>
              <a:t>cite the work you have in front of you</a:t>
            </a:r>
            <a:r>
              <a:rPr lang="en-US" dirty="0"/>
              <a:t>.  The only reason why you would use a secondary citation would be if you were directly referring to the work or words of one author, but did not have access to the original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This should be done sparingly</a:t>
            </a:r>
            <a:r>
              <a:rPr lang="en-US" dirty="0" smtClean="0"/>
              <a:t>. 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en-US" b="1" dirty="0"/>
              <a:t>What this looks </a:t>
            </a:r>
            <a:r>
              <a:rPr lang="en-US" b="1" dirty="0" smtClean="0"/>
              <a:t>like: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You </a:t>
            </a:r>
            <a:r>
              <a:rPr lang="en-US" dirty="0"/>
              <a:t>have been reading a journal article by Winchester, which gives a quote by Smith and Wesson, and you want to use that quote.  In your reference list, cite Smith and Wesson (complete reference) Quoted by: Winchester (complete reference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Example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text:</a:t>
            </a:r>
            <a:br>
              <a:rPr lang="en-US" dirty="0" smtClean="0"/>
            </a:br>
            <a:r>
              <a:rPr lang="en-US" dirty="0" smtClean="0"/>
              <a:t>Smith </a:t>
            </a:r>
            <a:r>
              <a:rPr lang="en-US" dirty="0"/>
              <a:t>and Wesson</a:t>
            </a:r>
            <a:r>
              <a:rPr lang="en-US" baseline="30000" dirty="0"/>
              <a:t>1(p6)</a:t>
            </a:r>
            <a:r>
              <a:rPr lang="en-US" dirty="0"/>
              <a:t> noted the "complete irrelevance of this kind of data" in advanced discussions of this </a:t>
            </a:r>
            <a:r>
              <a:rPr lang="en-US" dirty="0" smtClean="0"/>
              <a:t>nature.</a:t>
            </a:r>
            <a:br>
              <a:rPr lang="en-US" dirty="0" smtClean="0"/>
            </a:br>
            <a:r>
              <a:rPr lang="en-US" sz="700" dirty="0" smtClean="0"/>
              <a:t/>
            </a:r>
            <a:br>
              <a:rPr lang="en-US" sz="700" dirty="0" smtClean="0"/>
            </a:br>
            <a:r>
              <a:rPr lang="en-US" dirty="0" smtClean="0"/>
              <a:t>In </a:t>
            </a:r>
            <a:r>
              <a:rPr lang="en-US" dirty="0"/>
              <a:t>the reference </a:t>
            </a:r>
            <a:r>
              <a:rPr lang="en-US" dirty="0" smtClean="0"/>
              <a:t>list:</a:t>
            </a:r>
            <a:br>
              <a:rPr lang="en-US" dirty="0" smtClean="0"/>
            </a:br>
            <a:r>
              <a:rPr lang="en-US" dirty="0" smtClean="0"/>
              <a:t>1. Smith </a:t>
            </a:r>
            <a:r>
              <a:rPr lang="en-US" dirty="0"/>
              <a:t>J, Wesson A. Information that could lead to confusion.  </a:t>
            </a:r>
            <a:r>
              <a:rPr lang="en-US" i="1" dirty="0"/>
              <a:t>Am J </a:t>
            </a:r>
            <a:r>
              <a:rPr lang="en-US" i="1" dirty="0" err="1"/>
              <a:t>Adv</a:t>
            </a:r>
            <a:r>
              <a:rPr lang="en-US" i="1" dirty="0"/>
              <a:t> Discuss</a:t>
            </a:r>
            <a:r>
              <a:rPr lang="en-US" dirty="0"/>
              <a:t>. 1982;14(6):</a:t>
            </a:r>
            <a:r>
              <a:rPr lang="en-US" dirty="0" smtClean="0"/>
              <a:t>12-	24</a:t>
            </a:r>
            <a:r>
              <a:rPr lang="en-US" dirty="0"/>
              <a:t>. Quoted by: Winchester B. </a:t>
            </a:r>
            <a:r>
              <a:rPr lang="en-US" dirty="0" smtClean="0"/>
              <a:t>Reflections </a:t>
            </a:r>
            <a:r>
              <a:rPr lang="en-US" dirty="0"/>
              <a:t>on information usage. </a:t>
            </a:r>
            <a:r>
              <a:rPr lang="en-US" i="1" dirty="0"/>
              <a:t>Arch </a:t>
            </a:r>
            <a:r>
              <a:rPr lang="en-US" i="1" dirty="0" err="1"/>
              <a:t>Aust</a:t>
            </a:r>
            <a:r>
              <a:rPr lang="en-US" i="1" dirty="0"/>
              <a:t> Discuss</a:t>
            </a:r>
            <a:r>
              <a:rPr lang="en-US" dirty="0"/>
              <a:t>. 2014;45(4):45-57.</a:t>
            </a:r>
          </a:p>
        </p:txBody>
      </p:sp>
      <p:sp>
        <p:nvSpPr>
          <p:cNvPr id="5" name="Left Bracket 4"/>
          <p:cNvSpPr/>
          <p:nvPr/>
        </p:nvSpPr>
        <p:spPr>
          <a:xfrm>
            <a:off x="533400" y="4343400"/>
            <a:ext cx="76200" cy="2133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4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1" y="609600"/>
            <a:ext cx="6652512" cy="990600"/>
          </a:xfrm>
        </p:spPr>
        <p:txBody>
          <a:bodyPr/>
          <a:lstStyle/>
          <a:p>
            <a:r>
              <a:rPr lang="en-US" dirty="0" smtClean="0"/>
              <a:t>Reference Page: General Rules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6858000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References appear on their own page at the end of your manuscript.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Citations are numbered and listed in the order they appear in the manuscript.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Journal titles are abbreviated. Consult the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National Library of Medicine</a:t>
            </a:r>
            <a:r>
              <a:rPr lang="en-US" b="1" dirty="0" smtClean="0"/>
              <a:t> </a:t>
            </a:r>
            <a:r>
              <a:rPr lang="en-US" dirty="0" smtClean="0"/>
              <a:t>for official abbreviations.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smtClean="0"/>
              <a:t>www.ncbi.nlm.nih.gov/nlmcatalog/journals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3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6347713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How to </a:t>
            </a:r>
            <a:r>
              <a:rPr lang="en-US" dirty="0" smtClean="0"/>
              <a:t>Cite: Journal </a:t>
            </a:r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981200"/>
            <a:ext cx="6500113" cy="20574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dirty="0">
                <a:solidFill>
                  <a:srgbClr val="7030A0"/>
                </a:solidFill>
                <a:latin typeface="+mj-lt"/>
              </a:rPr>
              <a:t>Author(s).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+mj-lt"/>
              </a:rPr>
              <a:t>Title of </a:t>
            </a: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article. </a:t>
            </a:r>
            <a:r>
              <a:rPr lang="en-US" sz="2800" dirty="0" smtClean="0">
                <a:solidFill>
                  <a:srgbClr val="00B050"/>
                </a:solidFill>
                <a:latin typeface="+mj-lt"/>
              </a:rPr>
              <a:t>NLM abbreviated Journal Name. </a:t>
            </a:r>
            <a:r>
              <a:rPr lang="en-US" sz="2800" dirty="0" err="1" smtClean="0">
                <a:solidFill>
                  <a:srgbClr val="FFC000"/>
                </a:solidFill>
                <a:latin typeface="+mj-lt"/>
              </a:rPr>
              <a:t>date</a:t>
            </a:r>
            <a:r>
              <a:rPr lang="en-US" sz="2800" dirty="0" err="1" smtClean="0">
                <a:solidFill>
                  <a:srgbClr val="666666"/>
                </a:solidFill>
                <a:latin typeface="+mj-lt"/>
              </a:rPr>
              <a:t>;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volume</a:t>
            </a:r>
            <a:r>
              <a:rPr lang="en-US" sz="2800" dirty="0" smtClean="0">
                <a:solidFill>
                  <a:srgbClr val="D74EDA"/>
                </a:solidFill>
                <a:latin typeface="+mj-lt"/>
              </a:rPr>
              <a:t>(issue)</a:t>
            </a:r>
            <a:r>
              <a:rPr lang="en-US" sz="2800" dirty="0" smtClean="0">
                <a:solidFill>
                  <a:srgbClr val="666666"/>
                </a:solidFill>
                <a:latin typeface="+mj-lt"/>
              </a:rPr>
              <a:t>:</a:t>
            </a:r>
            <a:r>
              <a:rPr lang="en-US" sz="2800" dirty="0" smtClean="0">
                <a:solidFill>
                  <a:schemeClr val="accent3"/>
                </a:solidFill>
                <a:latin typeface="+mj-lt"/>
              </a:rPr>
              <a:t>page-page.</a:t>
            </a:r>
            <a:r>
              <a:rPr lang="en-US" sz="2800" dirty="0" smtClean="0">
                <a:solidFill>
                  <a:srgbClr val="666666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B1EB31"/>
                </a:solidFill>
                <a:latin typeface="+mj-lt"/>
              </a:rPr>
              <a:t>d</a:t>
            </a:r>
            <a:r>
              <a:rPr lang="en-US" sz="2800" dirty="0" err="1" smtClean="0">
                <a:solidFill>
                  <a:srgbClr val="B1EB31"/>
                </a:solidFill>
                <a:latin typeface="+mj-lt"/>
              </a:rPr>
              <a:t>oi</a:t>
            </a:r>
            <a:r>
              <a:rPr lang="en-US" sz="2800" dirty="0" smtClean="0">
                <a:solidFill>
                  <a:srgbClr val="B1EB31"/>
                </a:solidFill>
                <a:latin typeface="+mj-lt"/>
              </a:rPr>
              <a:t> or </a:t>
            </a:r>
            <a:r>
              <a:rPr lang="en-US" sz="2800" dirty="0" err="1" smtClean="0">
                <a:solidFill>
                  <a:srgbClr val="B1EB31"/>
                </a:solidFill>
                <a:latin typeface="+mj-lt"/>
              </a:rPr>
              <a:t>url</a:t>
            </a:r>
            <a:r>
              <a:rPr lang="en-US" sz="2800" dirty="0" smtClean="0">
                <a:solidFill>
                  <a:srgbClr val="B1EB31"/>
                </a:solidFill>
                <a:latin typeface="+mj-lt"/>
              </a:rPr>
              <a:t>.</a:t>
            </a:r>
            <a:endParaRPr lang="en-US" sz="2800" dirty="0">
              <a:solidFill>
                <a:srgbClr val="B1EB31"/>
              </a:solidFill>
              <a:latin typeface="+mj-lt"/>
            </a:endParaRPr>
          </a:p>
          <a:p>
            <a:pPr marL="109728" indent="0">
              <a:buNone/>
            </a:pPr>
            <a:endParaRPr lang="en-US" sz="2800" dirty="0">
              <a:solidFill>
                <a:srgbClr val="FF0000"/>
              </a:solidFill>
              <a:latin typeface="+mj-lt"/>
            </a:endParaRPr>
          </a:p>
          <a:p>
            <a:pPr marL="109728" indent="0">
              <a:buNone/>
            </a:pPr>
            <a:endParaRPr lang="en-US" sz="600" dirty="0">
              <a:solidFill>
                <a:srgbClr val="666666"/>
              </a:solidFill>
              <a:latin typeface="Open Sans"/>
            </a:endParaRP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26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839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6347713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How to </a:t>
            </a:r>
            <a:r>
              <a:rPr lang="en-US" dirty="0" smtClean="0"/>
              <a:t>Cite: Journal </a:t>
            </a:r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838200"/>
            <a:ext cx="8305800" cy="57912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1900" dirty="0" smtClean="0">
                <a:solidFill>
                  <a:schemeClr val="tx1"/>
                </a:solidFill>
                <a:latin typeface="Open Sans"/>
              </a:rPr>
              <a:t>1</a:t>
            </a:r>
            <a:r>
              <a:rPr lang="en-US" sz="1900" dirty="0" smtClean="0">
                <a:solidFill>
                  <a:schemeClr val="tx1"/>
                </a:solidFill>
                <a:latin typeface="Open Sans"/>
              </a:rPr>
              <a:t>. 	</a:t>
            </a:r>
            <a:r>
              <a:rPr lang="en-US" sz="1900" b="1" dirty="0"/>
              <a:t>one</a:t>
            </a:r>
            <a:r>
              <a:rPr lang="en-US" sz="1900" dirty="0"/>
              <a:t> </a:t>
            </a:r>
            <a:r>
              <a:rPr lang="en-US" sz="1900" dirty="0" smtClean="0"/>
              <a:t>author</a:t>
            </a:r>
            <a:r>
              <a:rPr lang="en-US" sz="1900" dirty="0" smtClean="0">
                <a:solidFill>
                  <a:schemeClr val="tx1"/>
                </a:solidFill>
                <a:latin typeface="Open Sans"/>
              </a:rPr>
              <a:t/>
            </a:r>
            <a:br>
              <a:rPr lang="en-US" sz="1900" dirty="0" smtClean="0">
                <a:solidFill>
                  <a:schemeClr val="tx1"/>
                </a:solidFill>
                <a:latin typeface="Open Sans"/>
              </a:rPr>
            </a:br>
            <a:r>
              <a:rPr lang="en-US" sz="1900" dirty="0" smtClean="0">
                <a:solidFill>
                  <a:schemeClr val="tx1"/>
                </a:solidFill>
                <a:latin typeface="Open Sans"/>
              </a:rPr>
              <a:t>	</a:t>
            </a:r>
            <a:r>
              <a:rPr lang="en-US" sz="1900" dirty="0" smtClean="0">
                <a:solidFill>
                  <a:srgbClr val="7030A0"/>
                </a:solidFill>
                <a:latin typeface="Open Sans"/>
              </a:rPr>
              <a:t>Gould </a:t>
            </a:r>
            <a:r>
              <a:rPr lang="en-US" sz="1900" dirty="0">
                <a:solidFill>
                  <a:srgbClr val="7030A0"/>
                </a:solidFill>
                <a:latin typeface="Open Sans"/>
              </a:rPr>
              <a:t>M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Lung-cancer 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s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creening 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with 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low-dose 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computed 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t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omography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. 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/>
            </a:r>
            <a:br>
              <a:rPr lang="en-US" sz="1900" dirty="0" smtClean="0">
                <a:solidFill>
                  <a:srgbClr val="666666"/>
                </a:solidFill>
                <a:latin typeface="Open Sans"/>
              </a:rPr>
            </a:b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	</a:t>
            </a:r>
            <a:r>
              <a:rPr lang="en-US" sz="1900" i="1" dirty="0" smtClean="0">
                <a:solidFill>
                  <a:srgbClr val="00B050"/>
                </a:solidFill>
                <a:latin typeface="Open Sans"/>
              </a:rPr>
              <a:t>N </a:t>
            </a:r>
            <a:r>
              <a:rPr lang="en-US" sz="1900" i="1" dirty="0" err="1" smtClean="0">
                <a:solidFill>
                  <a:srgbClr val="00B050"/>
                </a:solidFill>
                <a:latin typeface="Open Sans"/>
              </a:rPr>
              <a:t>Engl</a:t>
            </a:r>
            <a:r>
              <a:rPr lang="en-US" sz="1900" i="1" dirty="0" smtClean="0">
                <a:solidFill>
                  <a:srgbClr val="00B050"/>
                </a:solidFill>
                <a:latin typeface="Open Sans"/>
              </a:rPr>
              <a:t> J </a:t>
            </a:r>
            <a:r>
              <a:rPr lang="en-US" sz="1900" i="1" dirty="0">
                <a:solidFill>
                  <a:srgbClr val="00B050"/>
                </a:solidFill>
                <a:latin typeface="Open Sans"/>
              </a:rPr>
              <a:t>of </a:t>
            </a:r>
            <a:r>
              <a:rPr lang="en-US" sz="1900" i="1" dirty="0" smtClean="0">
                <a:solidFill>
                  <a:srgbClr val="00B050"/>
                </a:solidFill>
                <a:latin typeface="Open Sans"/>
              </a:rPr>
              <a:t>Med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sz="1900" dirty="0" smtClean="0">
                <a:solidFill>
                  <a:srgbClr val="FFC000"/>
                </a:solidFill>
                <a:latin typeface="Open Sans"/>
              </a:rPr>
              <a:t>2014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;</a:t>
            </a:r>
            <a:r>
              <a:rPr lang="en-US" sz="1900" dirty="0" smtClean="0">
                <a:solidFill>
                  <a:schemeClr val="bg2">
                    <a:lumMod val="75000"/>
                  </a:schemeClr>
                </a:solidFill>
                <a:latin typeface="Open Sans"/>
              </a:rPr>
              <a:t>371</a:t>
            </a:r>
            <a:r>
              <a:rPr lang="en-US" sz="1900" dirty="0" smtClean="0">
                <a:solidFill>
                  <a:srgbClr val="D74EDA"/>
                </a:solidFill>
                <a:latin typeface="Open Sans"/>
              </a:rPr>
              <a:t>(19</a:t>
            </a:r>
            <a:r>
              <a:rPr lang="en-US" sz="1900" dirty="0">
                <a:solidFill>
                  <a:srgbClr val="D74EDA"/>
                </a:solidFill>
                <a:latin typeface="Open Sans"/>
              </a:rPr>
              <a:t>)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:</a:t>
            </a:r>
            <a:r>
              <a:rPr lang="en-US" sz="1900" dirty="0" smtClean="0">
                <a:solidFill>
                  <a:schemeClr val="accent3"/>
                </a:solidFill>
                <a:latin typeface="Open Sans"/>
              </a:rPr>
              <a:t>1813-1820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. 	</a:t>
            </a:r>
            <a:r>
              <a:rPr lang="en-US" sz="1900" dirty="0" smtClean="0">
                <a:solidFill>
                  <a:srgbClr val="B1EB31"/>
                </a:solidFill>
                <a:latin typeface="Open Sans"/>
              </a:rPr>
              <a:t>doi:10.1056/nejmcp1404071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.</a:t>
            </a:r>
          </a:p>
          <a:p>
            <a:pPr marL="109728" indent="0">
              <a:buNone/>
            </a:pPr>
            <a:endParaRPr lang="en-US" sz="600" dirty="0">
              <a:solidFill>
                <a:srgbClr val="666666"/>
              </a:solidFill>
              <a:latin typeface="Open Sans"/>
            </a:endParaRPr>
          </a:p>
          <a:p>
            <a:pPr marL="109728" indent="0">
              <a:buNone/>
            </a:pP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2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	</a:t>
            </a:r>
            <a:r>
              <a:rPr lang="en-US" sz="1900" b="1" dirty="0" smtClean="0"/>
              <a:t>2-6</a:t>
            </a:r>
            <a:r>
              <a:rPr lang="en-US" sz="1900" dirty="0" smtClean="0"/>
              <a:t> authors</a:t>
            </a:r>
            <a:br>
              <a:rPr lang="en-US" sz="1900" dirty="0" smtClean="0"/>
            </a:br>
            <a:r>
              <a:rPr lang="en-US" sz="1900" dirty="0" smtClean="0"/>
              <a:t>	</a:t>
            </a:r>
            <a:r>
              <a:rPr lang="en-US" sz="1900" dirty="0" smtClean="0">
                <a:solidFill>
                  <a:srgbClr val="7030A0"/>
                </a:solidFill>
                <a:latin typeface="Open Sans"/>
              </a:rPr>
              <a:t>Hartmann </a:t>
            </a:r>
            <a:r>
              <a:rPr lang="en-US" sz="1900" dirty="0">
                <a:solidFill>
                  <a:srgbClr val="7030A0"/>
                </a:solidFill>
                <a:latin typeface="Open Sans"/>
              </a:rPr>
              <a:t>L, </a:t>
            </a:r>
            <a:r>
              <a:rPr lang="en-US" sz="1900" dirty="0" err="1">
                <a:solidFill>
                  <a:srgbClr val="7030A0"/>
                </a:solidFill>
                <a:latin typeface="Open Sans"/>
              </a:rPr>
              <a:t>Degnim</a:t>
            </a:r>
            <a:r>
              <a:rPr lang="en-US" sz="1900" dirty="0">
                <a:solidFill>
                  <a:srgbClr val="7030A0"/>
                </a:solidFill>
                <a:latin typeface="Open Sans"/>
              </a:rPr>
              <a:t> A, Santen R, </a:t>
            </a:r>
            <a:r>
              <a:rPr lang="en-US" sz="1900" dirty="0" err="1">
                <a:solidFill>
                  <a:srgbClr val="7030A0"/>
                </a:solidFill>
                <a:latin typeface="Open Sans"/>
              </a:rPr>
              <a:t>Dupont</a:t>
            </a:r>
            <a:r>
              <a:rPr lang="en-US" sz="1900" dirty="0">
                <a:solidFill>
                  <a:srgbClr val="7030A0"/>
                </a:solidFill>
                <a:latin typeface="Open Sans"/>
              </a:rPr>
              <a:t> W,  </a:t>
            </a:r>
            <a:r>
              <a:rPr lang="en-US" sz="1900" dirty="0" smtClean="0">
                <a:solidFill>
                  <a:srgbClr val="7030A0"/>
                </a:solidFill>
                <a:latin typeface="Open Sans"/>
              </a:rPr>
              <a:t>Ghosh </a:t>
            </a:r>
            <a:r>
              <a:rPr lang="en-US" sz="1900" dirty="0">
                <a:solidFill>
                  <a:srgbClr val="7030A0"/>
                </a:solidFill>
                <a:latin typeface="Open Sans"/>
              </a:rPr>
              <a:t>K.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 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Atypical 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	hyperplasia 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of the b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reast 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— risk 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a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ssessment 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and 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	management 	options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.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 </a:t>
            </a:r>
            <a:r>
              <a:rPr lang="en-US" sz="1900" i="1" dirty="0">
                <a:solidFill>
                  <a:srgbClr val="00B050"/>
                </a:solidFill>
                <a:latin typeface="Open Sans"/>
              </a:rPr>
              <a:t>N </a:t>
            </a:r>
            <a:r>
              <a:rPr lang="en-US" sz="1900" i="1" dirty="0" err="1" smtClean="0">
                <a:solidFill>
                  <a:srgbClr val="00B050"/>
                </a:solidFill>
                <a:latin typeface="Open Sans"/>
              </a:rPr>
              <a:t>Engl</a:t>
            </a:r>
            <a:r>
              <a:rPr lang="en-US" sz="1900" i="1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1900" i="1" dirty="0">
                <a:solidFill>
                  <a:srgbClr val="00B050"/>
                </a:solidFill>
                <a:latin typeface="Open Sans"/>
              </a:rPr>
              <a:t>J of </a:t>
            </a:r>
            <a:r>
              <a:rPr lang="en-US" sz="1900" i="1" dirty="0" smtClean="0">
                <a:solidFill>
                  <a:srgbClr val="00B050"/>
                </a:solidFill>
                <a:latin typeface="Open Sans"/>
              </a:rPr>
              <a:t>Med</a:t>
            </a:r>
            <a:r>
              <a:rPr lang="en-US" sz="1900" dirty="0" smtClean="0">
                <a:solidFill>
                  <a:srgbClr val="00B050"/>
                </a:solidFill>
                <a:latin typeface="Open Sans"/>
              </a:rPr>
              <a:t>. </a:t>
            </a:r>
            <a:r>
              <a:rPr lang="en-US" sz="1900" dirty="0" smtClean="0">
                <a:solidFill>
                  <a:srgbClr val="FFC000"/>
                </a:solidFill>
                <a:latin typeface="Open Sans"/>
              </a:rPr>
              <a:t>2015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;</a:t>
            </a:r>
            <a:r>
              <a:rPr lang="en-US" sz="1900" dirty="0" smtClean="0">
                <a:solidFill>
                  <a:schemeClr val="bg2">
                    <a:lumMod val="75000"/>
                  </a:schemeClr>
                </a:solidFill>
                <a:latin typeface="Open Sans"/>
              </a:rPr>
              <a:t>372</a:t>
            </a:r>
            <a:r>
              <a:rPr lang="en-US" sz="1900" dirty="0" smtClean="0">
                <a:solidFill>
                  <a:srgbClr val="D74EDA"/>
                </a:solidFill>
                <a:latin typeface="Open Sans"/>
              </a:rPr>
              <a:t>(1</a:t>
            </a:r>
            <a:r>
              <a:rPr lang="en-US" sz="1900" dirty="0">
                <a:solidFill>
                  <a:srgbClr val="D74EDA"/>
                </a:solidFill>
                <a:latin typeface="Open Sans"/>
              </a:rPr>
              <a:t>)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:</a:t>
            </a:r>
            <a:r>
              <a:rPr lang="en-US" sz="1900" dirty="0">
                <a:solidFill>
                  <a:schemeClr val="accent3"/>
                </a:solidFill>
                <a:latin typeface="Open Sans"/>
              </a:rPr>
              <a:t>78-89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	</a:t>
            </a:r>
            <a:r>
              <a:rPr lang="en-US" sz="1900" dirty="0" smtClean="0">
                <a:solidFill>
                  <a:srgbClr val="B1EB31"/>
                </a:solidFill>
                <a:latin typeface="Open Sans"/>
              </a:rPr>
              <a:t>doi:10.1056/nejmsr1407164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.</a:t>
            </a:r>
            <a:br>
              <a:rPr lang="en-US" sz="1900" dirty="0" smtClean="0">
                <a:solidFill>
                  <a:srgbClr val="666666"/>
                </a:solidFill>
                <a:latin typeface="Open Sans"/>
              </a:rPr>
            </a:b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/>
            </a:r>
            <a:br>
              <a:rPr lang="en-US" sz="1900" dirty="0" smtClean="0">
                <a:solidFill>
                  <a:srgbClr val="666666"/>
                </a:solidFill>
                <a:latin typeface="Open Sans"/>
              </a:rPr>
            </a:b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	</a:t>
            </a:r>
            <a:r>
              <a:rPr lang="en-US" sz="1900" dirty="0" err="1" smtClean="0">
                <a:solidFill>
                  <a:srgbClr val="7030A0"/>
                </a:solidFill>
                <a:latin typeface="Open Sans"/>
              </a:rPr>
              <a:t>Marreiros</a:t>
            </a:r>
            <a:r>
              <a:rPr lang="en-US" sz="1900" dirty="0" smtClean="0">
                <a:solidFill>
                  <a:srgbClr val="7030A0"/>
                </a:solidFill>
                <a:latin typeface="Open Sans"/>
              </a:rPr>
              <a:t> </a:t>
            </a:r>
            <a:r>
              <a:rPr lang="en-US" sz="1900" dirty="0">
                <a:solidFill>
                  <a:srgbClr val="7030A0"/>
                </a:solidFill>
                <a:latin typeface="Open Sans"/>
              </a:rPr>
              <a:t>HF, </a:t>
            </a:r>
            <a:r>
              <a:rPr lang="en-US" sz="1900" dirty="0" err="1">
                <a:solidFill>
                  <a:srgbClr val="7030A0"/>
                </a:solidFill>
                <a:latin typeface="Open Sans"/>
              </a:rPr>
              <a:t>Loff</a:t>
            </a:r>
            <a:r>
              <a:rPr lang="en-US" sz="1900" dirty="0">
                <a:solidFill>
                  <a:srgbClr val="7030A0"/>
                </a:solidFill>
                <a:latin typeface="Open Sans"/>
              </a:rPr>
              <a:t> C, </a:t>
            </a:r>
            <a:r>
              <a:rPr lang="en-US" sz="1900" dirty="0" err="1">
                <a:solidFill>
                  <a:srgbClr val="7030A0"/>
                </a:solidFill>
                <a:latin typeface="Open Sans"/>
              </a:rPr>
              <a:t>Calado</a:t>
            </a:r>
            <a:r>
              <a:rPr lang="en-US" sz="1900" dirty="0">
                <a:solidFill>
                  <a:srgbClr val="7030A0"/>
                </a:solidFill>
                <a:latin typeface="Open Sans"/>
              </a:rPr>
              <a:t> E. 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Osteoporosis in </a:t>
            </a:r>
            <a:r>
              <a:rPr lang="en-US" sz="1900" dirty="0" err="1">
                <a:solidFill>
                  <a:srgbClr val="0070C0"/>
                </a:solidFill>
                <a:latin typeface="Open Sans"/>
              </a:rPr>
              <a:t>paediatric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 patients 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with 	</a:t>
            </a:r>
            <a:r>
              <a:rPr lang="en-US" sz="1900" dirty="0" err="1" smtClean="0">
                <a:solidFill>
                  <a:srgbClr val="0070C0"/>
                </a:solidFill>
                <a:latin typeface="Open Sans"/>
              </a:rPr>
              <a:t>spina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bifida.</a:t>
            </a:r>
            <a:r>
              <a:rPr lang="en-US" sz="1900" dirty="0">
                <a:latin typeface="Open Sans"/>
              </a:rPr>
              <a:t> </a:t>
            </a:r>
            <a:r>
              <a:rPr lang="en-US" sz="1900" i="1" dirty="0">
                <a:solidFill>
                  <a:srgbClr val="00B050"/>
                </a:solidFill>
                <a:latin typeface="Open Sans"/>
              </a:rPr>
              <a:t>J Spinal Cord Med</a:t>
            </a:r>
            <a:r>
              <a:rPr lang="en-US" sz="1900" dirty="0">
                <a:solidFill>
                  <a:srgbClr val="00B050"/>
                </a:solidFill>
                <a:latin typeface="Open Sans"/>
              </a:rPr>
              <a:t>. </a:t>
            </a:r>
            <a:r>
              <a:rPr lang="en-US" sz="1900" dirty="0">
                <a:solidFill>
                  <a:srgbClr val="FFC000"/>
                </a:solidFill>
                <a:latin typeface="Open Sans"/>
              </a:rPr>
              <a:t>2012</a:t>
            </a:r>
            <a:r>
              <a:rPr lang="en-US" sz="1900" dirty="0">
                <a:latin typeface="Open Sans"/>
              </a:rPr>
              <a:t>; </a:t>
            </a:r>
            <a:r>
              <a:rPr lang="en-US" sz="1900" dirty="0">
                <a:solidFill>
                  <a:schemeClr val="bg2">
                    <a:lumMod val="75000"/>
                  </a:schemeClr>
                </a:solidFill>
                <a:latin typeface="Open Sans"/>
              </a:rPr>
              <a:t>35</a:t>
            </a:r>
            <a:r>
              <a:rPr lang="en-US" sz="1900" dirty="0">
                <a:solidFill>
                  <a:srgbClr val="D74EDA"/>
                </a:solidFill>
                <a:latin typeface="Open Sans"/>
              </a:rPr>
              <a:t>(1)</a:t>
            </a:r>
            <a:r>
              <a:rPr lang="en-US" sz="1900" dirty="0">
                <a:latin typeface="Open Sans"/>
              </a:rPr>
              <a:t>:</a:t>
            </a:r>
            <a:r>
              <a:rPr lang="en-US" sz="19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Open Sans"/>
              </a:rPr>
              <a:t>9-21</a:t>
            </a:r>
            <a:r>
              <a:rPr lang="en-US" sz="1900" dirty="0" smtClean="0">
                <a:latin typeface="Open Sans"/>
              </a:rPr>
              <a:t>.</a:t>
            </a:r>
            <a:r>
              <a:rPr lang="en-US" sz="1900" dirty="0">
                <a:latin typeface="Open Sans"/>
              </a:rPr>
              <a:t/>
            </a:r>
            <a:br>
              <a:rPr lang="en-US" sz="1900" dirty="0">
                <a:latin typeface="Open Sans"/>
              </a:rPr>
            </a:br>
            <a:r>
              <a:rPr lang="en-US" sz="1900" dirty="0" smtClean="0">
                <a:latin typeface="Open Sans"/>
              </a:rPr>
              <a:t>	</a:t>
            </a:r>
            <a:r>
              <a:rPr lang="en-US" sz="1900" dirty="0" smtClean="0">
                <a:solidFill>
                  <a:srgbClr val="9FDC16"/>
                </a:solidFill>
                <a:latin typeface="Open Sans"/>
              </a:rPr>
              <a:t>http</a:t>
            </a:r>
            <a:r>
              <a:rPr lang="en-US" sz="1900" dirty="0">
                <a:solidFill>
                  <a:srgbClr val="9FDC16"/>
                </a:solidFill>
                <a:latin typeface="Open Sans"/>
              </a:rPr>
              <a:t>://</a:t>
            </a:r>
            <a:r>
              <a:rPr lang="en-US" sz="1900" dirty="0" smtClean="0">
                <a:solidFill>
                  <a:srgbClr val="9FDC16"/>
                </a:solidFill>
                <a:latin typeface="Open Sans"/>
              </a:rPr>
              <a:t>www.ncbi.nlm.nih.gov/pubmed/22330186</a:t>
            </a:r>
            <a:r>
              <a:rPr lang="en-US" sz="1900" dirty="0" smtClean="0">
                <a:latin typeface="Open Sans"/>
              </a:rPr>
              <a:t>.</a:t>
            </a:r>
            <a:r>
              <a:rPr lang="en-US" sz="1900" dirty="0">
                <a:latin typeface="Open Sans"/>
              </a:rPr>
              <a:t> Accessed March </a:t>
            </a:r>
            <a:r>
              <a:rPr lang="en-US" sz="1900" dirty="0" smtClean="0">
                <a:latin typeface="Open Sans"/>
              </a:rPr>
              <a:t>28, 	2012</a:t>
            </a:r>
            <a:r>
              <a:rPr lang="en-US" sz="1900" dirty="0">
                <a:latin typeface="Open Sans"/>
              </a:rPr>
              <a:t>.</a:t>
            </a:r>
            <a:endParaRPr lang="en-US" sz="1900" dirty="0">
              <a:latin typeface="Open Sans"/>
            </a:endParaRPr>
          </a:p>
          <a:p>
            <a:pPr marL="109728" indent="0">
              <a:buNone/>
            </a:pPr>
            <a:endParaRPr lang="en-US" sz="600" dirty="0" smtClean="0">
              <a:latin typeface="Open Sans"/>
            </a:endParaRPr>
          </a:p>
          <a:p>
            <a:pPr marL="109728" indent="0">
              <a:buNone/>
            </a:pP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3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	</a:t>
            </a:r>
            <a:r>
              <a:rPr lang="en-US" sz="1900" b="1" dirty="0"/>
              <a:t>more than 6 </a:t>
            </a:r>
            <a:r>
              <a:rPr lang="en-US" sz="1900" dirty="0" smtClean="0"/>
              <a:t>authors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/>
            </a:r>
            <a:br>
              <a:rPr lang="en-US" sz="1900" dirty="0" smtClean="0">
                <a:solidFill>
                  <a:srgbClr val="666666"/>
                </a:solidFill>
                <a:latin typeface="Open Sans"/>
              </a:rPr>
            </a:b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	</a:t>
            </a:r>
            <a:r>
              <a:rPr lang="en-US" sz="1900" dirty="0" smtClean="0">
                <a:solidFill>
                  <a:srgbClr val="7030A0"/>
                </a:solidFill>
                <a:latin typeface="Open Sans"/>
              </a:rPr>
              <a:t>Black </a:t>
            </a:r>
            <a:r>
              <a:rPr lang="en-US" sz="1900" dirty="0">
                <a:solidFill>
                  <a:srgbClr val="7030A0"/>
                </a:solidFill>
                <a:latin typeface="Open Sans"/>
              </a:rPr>
              <a:t>W, </a:t>
            </a:r>
            <a:r>
              <a:rPr lang="en-US" sz="1900" dirty="0" err="1">
                <a:solidFill>
                  <a:srgbClr val="7030A0"/>
                </a:solidFill>
                <a:latin typeface="Open Sans"/>
              </a:rPr>
              <a:t>Gareen</a:t>
            </a:r>
            <a:r>
              <a:rPr lang="en-US" sz="1900" dirty="0">
                <a:solidFill>
                  <a:srgbClr val="7030A0"/>
                </a:solidFill>
                <a:latin typeface="Open Sans"/>
              </a:rPr>
              <a:t> I, Soneji </a:t>
            </a:r>
            <a:r>
              <a:rPr lang="en-US" sz="1900" dirty="0" smtClean="0">
                <a:solidFill>
                  <a:srgbClr val="7030A0"/>
                </a:solidFill>
                <a:latin typeface="Open Sans"/>
              </a:rPr>
              <a:t>S, </a:t>
            </a:r>
            <a:r>
              <a:rPr lang="en-US" sz="1900" dirty="0">
                <a:solidFill>
                  <a:srgbClr val="7030A0"/>
                </a:solidFill>
                <a:latin typeface="Open Sans"/>
              </a:rPr>
              <a:t>et al. 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Cost-effectiveness 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of 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CT 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screening 	in 	the national 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lung 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s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creening 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t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rial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.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 </a:t>
            </a:r>
            <a:r>
              <a:rPr lang="en-US" sz="1900" i="1" dirty="0">
                <a:solidFill>
                  <a:srgbClr val="00B050"/>
                </a:solidFill>
                <a:latin typeface="Open Sans"/>
              </a:rPr>
              <a:t>N </a:t>
            </a:r>
            <a:r>
              <a:rPr lang="en-US" sz="1900" i="1" dirty="0" err="1">
                <a:solidFill>
                  <a:srgbClr val="00B050"/>
                </a:solidFill>
                <a:latin typeface="Open Sans"/>
              </a:rPr>
              <a:t>Engl</a:t>
            </a:r>
            <a:r>
              <a:rPr lang="en-US" sz="1900" i="1" dirty="0">
                <a:solidFill>
                  <a:srgbClr val="00B050"/>
                </a:solidFill>
                <a:latin typeface="Open Sans"/>
              </a:rPr>
              <a:t> J of </a:t>
            </a:r>
            <a:r>
              <a:rPr lang="en-US" sz="1900" i="1" dirty="0" smtClean="0">
                <a:solidFill>
                  <a:srgbClr val="00B050"/>
                </a:solidFill>
                <a:latin typeface="Open Sans"/>
              </a:rPr>
              <a:t>Med</a:t>
            </a:r>
            <a:r>
              <a:rPr lang="en-US" sz="1900" dirty="0" smtClean="0">
                <a:solidFill>
                  <a:srgbClr val="00B050"/>
                </a:solidFill>
                <a:latin typeface="Open Sans"/>
              </a:rPr>
              <a:t>.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 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 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	</a:t>
            </a:r>
            <a:r>
              <a:rPr lang="en-US" sz="1900" dirty="0" smtClean="0">
                <a:solidFill>
                  <a:srgbClr val="FFC000"/>
                </a:solidFill>
                <a:latin typeface="Open Sans"/>
              </a:rPr>
              <a:t>2014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;</a:t>
            </a:r>
            <a:r>
              <a:rPr lang="en-US" sz="1900" dirty="0" smtClean="0">
                <a:solidFill>
                  <a:schemeClr val="bg2">
                    <a:lumMod val="75000"/>
                  </a:schemeClr>
                </a:solidFill>
                <a:latin typeface="Open Sans"/>
              </a:rPr>
              <a:t>371</a:t>
            </a:r>
            <a:r>
              <a:rPr lang="en-US" sz="1900" dirty="0" smtClean="0">
                <a:solidFill>
                  <a:srgbClr val="D74EDA"/>
                </a:solidFill>
                <a:latin typeface="Open Sans"/>
              </a:rPr>
              <a:t>(19</a:t>
            </a:r>
            <a:r>
              <a:rPr lang="en-US" sz="1900" dirty="0">
                <a:solidFill>
                  <a:srgbClr val="D74EDA"/>
                </a:solidFill>
                <a:latin typeface="Open Sans"/>
              </a:rPr>
              <a:t>)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:</a:t>
            </a:r>
            <a:r>
              <a:rPr lang="en-US" sz="1900" dirty="0" smtClean="0">
                <a:solidFill>
                  <a:schemeClr val="accent3"/>
                </a:solidFill>
                <a:latin typeface="Open Sans"/>
              </a:rPr>
              <a:t>1793-	1802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sz="1900" dirty="0" smtClean="0">
                <a:solidFill>
                  <a:srgbClr val="B1EB31"/>
                </a:solidFill>
                <a:latin typeface="Open Sans"/>
              </a:rPr>
              <a:t>doi:10.1056/nejmoa1312547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.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28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Cite: Book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6347714" cy="457200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endParaRPr lang="en-US" dirty="0" smtClean="0">
              <a:solidFill>
                <a:srgbClr val="666666"/>
              </a:solidFill>
              <a:latin typeface="Open Sans"/>
            </a:endParaRPr>
          </a:p>
          <a:p>
            <a:pPr marL="109728" indent="0">
              <a:buClr>
                <a:schemeClr val="tx1"/>
              </a:buClr>
              <a:buNone/>
            </a:pPr>
            <a:r>
              <a:rPr lang="en-US" sz="2800" dirty="0" smtClean="0">
                <a:solidFill>
                  <a:srgbClr val="7030A0"/>
                </a:solidFill>
                <a:latin typeface="Open Sans"/>
              </a:rPr>
              <a:t>Author(s) or Editor(s), ed</a:t>
            </a:r>
            <a:r>
              <a:rPr lang="en-US" sz="2800" dirty="0" smtClean="0">
                <a:latin typeface="Open Sans"/>
              </a:rPr>
              <a:t>.</a:t>
            </a:r>
            <a:r>
              <a:rPr lang="en-US" sz="2800" dirty="0">
                <a:solidFill>
                  <a:srgbClr val="666666"/>
                </a:solidFill>
                <a:latin typeface="Open Sans"/>
              </a:rPr>
              <a:t> </a:t>
            </a:r>
            <a:r>
              <a:rPr lang="en-US" sz="2800" i="1" dirty="0" smtClean="0">
                <a:solidFill>
                  <a:srgbClr val="0070C0"/>
                </a:solidFill>
                <a:latin typeface="Open Sans"/>
              </a:rPr>
              <a:t>Title of Book</a:t>
            </a: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sz="2800" dirty="0" smtClean="0">
                <a:solidFill>
                  <a:srgbClr val="00B050"/>
                </a:solidFill>
                <a:latin typeface="Open Sans"/>
              </a:rPr>
              <a:t>City, State</a:t>
            </a: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>: </a:t>
            </a:r>
            <a:r>
              <a:rPr lang="en-US" sz="2800" dirty="0" smtClean="0">
                <a:solidFill>
                  <a:srgbClr val="FFC000"/>
                </a:solidFill>
                <a:latin typeface="Open Sans"/>
              </a:rPr>
              <a:t>Publisher</a:t>
            </a: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>; </a:t>
            </a:r>
            <a:r>
              <a:rPr lang="en-US" sz="2800" dirty="0" smtClean="0">
                <a:solidFill>
                  <a:srgbClr val="FF0000"/>
                </a:solidFill>
                <a:latin typeface="Open Sans"/>
              </a:rPr>
              <a:t>Year</a:t>
            </a: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>.</a:t>
            </a:r>
          </a:p>
          <a:p>
            <a:pPr marL="109728" indent="0">
              <a:buClr>
                <a:schemeClr val="tx1"/>
              </a:buClr>
              <a:buNone/>
            </a:pPr>
            <a:endParaRPr lang="en-US" sz="2800" dirty="0">
              <a:solidFill>
                <a:srgbClr val="666666"/>
              </a:solidFill>
              <a:latin typeface="Open Sans"/>
            </a:endParaRPr>
          </a:p>
          <a:p>
            <a:pPr marL="109728" indent="0">
              <a:buClr>
                <a:schemeClr val="tx1"/>
              </a:buClr>
              <a:buNone/>
            </a:pP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>Book Chapter</a:t>
            </a:r>
            <a:r>
              <a:rPr lang="en-US" sz="2800" dirty="0">
                <a:solidFill>
                  <a:srgbClr val="666666"/>
                </a:solidFill>
                <a:latin typeface="Open Sans"/>
              </a:rPr>
              <a:t/>
            </a:r>
            <a:br>
              <a:rPr lang="en-US" sz="2800" dirty="0">
                <a:solidFill>
                  <a:srgbClr val="666666"/>
                </a:solidFill>
                <a:latin typeface="Open Sans"/>
              </a:rPr>
            </a:br>
            <a:r>
              <a:rPr lang="en-US" sz="2800" dirty="0" err="1" smtClean="0">
                <a:solidFill>
                  <a:srgbClr val="7030A0"/>
                </a:solidFill>
                <a:latin typeface="Open Sans"/>
              </a:rPr>
              <a:t>Chapter</a:t>
            </a:r>
            <a:r>
              <a:rPr lang="en-US" sz="2800" dirty="0" smtClean="0">
                <a:solidFill>
                  <a:srgbClr val="7030A0"/>
                </a:solidFill>
                <a:latin typeface="Open Sans"/>
              </a:rPr>
              <a:t> Author(s). </a:t>
            </a:r>
            <a:r>
              <a:rPr lang="en-US" sz="2800" i="1" dirty="0" smtClean="0">
                <a:solidFill>
                  <a:srgbClr val="0070C0"/>
                </a:solidFill>
                <a:latin typeface="Open Sans"/>
              </a:rPr>
              <a:t>Chapter title</a:t>
            </a: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sz="2800" dirty="0">
                <a:solidFill>
                  <a:srgbClr val="666666"/>
                </a:solidFill>
                <a:latin typeface="Open Sans"/>
              </a:rPr>
              <a:t>In: </a:t>
            </a:r>
            <a:r>
              <a:rPr lang="en-US" sz="2800" dirty="0" smtClean="0">
                <a:solidFill>
                  <a:srgbClr val="7030A0"/>
                </a:solidFill>
                <a:latin typeface="Open Sans"/>
              </a:rPr>
              <a:t>Book Author(s)</a:t>
            </a: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sz="2800" i="1" dirty="0" smtClean="0">
                <a:solidFill>
                  <a:srgbClr val="0070C0"/>
                </a:solidFill>
                <a:latin typeface="Open Sans"/>
              </a:rPr>
              <a:t>Book Title</a:t>
            </a: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>. edition. </a:t>
            </a:r>
            <a:r>
              <a:rPr lang="en-US" sz="2800" dirty="0" smtClean="0">
                <a:solidFill>
                  <a:srgbClr val="00B050"/>
                </a:solidFill>
                <a:latin typeface="Open Sans"/>
              </a:rPr>
              <a:t>City, State: </a:t>
            </a:r>
            <a:r>
              <a:rPr lang="en-US" sz="2800" dirty="0" smtClean="0">
                <a:solidFill>
                  <a:srgbClr val="FFC000"/>
                </a:solidFill>
                <a:latin typeface="Open Sans"/>
              </a:rPr>
              <a:t>Publisher</a:t>
            </a: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>; </a:t>
            </a:r>
            <a:r>
              <a:rPr lang="en-US" sz="2800" dirty="0" err="1" smtClean="0">
                <a:solidFill>
                  <a:srgbClr val="FF0000"/>
                </a:solidFill>
                <a:latin typeface="Open Sans"/>
              </a:rPr>
              <a:t>year</a:t>
            </a:r>
            <a:r>
              <a:rPr lang="en-US" sz="2800" dirty="0" err="1" smtClean="0">
                <a:solidFill>
                  <a:srgbClr val="666666"/>
                </a:solidFill>
                <a:latin typeface="Open Sans"/>
              </a:rPr>
              <a:t>:</a:t>
            </a:r>
            <a:r>
              <a:rPr lang="en-US" sz="28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Open Sans"/>
              </a:rPr>
              <a:t>page-page</a:t>
            </a: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>. </a:t>
            </a:r>
            <a:endParaRPr lang="en-US" sz="2800" dirty="0"/>
          </a:p>
          <a:p>
            <a:pPr marL="109728" indent="0">
              <a:buClr>
                <a:schemeClr val="tx1"/>
              </a:buClr>
              <a:buNone/>
            </a:pP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/>
            </a:r>
            <a:br>
              <a:rPr lang="en-US" sz="2800" dirty="0" smtClean="0">
                <a:solidFill>
                  <a:srgbClr val="666666"/>
                </a:solidFill>
                <a:latin typeface="Open Sans"/>
              </a:rPr>
            </a:br>
            <a:endParaRPr lang="en-US" sz="2800" dirty="0" smtClean="0">
              <a:solidFill>
                <a:srgbClr val="666666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18370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Cite: Book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6347714" cy="541020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en-US" dirty="0" smtClean="0">
              <a:solidFill>
                <a:srgbClr val="666666"/>
              </a:solidFill>
              <a:latin typeface="Open Sans"/>
            </a:endParaRPr>
          </a:p>
          <a:p>
            <a:pPr marL="452628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Open Sans"/>
              </a:rPr>
              <a:t>Single author</a:t>
            </a:r>
            <a:br>
              <a:rPr lang="en-US" dirty="0" smtClean="0">
                <a:solidFill>
                  <a:schemeClr val="tx1"/>
                </a:solidFill>
                <a:latin typeface="Open Sans"/>
              </a:rPr>
            </a:br>
            <a:r>
              <a:rPr lang="en-US" dirty="0" smtClean="0">
                <a:solidFill>
                  <a:srgbClr val="7030A0"/>
                </a:solidFill>
                <a:latin typeface="Open Sans"/>
              </a:rPr>
              <a:t>Brant </a:t>
            </a:r>
            <a:r>
              <a:rPr lang="en-US" dirty="0">
                <a:solidFill>
                  <a:srgbClr val="7030A0"/>
                </a:solidFill>
                <a:latin typeface="Open Sans"/>
              </a:rPr>
              <a:t>W, Helms C</a:t>
            </a:r>
            <a:r>
              <a:rPr lang="en-US" dirty="0">
                <a:latin typeface="Open Sans"/>
              </a:rPr>
              <a:t>.</a:t>
            </a:r>
            <a:r>
              <a:rPr lang="en-US" dirty="0">
                <a:solidFill>
                  <a:srgbClr val="666666"/>
                </a:solidFill>
                <a:latin typeface="Open Sans"/>
              </a:rPr>
              <a:t> </a:t>
            </a:r>
            <a:r>
              <a:rPr lang="en-US" i="1" dirty="0">
                <a:solidFill>
                  <a:srgbClr val="0070C0"/>
                </a:solidFill>
                <a:latin typeface="Open Sans"/>
              </a:rPr>
              <a:t>Fundamentals </a:t>
            </a:r>
            <a:r>
              <a:rPr lang="en-US" i="1" dirty="0" smtClean="0">
                <a:solidFill>
                  <a:srgbClr val="0070C0"/>
                </a:solidFill>
                <a:latin typeface="Open Sans"/>
              </a:rPr>
              <a:t>of </a:t>
            </a:r>
            <a:r>
              <a:rPr lang="en-US" i="1" dirty="0">
                <a:solidFill>
                  <a:srgbClr val="0070C0"/>
                </a:solidFill>
                <a:latin typeface="Open Sans"/>
              </a:rPr>
              <a:t>Diagnostic </a:t>
            </a:r>
            <a:r>
              <a:rPr lang="en-US" i="1" dirty="0" smtClean="0">
                <a:solidFill>
                  <a:srgbClr val="0070C0"/>
                </a:solidFill>
                <a:latin typeface="Open Sans"/>
              </a:rPr>
              <a:t/>
            </a:r>
            <a:br>
              <a:rPr lang="en-US" i="1" dirty="0" smtClean="0">
                <a:solidFill>
                  <a:srgbClr val="0070C0"/>
                </a:solidFill>
                <a:latin typeface="Open Sans"/>
              </a:rPr>
            </a:br>
            <a:r>
              <a:rPr lang="en-US" i="1" dirty="0" smtClean="0">
                <a:solidFill>
                  <a:srgbClr val="0070C0"/>
                </a:solidFill>
                <a:latin typeface="Open Sans"/>
              </a:rPr>
              <a:t>Radiology</a:t>
            </a:r>
            <a:r>
              <a:rPr lang="en-US" dirty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dirty="0" smtClean="0">
                <a:solidFill>
                  <a:srgbClr val="00B050"/>
                </a:solidFill>
                <a:latin typeface="Open Sans"/>
              </a:rPr>
              <a:t>Philadelphia, PA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: </a:t>
            </a:r>
            <a:r>
              <a:rPr lang="en-US" dirty="0">
                <a:solidFill>
                  <a:srgbClr val="FFC000"/>
                </a:solidFill>
                <a:latin typeface="Open Sans"/>
              </a:rPr>
              <a:t>Lippincott, Williams &amp; </a:t>
            </a:r>
            <a:r>
              <a:rPr lang="en-US" dirty="0" smtClean="0">
                <a:solidFill>
                  <a:srgbClr val="FFC000"/>
                </a:solidFill>
                <a:latin typeface="Open Sans"/>
              </a:rPr>
              <a:t>Wilkins</a:t>
            </a:r>
            <a:r>
              <a:rPr lang="en-US" dirty="0">
                <a:solidFill>
                  <a:srgbClr val="666666"/>
                </a:solidFill>
                <a:latin typeface="Open Sans"/>
              </a:rPr>
              <a:t>; </a:t>
            </a:r>
            <a:r>
              <a:rPr lang="en-US" dirty="0">
                <a:solidFill>
                  <a:srgbClr val="FF0000"/>
                </a:solidFill>
                <a:latin typeface="Open Sans"/>
              </a:rPr>
              <a:t>2007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</a:t>
            </a:r>
            <a:br>
              <a:rPr lang="en-US" dirty="0" smtClean="0">
                <a:solidFill>
                  <a:srgbClr val="666666"/>
                </a:solidFill>
                <a:latin typeface="Open Sans"/>
              </a:rPr>
            </a:br>
            <a:endParaRPr lang="en-US" dirty="0" smtClean="0">
              <a:solidFill>
                <a:srgbClr val="666666"/>
              </a:solidFill>
              <a:latin typeface="Open Sans"/>
            </a:endParaRPr>
          </a:p>
          <a:p>
            <a:pPr marL="452628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Open Sans"/>
              </a:rPr>
              <a:t>More than 6 authors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Open Sans"/>
              </a:rPr>
            </a:br>
            <a:r>
              <a:rPr lang="en-US" dirty="0" smtClean="0">
                <a:solidFill>
                  <a:srgbClr val="7030A0"/>
                </a:solidFill>
                <a:latin typeface="Open Sans"/>
              </a:rPr>
              <a:t>Simon 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>LS, </a:t>
            </a:r>
            <a:r>
              <a:rPr lang="en-US" dirty="0" err="1" smtClean="0">
                <a:solidFill>
                  <a:srgbClr val="7030A0"/>
                </a:solidFill>
                <a:latin typeface="Open Sans"/>
              </a:rPr>
              <a:t>Lipman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> AG, </a:t>
            </a:r>
            <a:r>
              <a:rPr lang="en-US" dirty="0" err="1" smtClean="0">
                <a:solidFill>
                  <a:srgbClr val="7030A0"/>
                </a:solidFill>
                <a:latin typeface="Open Sans"/>
              </a:rPr>
              <a:t>Jacox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> AK, et al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i="1" dirty="0" smtClean="0">
                <a:solidFill>
                  <a:srgbClr val="0070C0"/>
                </a:solidFill>
                <a:latin typeface="Open Sans"/>
              </a:rPr>
              <a:t>Pain in 		Osteoarthritis, Rheumatoid Arthritis, and Juvenile 	Chronic Arthritis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2</a:t>
            </a:r>
            <a:r>
              <a:rPr lang="en-US" baseline="30000" dirty="0" smtClean="0">
                <a:solidFill>
                  <a:srgbClr val="666666"/>
                </a:solidFill>
                <a:latin typeface="Open Sans"/>
              </a:rPr>
              <a:t>nd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 ed. </a:t>
            </a:r>
            <a:r>
              <a:rPr lang="en-US" dirty="0" smtClean="0">
                <a:solidFill>
                  <a:srgbClr val="00B050"/>
                </a:solidFill>
                <a:latin typeface="Open Sans"/>
              </a:rPr>
              <a:t>Glenview, IL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: </a:t>
            </a:r>
            <a:r>
              <a:rPr lang="en-US" dirty="0" smtClean="0">
                <a:solidFill>
                  <a:srgbClr val="FFC000"/>
                </a:solidFill>
                <a:latin typeface="Open Sans"/>
              </a:rPr>
              <a:t>American Pain 	Society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; </a:t>
            </a:r>
            <a:r>
              <a:rPr lang="en-US" dirty="0" smtClean="0">
                <a:solidFill>
                  <a:srgbClr val="FF0000"/>
                </a:solidFill>
                <a:latin typeface="Open Sans"/>
              </a:rPr>
              <a:t>2002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br>
              <a:rPr lang="en-US" dirty="0" smtClean="0">
                <a:solidFill>
                  <a:srgbClr val="666666"/>
                </a:solidFill>
                <a:latin typeface="Open Sans"/>
              </a:rPr>
            </a:br>
            <a:endParaRPr lang="en-US" dirty="0" smtClean="0">
              <a:solidFill>
                <a:srgbClr val="666666"/>
              </a:solidFill>
              <a:latin typeface="Open Sans"/>
            </a:endParaRPr>
          </a:p>
          <a:p>
            <a:pPr marL="452628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Open Sans"/>
              </a:rPr>
              <a:t>No author, but editor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Open Sans"/>
              </a:rPr>
            </a:br>
            <a:r>
              <a:rPr lang="en-US" dirty="0" err="1" smtClean="0">
                <a:solidFill>
                  <a:srgbClr val="7030A0"/>
                </a:solidFill>
                <a:latin typeface="Open Sans"/>
              </a:rPr>
              <a:t>Galanter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>M, ed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i="1" dirty="0" smtClean="0">
                <a:solidFill>
                  <a:srgbClr val="0070C0"/>
                </a:solidFill>
                <a:latin typeface="Open Sans"/>
              </a:rPr>
              <a:t>Services Research in the Era of Managed Care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dirty="0" smtClean="0">
                <a:solidFill>
                  <a:srgbClr val="00B050"/>
                </a:solidFill>
                <a:latin typeface="Open Sans"/>
              </a:rPr>
              <a:t>New York, NY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: </a:t>
            </a:r>
            <a:r>
              <a:rPr lang="en-US" dirty="0" smtClean="0">
                <a:solidFill>
                  <a:srgbClr val="FFC000"/>
                </a:solidFill>
                <a:latin typeface="Open Sans"/>
              </a:rPr>
              <a:t>Kluwer Academic/Plenum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; </a:t>
            </a:r>
            <a:r>
              <a:rPr lang="en-US" dirty="0" smtClean="0">
                <a:solidFill>
                  <a:srgbClr val="FF0000"/>
                </a:solidFill>
                <a:latin typeface="Open Sans"/>
              </a:rPr>
              <a:t>2001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/>
            </a:r>
            <a:br>
              <a:rPr lang="en-US" dirty="0" smtClean="0">
                <a:solidFill>
                  <a:srgbClr val="666666"/>
                </a:solidFill>
                <a:latin typeface="Open Sans"/>
              </a:rPr>
            </a:br>
            <a:endParaRPr lang="en-US" dirty="0" smtClean="0">
              <a:solidFill>
                <a:srgbClr val="666666"/>
              </a:solidFill>
              <a:latin typeface="Open Sans"/>
            </a:endParaRPr>
          </a:p>
          <a:p>
            <a:pPr marL="452628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Open Sans"/>
              </a:rPr>
              <a:t>Chapter of a Book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/>
            </a:r>
            <a:br>
              <a:rPr lang="en-US" dirty="0" smtClean="0">
                <a:solidFill>
                  <a:srgbClr val="666666"/>
                </a:solidFill>
                <a:latin typeface="Open Sans"/>
              </a:rPr>
            </a:br>
            <a:r>
              <a:rPr lang="en-US" dirty="0" err="1" smtClean="0">
                <a:solidFill>
                  <a:srgbClr val="7030A0"/>
                </a:solidFill>
                <a:latin typeface="Open Sans"/>
              </a:rPr>
              <a:t>Solensky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> R. </a:t>
            </a:r>
            <a:r>
              <a:rPr lang="en-US" i="1" dirty="0" smtClean="0">
                <a:solidFill>
                  <a:srgbClr val="0070C0"/>
                </a:solidFill>
                <a:latin typeface="Open Sans"/>
              </a:rPr>
              <a:t>Drug allergy: desensitization and treatment of reactions to antibiotics and aspirin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In: </a:t>
            </a:r>
            <a:r>
              <a:rPr lang="en-US" dirty="0" err="1" smtClean="0">
                <a:solidFill>
                  <a:srgbClr val="7030A0"/>
                </a:solidFill>
                <a:latin typeface="Open Sans"/>
              </a:rPr>
              <a:t>Locey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> P, ed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i="1" dirty="0" smtClean="0">
                <a:solidFill>
                  <a:srgbClr val="0070C0"/>
                </a:solidFill>
                <a:latin typeface="Open Sans"/>
              </a:rPr>
              <a:t>Allergens and Allergen Immunotherapy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3</a:t>
            </a:r>
            <a:r>
              <a:rPr lang="en-US" baseline="30000" dirty="0" smtClean="0">
                <a:solidFill>
                  <a:srgbClr val="666666"/>
                </a:solidFill>
                <a:latin typeface="Open Sans"/>
              </a:rPr>
              <a:t>rd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 ed. </a:t>
            </a:r>
            <a:r>
              <a:rPr lang="en-US" dirty="0" smtClean="0">
                <a:solidFill>
                  <a:srgbClr val="00B050"/>
                </a:solidFill>
                <a:latin typeface="Open Sans"/>
              </a:rPr>
              <a:t>New York, NY: </a:t>
            </a:r>
            <a:r>
              <a:rPr lang="en-US" dirty="0" smtClean="0">
                <a:solidFill>
                  <a:srgbClr val="FFC000"/>
                </a:solidFill>
                <a:latin typeface="Open Sans"/>
              </a:rPr>
              <a:t>Marcel Dekker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; </a:t>
            </a:r>
            <a:r>
              <a:rPr lang="en-US" dirty="0" smtClean="0">
                <a:solidFill>
                  <a:srgbClr val="FF0000"/>
                </a:solidFill>
                <a:latin typeface="Open Sans"/>
              </a:rPr>
              <a:t>2004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: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Open Sans"/>
              </a:rPr>
              <a:t>585-606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7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Cite: Website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667"/>
            <a:ext cx="6576312" cy="502893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>
                <a:solidFill>
                  <a:srgbClr val="7030A0"/>
                </a:solidFill>
                <a:latin typeface="Arial"/>
              </a:rPr>
              <a:t>Author(s)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. </a:t>
            </a:r>
            <a:r>
              <a:rPr lang="en-US" dirty="0" smtClean="0">
                <a:solidFill>
                  <a:srgbClr val="0070C0"/>
                </a:solidFill>
                <a:latin typeface="Arial"/>
              </a:rPr>
              <a:t>Title of </a:t>
            </a:r>
            <a:r>
              <a:rPr lang="en-US" dirty="0" smtClean="0">
                <a:solidFill>
                  <a:srgbClr val="0070C0"/>
                </a:solidFill>
                <a:latin typeface="Arial"/>
              </a:rPr>
              <a:t>specific </a:t>
            </a:r>
            <a:r>
              <a:rPr lang="en-US" dirty="0">
                <a:solidFill>
                  <a:srgbClr val="0070C0"/>
                </a:solidFill>
                <a:latin typeface="Arial"/>
              </a:rPr>
              <a:t>i</a:t>
            </a:r>
            <a:r>
              <a:rPr lang="en-US" dirty="0" smtClean="0">
                <a:solidFill>
                  <a:srgbClr val="0070C0"/>
                </a:solidFill>
                <a:latin typeface="Arial"/>
              </a:rPr>
              <a:t>tem </a:t>
            </a:r>
            <a:r>
              <a:rPr lang="en-US" dirty="0">
                <a:solidFill>
                  <a:srgbClr val="0070C0"/>
                </a:solidFill>
                <a:latin typeface="Arial"/>
              </a:rPr>
              <a:t>c</a:t>
            </a:r>
            <a:r>
              <a:rPr lang="en-US" dirty="0" smtClean="0">
                <a:solidFill>
                  <a:srgbClr val="0070C0"/>
                </a:solidFill>
                <a:latin typeface="Arial"/>
              </a:rPr>
              <a:t>ited</a:t>
            </a:r>
            <a:r>
              <a:rPr lang="en-US" dirty="0" smtClean="0">
                <a:solidFill>
                  <a:srgbClr val="0070C0"/>
                </a:solidFill>
                <a:latin typeface="Arial"/>
              </a:rPr>
              <a:t>. </a:t>
            </a:r>
            <a:r>
              <a:rPr lang="en-US" dirty="0" smtClean="0">
                <a:solidFill>
                  <a:srgbClr val="00B050"/>
                </a:solidFill>
                <a:latin typeface="Arial"/>
              </a:rPr>
              <a:t>Name of the Web Site. </a:t>
            </a:r>
            <a:r>
              <a:rPr lang="en-US" dirty="0" smtClean="0">
                <a:solidFill>
                  <a:srgbClr val="FFC000"/>
                </a:solidFill>
                <a:latin typeface="Arial"/>
              </a:rPr>
              <a:t>URL. </a:t>
            </a:r>
            <a:r>
              <a:rPr lang="en-US" dirty="0" smtClean="0">
                <a:solidFill>
                  <a:srgbClr val="00B0F0"/>
                </a:solidFill>
                <a:latin typeface="Arial"/>
              </a:rPr>
              <a:t>Published </a:t>
            </a:r>
            <a:r>
              <a:rPr lang="en-US" dirty="0" smtClean="0">
                <a:solidFill>
                  <a:srgbClr val="00B0F0"/>
                </a:solidFill>
                <a:latin typeface="Arial"/>
              </a:rPr>
              <a:t>[date]. </a:t>
            </a:r>
            <a:r>
              <a:rPr lang="en-US" dirty="0" smtClean="0">
                <a:solidFill>
                  <a:srgbClr val="00B0F0"/>
                </a:solidFill>
                <a:latin typeface="Arial"/>
              </a:rPr>
              <a:t>Updated [date]</a:t>
            </a:r>
            <a:r>
              <a:rPr lang="en-US" dirty="0" smtClean="0">
                <a:solidFill>
                  <a:srgbClr val="333333"/>
                </a:solidFill>
                <a:latin typeface="Arial"/>
              </a:rPr>
              <a:t>. 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Accessed [date].</a:t>
            </a:r>
            <a:endParaRPr lang="en-US" dirty="0">
              <a:solidFill>
                <a:srgbClr val="FF0000"/>
              </a:solidFill>
              <a:latin typeface="Arial"/>
            </a:endParaRPr>
          </a:p>
          <a:p>
            <a:pPr marL="109728" indent="0">
              <a:buNone/>
            </a:pPr>
            <a:endParaRPr lang="en-US" dirty="0">
              <a:solidFill>
                <a:srgbClr val="FF0000"/>
              </a:solidFill>
              <a:latin typeface="Arial"/>
            </a:endParaRPr>
          </a:p>
          <a:p>
            <a:pPr marL="109728" indent="0">
              <a:buNone/>
            </a:pPr>
            <a:r>
              <a:rPr lang="en-US" dirty="0" smtClean="0">
                <a:solidFill>
                  <a:srgbClr val="7030A0"/>
                </a:solidFill>
                <a:latin typeface="Arial"/>
              </a:rPr>
              <a:t>Often </a:t>
            </a:r>
            <a:r>
              <a:rPr lang="en-US" dirty="0" smtClean="0">
                <a:solidFill>
                  <a:srgbClr val="7030A0"/>
                </a:solidFill>
                <a:latin typeface="Arial"/>
              </a:rPr>
              <a:t>no authors are given</a:t>
            </a:r>
          </a:p>
          <a:p>
            <a:pPr marL="109728" indent="0">
              <a:buNone/>
            </a:pPr>
            <a:r>
              <a:rPr lang="en-US" dirty="0" smtClean="0">
                <a:solidFill>
                  <a:srgbClr val="0070C0"/>
                </a:solidFill>
                <a:latin typeface="Arial"/>
              </a:rPr>
              <a:t>If no specific title of item, use the name of organization responsible for the site. </a:t>
            </a:r>
          </a:p>
          <a:p>
            <a:pPr marL="109728" indent="0">
              <a:buNone/>
            </a:pPr>
            <a:endParaRPr lang="en-US" sz="1200" dirty="0">
              <a:solidFill>
                <a:srgbClr val="0070C0"/>
              </a:solidFill>
              <a:latin typeface="Arial"/>
            </a:endParaRPr>
          </a:p>
          <a:p>
            <a:pPr marL="452628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  <a:latin typeface="Arial"/>
              </a:rPr>
              <a:t>Air </a:t>
            </a:r>
            <a:r>
              <a:rPr lang="en-US" dirty="0">
                <a:solidFill>
                  <a:srgbClr val="0070C0"/>
                </a:solidFill>
                <a:latin typeface="Arial"/>
              </a:rPr>
              <a:t>pollution and respiratory health</a:t>
            </a:r>
            <a:r>
              <a:rPr lang="en-US" dirty="0">
                <a:solidFill>
                  <a:srgbClr val="333333"/>
                </a:solidFill>
                <a:latin typeface="Arial"/>
              </a:rPr>
              <a:t>. </a:t>
            </a:r>
            <a:r>
              <a:rPr lang="en-US" dirty="0">
                <a:solidFill>
                  <a:srgbClr val="00B050"/>
                </a:solidFill>
                <a:latin typeface="Arial"/>
              </a:rPr>
              <a:t>Centers for </a:t>
            </a:r>
            <a:r>
              <a:rPr lang="en-US" dirty="0" smtClean="0">
                <a:solidFill>
                  <a:srgbClr val="00B050"/>
                </a:solidFill>
                <a:latin typeface="Arial"/>
              </a:rPr>
              <a:t>Disease </a:t>
            </a:r>
            <a:r>
              <a:rPr lang="en-US" dirty="0">
                <a:solidFill>
                  <a:srgbClr val="00B050"/>
                </a:solidFill>
                <a:latin typeface="Arial"/>
              </a:rPr>
              <a:t>Control and </a:t>
            </a:r>
            <a:r>
              <a:rPr lang="en-US" dirty="0" err="1" smtClean="0">
                <a:solidFill>
                  <a:srgbClr val="00B050"/>
                </a:solidFill>
                <a:latin typeface="Arial"/>
              </a:rPr>
              <a:t>Preventio</a:t>
            </a:r>
            <a:r>
              <a:rPr lang="en-US" dirty="0" smtClean="0">
                <a:solidFill>
                  <a:srgbClr val="00B050"/>
                </a:solidFill>
                <a:latin typeface="Arial"/>
              </a:rPr>
              <a:t>	</a:t>
            </a:r>
            <a:r>
              <a:rPr lang="en-US" dirty="0" smtClean="0">
                <a:solidFill>
                  <a:srgbClr val="FFC000"/>
                </a:solidFill>
                <a:latin typeface="Arial"/>
              </a:rPr>
              <a:t>http</a:t>
            </a:r>
            <a:r>
              <a:rPr lang="en-US" dirty="0">
                <a:solidFill>
                  <a:srgbClr val="FFC000"/>
                </a:solidFill>
                <a:latin typeface="Arial"/>
              </a:rPr>
              <a:t>://www.cdc.gov/Environmental/. </a:t>
            </a:r>
            <a:r>
              <a:rPr lang="en-US" dirty="0">
                <a:solidFill>
                  <a:srgbClr val="333333"/>
                </a:solidFill>
                <a:latin typeface="Arial"/>
              </a:rPr>
              <a:t/>
            </a:r>
            <a:br>
              <a:rPr lang="en-US" dirty="0">
                <a:solidFill>
                  <a:srgbClr val="333333"/>
                </a:solidFill>
                <a:latin typeface="Arial"/>
              </a:rPr>
            </a:br>
            <a:r>
              <a:rPr lang="en-US" dirty="0" smtClean="0">
                <a:solidFill>
                  <a:srgbClr val="00B0F0"/>
                </a:solidFill>
                <a:latin typeface="Arial"/>
              </a:rPr>
              <a:t>Updated </a:t>
            </a:r>
            <a:r>
              <a:rPr lang="en-US" dirty="0">
                <a:solidFill>
                  <a:srgbClr val="00B0F0"/>
                </a:solidFill>
                <a:latin typeface="Arial"/>
              </a:rPr>
              <a:t>January 9, 2012</a:t>
            </a:r>
            <a:r>
              <a:rPr lang="en-US" dirty="0">
                <a:solidFill>
                  <a:srgbClr val="333333"/>
                </a:solidFill>
                <a:latin typeface="Arial"/>
              </a:rPr>
              <a:t>.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Accessed March 2, 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2012</a:t>
            </a:r>
            <a:r>
              <a:rPr lang="en-US" dirty="0" smtClean="0">
                <a:latin typeface="Arial"/>
              </a:rPr>
              <a:t>.</a:t>
            </a:r>
            <a:br>
              <a:rPr lang="en-US" dirty="0" smtClean="0">
                <a:latin typeface="Arial"/>
              </a:rPr>
            </a:br>
            <a:endParaRPr lang="en-US" dirty="0">
              <a:solidFill>
                <a:srgbClr val="0070C0"/>
              </a:solidFill>
              <a:latin typeface="Arial"/>
            </a:endParaRPr>
          </a:p>
          <a:p>
            <a:pPr marL="452628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  <a:latin typeface="Arial"/>
              </a:rPr>
              <a:t>American Physical Therapy Association</a:t>
            </a:r>
            <a:r>
              <a:rPr lang="en-US" dirty="0" smtClean="0">
                <a:solidFill>
                  <a:srgbClr val="0070C0"/>
                </a:solidFill>
                <a:latin typeface="Arial"/>
              </a:rPr>
              <a:t>. Code of ethics for the physical therapist. </a:t>
            </a:r>
            <a:r>
              <a:rPr lang="en-US" dirty="0" smtClean="0">
                <a:solidFill>
                  <a:srgbClr val="FFC000"/>
                </a:solidFill>
              </a:rPr>
              <a:t>https</a:t>
            </a:r>
            <a:r>
              <a:rPr lang="en-US" dirty="0">
                <a:solidFill>
                  <a:srgbClr val="FFC000"/>
                </a:solidFill>
              </a:rPr>
              <a:t>://www.apta.org/uploadedFiles/APTAorg/About_Us/Policies/Ethics/CodeofEthics.pdf</a:t>
            </a:r>
            <a:r>
              <a:rPr lang="en-US" dirty="0" smtClean="0">
                <a:solidFill>
                  <a:srgbClr val="FFC000"/>
                </a:solidFill>
                <a:latin typeface="Arial"/>
              </a:rPr>
              <a:t>. </a:t>
            </a:r>
            <a:r>
              <a:rPr lang="en-US" dirty="0" smtClean="0">
                <a:solidFill>
                  <a:srgbClr val="00B0F0"/>
                </a:solidFill>
                <a:latin typeface="Arial"/>
              </a:rPr>
              <a:t>Published [June, 1973]. Updated [June, 2009].</a:t>
            </a:r>
            <a:r>
              <a:rPr lang="en-US" dirty="0" smtClean="0">
                <a:solidFill>
                  <a:srgbClr val="0070C0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Accessed August 29, 2019</a:t>
            </a:r>
            <a:r>
              <a:rPr lang="en-US" dirty="0" smtClean="0">
                <a:solidFill>
                  <a:srgbClr val="0070C0"/>
                </a:solidFill>
                <a:latin typeface="Arial"/>
              </a:rPr>
              <a:t>. </a:t>
            </a:r>
            <a:endParaRPr lang="en-US" dirty="0" smtClean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635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Cite: Online Videos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70000"/>
            <a:ext cx="6934200" cy="510513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Arial"/>
              </a:rPr>
              <a:t>Author(s</a:t>
            </a:r>
            <a:r>
              <a:rPr lang="en-US" dirty="0">
                <a:solidFill>
                  <a:srgbClr val="7030A0"/>
                </a:solidFill>
                <a:latin typeface="Arial"/>
              </a:rPr>
              <a:t>)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. </a:t>
            </a:r>
            <a:r>
              <a:rPr lang="en-US" dirty="0">
                <a:solidFill>
                  <a:srgbClr val="0070C0"/>
                </a:solidFill>
                <a:latin typeface="Arial"/>
              </a:rPr>
              <a:t>Title of </a:t>
            </a:r>
            <a:r>
              <a:rPr lang="en-US" dirty="0">
                <a:solidFill>
                  <a:srgbClr val="0070C0"/>
                </a:solidFill>
                <a:latin typeface="Arial"/>
              </a:rPr>
              <a:t>v</a:t>
            </a:r>
            <a:r>
              <a:rPr lang="en-US" dirty="0" smtClean="0">
                <a:solidFill>
                  <a:srgbClr val="0070C0"/>
                </a:solidFill>
                <a:latin typeface="Arial"/>
              </a:rPr>
              <a:t>ideo </a:t>
            </a:r>
            <a:r>
              <a:rPr lang="en-US" dirty="0" smtClean="0">
                <a:solidFill>
                  <a:srgbClr val="0070C0"/>
                </a:solidFill>
                <a:latin typeface="Arial"/>
              </a:rPr>
              <a:t>[video].</a:t>
            </a:r>
            <a:r>
              <a:rPr lang="en-US" dirty="0" smtClean="0">
                <a:solidFill>
                  <a:srgbClr val="00B050"/>
                </a:solidFill>
                <a:latin typeface="Arial"/>
              </a:rPr>
              <a:t> </a:t>
            </a:r>
            <a:r>
              <a:rPr lang="en-US" dirty="0">
                <a:solidFill>
                  <a:srgbClr val="00B050"/>
                </a:solidFill>
                <a:latin typeface="Arial"/>
              </a:rPr>
              <a:t>Name of Website or </a:t>
            </a:r>
            <a:r>
              <a:rPr lang="en-US" dirty="0" smtClean="0">
                <a:solidFill>
                  <a:srgbClr val="00B050"/>
                </a:solidFill>
                <a:latin typeface="Arial"/>
              </a:rPr>
              <a:t>Organization</a:t>
            </a:r>
            <a:r>
              <a:rPr lang="en-US" dirty="0" smtClean="0">
                <a:solidFill>
                  <a:srgbClr val="FFC000"/>
                </a:solidFill>
                <a:latin typeface="Arial"/>
              </a:rPr>
              <a:t>. URL</a:t>
            </a:r>
            <a:r>
              <a:rPr lang="en-US" dirty="0">
                <a:solidFill>
                  <a:srgbClr val="FFC000"/>
                </a:solidFill>
                <a:latin typeface="Arial"/>
              </a:rPr>
              <a:t>. </a:t>
            </a:r>
            <a:r>
              <a:rPr lang="en-US" dirty="0" smtClean="0">
                <a:solidFill>
                  <a:srgbClr val="00B0F0"/>
                </a:solidFill>
                <a:latin typeface="Arial"/>
              </a:rPr>
              <a:t>Published </a:t>
            </a:r>
            <a:r>
              <a:rPr lang="en-US" dirty="0">
                <a:solidFill>
                  <a:srgbClr val="00B0F0"/>
                </a:solidFill>
                <a:latin typeface="Arial"/>
              </a:rPr>
              <a:t>[date</a:t>
            </a:r>
            <a:r>
              <a:rPr lang="en-US" dirty="0" smtClean="0">
                <a:solidFill>
                  <a:srgbClr val="00B0F0"/>
                </a:solidFill>
                <a:latin typeface="Arial"/>
              </a:rPr>
              <a:t>].</a:t>
            </a:r>
            <a:r>
              <a:rPr lang="en-US" dirty="0" smtClean="0">
                <a:solidFill>
                  <a:srgbClr val="333333"/>
                </a:solidFill>
                <a:latin typeface="Arial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Accessed [date].</a:t>
            </a:r>
          </a:p>
          <a:p>
            <a:endParaRPr lang="en-US" i="1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1.</a:t>
            </a:r>
            <a:r>
              <a:rPr lang="en-US" dirty="0" smtClean="0">
                <a:solidFill>
                  <a:srgbClr val="0070C0"/>
                </a:solidFill>
              </a:rPr>
              <a:t>	Health literacy and patient safety: help patients understand </a:t>
            </a:r>
            <a:r>
              <a:rPr lang="en-US" dirty="0" smtClean="0">
                <a:solidFill>
                  <a:srgbClr val="0070C0"/>
                </a:solidFill>
              </a:rPr>
              <a:t>	[</a:t>
            </a:r>
            <a:r>
              <a:rPr lang="en-US" dirty="0">
                <a:solidFill>
                  <a:srgbClr val="0070C0"/>
                </a:solidFill>
              </a:rPr>
              <a:t>v</a:t>
            </a:r>
            <a:r>
              <a:rPr lang="en-US" dirty="0" smtClean="0">
                <a:solidFill>
                  <a:srgbClr val="0070C0"/>
                </a:solidFill>
              </a:rPr>
              <a:t>ideo]. 	</a:t>
            </a:r>
            <a:r>
              <a:rPr lang="en-US" dirty="0" smtClean="0">
                <a:solidFill>
                  <a:srgbClr val="00B050"/>
                </a:solidFill>
              </a:rPr>
              <a:t>AMA </a:t>
            </a:r>
            <a:r>
              <a:rPr lang="en-US" dirty="0" smtClean="0">
                <a:solidFill>
                  <a:srgbClr val="00B050"/>
                </a:solidFill>
              </a:rPr>
              <a:t>Foundation. 	</a:t>
            </a:r>
            <a:r>
              <a:rPr lang="en-US" dirty="0" smtClean="0">
                <a:solidFill>
                  <a:srgbClr val="FFC000"/>
                </a:solidFill>
              </a:rPr>
              <a:t>https</a:t>
            </a:r>
            <a:r>
              <a:rPr lang="en-US" dirty="0">
                <a:solidFill>
                  <a:srgbClr val="FFC000"/>
                </a:solidFill>
              </a:rPr>
              <a:t>://</a:t>
            </a:r>
            <a:r>
              <a:rPr lang="en-US" dirty="0" smtClean="0">
                <a:solidFill>
                  <a:srgbClr val="FFC000"/>
                </a:solidFill>
              </a:rPr>
              <a:t>www.youtube.com/watch?v=cGtTZ_vxjyA. 	</a:t>
            </a:r>
            <a:r>
              <a:rPr lang="en-US" dirty="0" smtClean="0">
                <a:solidFill>
                  <a:srgbClr val="00B0F0"/>
                </a:solidFill>
              </a:rPr>
              <a:t>Published August 27, 2010. </a:t>
            </a:r>
            <a:r>
              <a:rPr lang="en-US" dirty="0" smtClean="0">
                <a:solidFill>
                  <a:srgbClr val="FF0000"/>
                </a:solidFill>
              </a:rPr>
              <a:t>Accessed September 17, 2018. </a:t>
            </a:r>
            <a:endParaRPr lang="en-US" dirty="0">
              <a:solidFill>
                <a:srgbClr val="FF0000"/>
              </a:solidFill>
            </a:endParaRPr>
          </a:p>
          <a:p>
            <a:endParaRPr lang="en-US" i="1" dirty="0"/>
          </a:p>
          <a:p>
            <a:r>
              <a:rPr lang="en-US" i="1" dirty="0" smtClean="0"/>
              <a:t>For </a:t>
            </a:r>
            <a:r>
              <a:rPr lang="en-US" i="1" dirty="0"/>
              <a:t>videos, provide the author only if you are sure that person created the video. Do not list the person posting the video </a:t>
            </a:r>
            <a:r>
              <a:rPr lang="en-US" i="1" dirty="0" smtClean="0"/>
              <a:t>online as </a:t>
            </a:r>
            <a:r>
              <a:rPr lang="en-US" i="1" dirty="0"/>
              <a:t>the author. If you are unsure, treat the citation as having no author.</a:t>
            </a:r>
          </a:p>
          <a:p>
            <a:pPr marL="10972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185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Cite: </a:t>
            </a:r>
            <a:r>
              <a:rPr lang="en-US" dirty="0" smtClean="0"/>
              <a:t>Reports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6347714" cy="4419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rgbClr val="666666"/>
                </a:solidFill>
                <a:latin typeface="Open Sans"/>
              </a:rPr>
              <a:t>Government and organization reports are treated like electronic journal and book references. Use journal style for articles and book style for monographs. </a:t>
            </a:r>
          </a:p>
          <a:p>
            <a:pPr marL="109728" indent="0">
              <a:buNone/>
            </a:pPr>
            <a:endParaRPr lang="en-US" dirty="0">
              <a:solidFill>
                <a:srgbClr val="666666"/>
              </a:solidFill>
              <a:latin typeface="Open Sans"/>
            </a:endParaRPr>
          </a:p>
          <a:p>
            <a:pPr marL="109728" indent="0">
              <a:buNone/>
            </a:pPr>
            <a:endParaRPr lang="en-US" dirty="0" smtClean="0">
              <a:solidFill>
                <a:srgbClr val="666666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86933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8" y="228600"/>
            <a:ext cx="6347713" cy="762000"/>
          </a:xfrm>
        </p:spPr>
        <p:txBody>
          <a:bodyPr/>
          <a:lstStyle/>
          <a:p>
            <a:r>
              <a:rPr lang="en-US" dirty="0" smtClean="0"/>
              <a:t>Reference Page: 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2054" y="914400"/>
            <a:ext cx="7162800" cy="5715000"/>
          </a:xfr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109728" lvl="0" indent="0" algn="ctr">
              <a:buClr>
                <a:srgbClr val="2DA2BF"/>
              </a:buClr>
              <a:buNone/>
            </a:pPr>
            <a:endParaRPr lang="en-US" dirty="0" smtClean="0">
              <a:latin typeface="Open Sans"/>
            </a:endParaRPr>
          </a:p>
          <a:p>
            <a:pPr marL="109728" lvl="0" indent="0" algn="ctr">
              <a:buClr>
                <a:srgbClr val="2DA2BF"/>
              </a:buClr>
              <a:buNone/>
            </a:pPr>
            <a:r>
              <a:rPr lang="en-US" dirty="0" smtClean="0">
                <a:latin typeface="Open Sans"/>
              </a:rPr>
              <a:t>References</a:t>
            </a:r>
          </a:p>
          <a:p>
            <a:pPr marL="624078" lvl="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Open Sans"/>
              </a:rPr>
              <a:t>Gould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M.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Lung-cancer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s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creening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with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low-dose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omputed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omography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. </a:t>
            </a:r>
            <a:r>
              <a:rPr lang="en-US" i="1" dirty="0">
                <a:solidFill>
                  <a:schemeClr val="tx1"/>
                </a:solidFill>
                <a:latin typeface="Open Sans"/>
              </a:rPr>
              <a:t>N </a:t>
            </a:r>
            <a:r>
              <a:rPr lang="en-US" i="1" dirty="0" err="1">
                <a:solidFill>
                  <a:schemeClr val="tx1"/>
                </a:solidFill>
                <a:latin typeface="Open Sans"/>
              </a:rPr>
              <a:t>Engl</a:t>
            </a:r>
            <a:r>
              <a:rPr lang="en-US" i="1" dirty="0">
                <a:solidFill>
                  <a:schemeClr val="tx1"/>
                </a:solidFill>
                <a:latin typeface="Open Sans"/>
              </a:rPr>
              <a:t> J of Med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2014;371(19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):1813-1820.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doi:10.1056/nejmcp1404071.</a:t>
            </a:r>
            <a:endParaRPr lang="en-US" dirty="0">
              <a:solidFill>
                <a:schemeClr val="tx1"/>
              </a:solidFill>
            </a:endParaRPr>
          </a:p>
          <a:p>
            <a:pPr marL="624078" lvl="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Open Sans"/>
              </a:rPr>
              <a:t>Hartmann L, </a:t>
            </a:r>
            <a:r>
              <a:rPr lang="en-US" dirty="0" err="1">
                <a:solidFill>
                  <a:schemeClr val="tx1"/>
                </a:solidFill>
                <a:latin typeface="Open Sans"/>
              </a:rPr>
              <a:t>Degnim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 A, Santen R, </a:t>
            </a:r>
            <a:r>
              <a:rPr lang="en-US" dirty="0" err="1">
                <a:solidFill>
                  <a:schemeClr val="tx1"/>
                </a:solidFill>
                <a:latin typeface="Open Sans"/>
              </a:rPr>
              <a:t>Dupont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W, Ghosh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K. Atypical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hyperplasia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of the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breast -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r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isk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ssessment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and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management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o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ptions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. </a:t>
            </a:r>
            <a:r>
              <a:rPr lang="en-US" i="1" dirty="0">
                <a:solidFill>
                  <a:schemeClr val="tx1"/>
                </a:solidFill>
                <a:latin typeface="Open Sans"/>
              </a:rPr>
              <a:t>N </a:t>
            </a:r>
            <a:r>
              <a:rPr lang="en-US" i="1" dirty="0" err="1" smtClean="0">
                <a:solidFill>
                  <a:schemeClr val="tx1"/>
                </a:solidFill>
                <a:latin typeface="Open Sans"/>
              </a:rPr>
              <a:t>Engl</a:t>
            </a:r>
            <a:r>
              <a:rPr lang="en-US" i="1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Open Sans"/>
              </a:rPr>
              <a:t>J of Med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. 2015;372(1):78-89.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doi:10.1056/nejmsr1407164.</a:t>
            </a:r>
          </a:p>
          <a:p>
            <a:pPr marL="624078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Open Sans"/>
              </a:rPr>
              <a:t>Black W, </a:t>
            </a:r>
            <a:r>
              <a:rPr lang="en-US" dirty="0" err="1">
                <a:solidFill>
                  <a:schemeClr val="tx1"/>
                </a:solidFill>
                <a:latin typeface="Open Sans"/>
              </a:rPr>
              <a:t>Gareen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 I, Soneji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S,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et al.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Cost-effectiveness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of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CT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s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creening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in the n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ational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l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ung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s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creening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rial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. </a:t>
            </a:r>
            <a:r>
              <a:rPr lang="en-US" i="1" dirty="0">
                <a:solidFill>
                  <a:schemeClr val="tx1"/>
                </a:solidFill>
                <a:latin typeface="Open Sans"/>
              </a:rPr>
              <a:t>N </a:t>
            </a:r>
            <a:r>
              <a:rPr lang="en-US" i="1" dirty="0" err="1">
                <a:solidFill>
                  <a:schemeClr val="tx1"/>
                </a:solidFill>
                <a:latin typeface="Open Sans"/>
              </a:rPr>
              <a:t>Engl</a:t>
            </a:r>
            <a:r>
              <a:rPr lang="en-US" i="1" dirty="0">
                <a:solidFill>
                  <a:schemeClr val="tx1"/>
                </a:solidFill>
                <a:latin typeface="Open Sans"/>
              </a:rPr>
              <a:t> J of Med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2014;371(19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):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1793-1802. doi:10.1056/nejmoa1312547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624078" lvl="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Open Sans"/>
              </a:rPr>
              <a:t>Air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pollution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and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respiratory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h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ealth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. Centers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for Disease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Control and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Prevention.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http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://www.cdc.gov/Environmental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/. Updated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January 9, 2012. Accessed March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2, 2012.</a:t>
            </a:r>
          </a:p>
          <a:p>
            <a:pPr marL="624078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Open Sans"/>
              </a:rPr>
              <a:t>Brant W, Helms C. </a:t>
            </a:r>
            <a:r>
              <a:rPr lang="en-US" i="1" dirty="0">
                <a:solidFill>
                  <a:schemeClr val="tx1"/>
                </a:solidFill>
                <a:latin typeface="Open Sans"/>
              </a:rPr>
              <a:t>Fundamentals Of </a:t>
            </a:r>
            <a:r>
              <a:rPr lang="en-US" i="1" dirty="0" smtClean="0">
                <a:solidFill>
                  <a:schemeClr val="tx1"/>
                </a:solidFill>
                <a:latin typeface="Open Sans"/>
              </a:rPr>
              <a:t>Diagnostic Radiology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. Philadelphia: Lippincott, Williams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&amp;Wilkins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; 2007.</a:t>
            </a:r>
            <a:endParaRPr lang="en-US" dirty="0">
              <a:solidFill>
                <a:schemeClr val="tx1"/>
              </a:solidFill>
            </a:endParaRPr>
          </a:p>
          <a:p>
            <a:pPr marL="624078" lvl="0" indent="-514350">
              <a:buClr>
                <a:srgbClr val="2DA2BF"/>
              </a:buClr>
              <a:buFont typeface="+mj-lt"/>
              <a:buAutoNum type="arabicPeriod"/>
            </a:pPr>
            <a:endParaRPr lang="en-US" sz="1400" dirty="0">
              <a:latin typeface="Open Sans"/>
            </a:endParaRPr>
          </a:p>
          <a:p>
            <a:pPr marL="624078" lvl="0" indent="-514350">
              <a:buClr>
                <a:srgbClr val="2DA2BF"/>
              </a:buClr>
              <a:buFont typeface="+mj-lt"/>
              <a:buAutoNum type="arabicPeriod"/>
            </a:pPr>
            <a:endParaRPr lang="en-US" sz="1400" dirty="0"/>
          </a:p>
          <a:p>
            <a:pPr marL="624078" indent="-514350">
              <a:buFont typeface="+mj-lt"/>
              <a:buAutoNum type="arabicPeriod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9973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Point of Citing?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7699" y="1600200"/>
            <a:ext cx="79248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Enables others to find where you got your information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Gives proper credit to the information you use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Research can be verified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Adds validity to your argument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Avoids plagiarism and serious academic consequences</a:t>
            </a:r>
          </a:p>
          <a:p>
            <a:pPr marL="630936" lvl="2" indent="0">
              <a:lnSpc>
                <a:spcPct val="150000"/>
              </a:lnSpc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17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0311" y="1676400"/>
            <a:ext cx="6911089" cy="38807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If there is no author begin with the title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journals, if you can’t find a DOI include the article URL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you can’t find something </a:t>
            </a:r>
            <a:r>
              <a:rPr lang="en-US" b="1" dirty="0" smtClean="0"/>
              <a:t>DO NOT </a:t>
            </a:r>
            <a:r>
              <a:rPr lang="en-US" dirty="0" smtClean="0"/>
              <a:t>just make it up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33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 Managers/Generators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828800"/>
            <a:ext cx="6347714" cy="35813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Zotero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Bibme.org/</a:t>
            </a:r>
            <a:r>
              <a:rPr lang="en-US" dirty="0" err="1" smtClean="0"/>
              <a:t>ama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citethisforme.com/citation-generator/</a:t>
            </a:r>
            <a:r>
              <a:rPr lang="en-US" dirty="0" err="1" smtClean="0"/>
              <a:t>ama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It is still your responsibility to check for accuracy!</a:t>
            </a:r>
          </a:p>
        </p:txBody>
      </p:sp>
    </p:spTree>
    <p:extLst>
      <p:ext uri="{BB962C8B-B14F-4D97-AF65-F5344CB8AC3E}">
        <p14:creationId xmlns:p14="http://schemas.microsoft.com/office/powerpoint/2010/main" val="21744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Needs to be Cited?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04800" y="1270000"/>
            <a:ext cx="7924800" cy="388077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Direct quotes, sentences, or phrases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Paraphrases, which are summarized or re-phrased content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Articles, studies, reports, or guidelines that </a:t>
            </a:r>
            <a:r>
              <a:rPr lang="en-US" sz="1800" dirty="0" smtClean="0"/>
              <a:t>you refer to in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your </a:t>
            </a:r>
            <a:r>
              <a:rPr lang="en-US" sz="1800" dirty="0" smtClean="0"/>
              <a:t>paper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Historical or statistical figures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Graphs, images, charts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Use of an author’s argument</a:t>
            </a:r>
          </a:p>
        </p:txBody>
      </p:sp>
    </p:spTree>
    <p:extLst>
      <p:ext uri="{BB962C8B-B14F-4D97-AF65-F5344CB8AC3E}">
        <p14:creationId xmlns:p14="http://schemas.microsoft.com/office/powerpoint/2010/main" val="7147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90600"/>
          </a:xfrm>
        </p:spPr>
        <p:txBody>
          <a:bodyPr/>
          <a:lstStyle/>
          <a:p>
            <a:r>
              <a:rPr lang="en-US" dirty="0" smtClean="0"/>
              <a:t>What is a Citation?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4962"/>
            <a:ext cx="6347714" cy="50244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Citation</a:t>
            </a:r>
            <a:r>
              <a:rPr lang="en-US" dirty="0" smtClean="0"/>
              <a:t> = a reference to a source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Includes identifying information about the source, such as</a:t>
            </a:r>
          </a:p>
          <a:p>
            <a:pPr lvl="1"/>
            <a:r>
              <a:rPr lang="en-US" sz="1800" dirty="0"/>
              <a:t>Author</a:t>
            </a:r>
          </a:p>
          <a:p>
            <a:pPr lvl="1"/>
            <a:r>
              <a:rPr lang="en-US" sz="1800" dirty="0" smtClean="0"/>
              <a:t>Title of book - journal – article - chapter – web site</a:t>
            </a:r>
            <a:endParaRPr lang="en-US" sz="1800" dirty="0"/>
          </a:p>
          <a:p>
            <a:pPr lvl="1"/>
            <a:r>
              <a:rPr lang="en-US" sz="1800" dirty="0"/>
              <a:t>Dates of </a:t>
            </a:r>
            <a:r>
              <a:rPr lang="en-US" sz="1800" dirty="0" smtClean="0"/>
              <a:t>publication</a:t>
            </a:r>
          </a:p>
          <a:p>
            <a:pPr lvl="1"/>
            <a:r>
              <a:rPr lang="en-US" sz="1800" dirty="0" smtClean="0"/>
              <a:t>Page numbers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citation style </a:t>
            </a:r>
            <a:r>
              <a:rPr lang="en-US" dirty="0" smtClean="0"/>
              <a:t>dictates</a:t>
            </a:r>
          </a:p>
          <a:p>
            <a:pPr lvl="1"/>
            <a:r>
              <a:rPr lang="en-US" sz="1800" dirty="0" smtClean="0"/>
              <a:t>the information that must be included</a:t>
            </a:r>
          </a:p>
          <a:p>
            <a:pPr lvl="1"/>
            <a:r>
              <a:rPr lang="en-US" sz="1800" dirty="0" smtClean="0"/>
              <a:t>the order it is in</a:t>
            </a:r>
          </a:p>
          <a:p>
            <a:pPr lvl="1"/>
            <a:r>
              <a:rPr lang="en-US" sz="1800" dirty="0" smtClean="0"/>
              <a:t>any specific punctuation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541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2247704"/>
            <a:ext cx="2457450" cy="40957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AMA Style?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5160" y="1447800"/>
            <a:ext cx="6491440" cy="4876800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The American Medical Association(AMA) citation style</a:t>
            </a:r>
            <a:r>
              <a:rPr lang="en-US" dirty="0"/>
              <a:t> </a:t>
            </a:r>
            <a:r>
              <a:rPr lang="en-US" dirty="0" smtClean="0"/>
              <a:t>is the most commonly used format for medical literature. </a:t>
            </a:r>
          </a:p>
          <a:p>
            <a:pPr marL="109728" indent="0">
              <a:buNone/>
            </a:pPr>
            <a:endParaRPr lang="en-US" dirty="0"/>
          </a:p>
          <a:p>
            <a:pPr marL="3195828" lvl="7" indent="0">
              <a:buNone/>
            </a:pPr>
            <a:r>
              <a:rPr lang="en-US" sz="1800" dirty="0" smtClean="0"/>
              <a:t>AMA regulates the format of: </a:t>
            </a:r>
          </a:p>
          <a:p>
            <a:pPr lvl="7">
              <a:lnSpc>
                <a:spcPct val="150000"/>
              </a:lnSpc>
            </a:pPr>
            <a:r>
              <a:rPr lang="en-US" sz="1800" dirty="0" smtClean="0"/>
              <a:t>In-text citations</a:t>
            </a:r>
          </a:p>
          <a:p>
            <a:pPr lvl="7">
              <a:lnSpc>
                <a:spcPct val="150000"/>
              </a:lnSpc>
            </a:pPr>
            <a:r>
              <a:rPr lang="en-US" sz="1800" dirty="0" smtClean="0"/>
              <a:t>Reference Page</a:t>
            </a:r>
            <a:br>
              <a:rPr lang="en-US" sz="1800" dirty="0" smtClean="0"/>
            </a:br>
            <a:endParaRPr lang="en-US" sz="1800" dirty="0" smtClean="0"/>
          </a:p>
          <a:p>
            <a:pPr lvl="7">
              <a:lnSpc>
                <a:spcPct val="150000"/>
              </a:lnSpc>
            </a:pPr>
            <a:r>
              <a:rPr lang="en-US" sz="1800" dirty="0" smtClean="0"/>
              <a:t>AMA suggests an overall format for your paper or manuscript</a:t>
            </a:r>
          </a:p>
          <a:p>
            <a:pPr lvl="3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208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You Need AMA?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4210" y="1600200"/>
            <a:ext cx="7345913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Widely used in the biomedical and allied health sciences journals.  </a:t>
            </a:r>
          </a:p>
          <a:p>
            <a:pPr marL="0" indent="0">
              <a:buNone/>
            </a:pPr>
            <a:r>
              <a:rPr lang="en-US" b="1" dirty="0" smtClean="0"/>
              <a:t>All</a:t>
            </a:r>
            <a:r>
              <a:rPr lang="en-US" dirty="0" smtClean="0"/>
              <a:t> </a:t>
            </a:r>
            <a:r>
              <a:rPr lang="en-US" b="1" dirty="0" smtClean="0"/>
              <a:t>APTA primary and section journals require AMA format for articles submitted</a:t>
            </a:r>
            <a:r>
              <a:rPr lang="en-US" dirty="0" smtClean="0"/>
              <a:t>. </a:t>
            </a:r>
          </a:p>
          <a:p>
            <a:pPr lvl="1"/>
            <a:r>
              <a:rPr lang="en-US" sz="1800" i="1" dirty="0" smtClean="0"/>
              <a:t>Physical Therapy Journal </a:t>
            </a:r>
            <a:r>
              <a:rPr lang="en-US" sz="1800" dirty="0" smtClean="0"/>
              <a:t>(PTJ) </a:t>
            </a:r>
          </a:p>
          <a:p>
            <a:pPr lvl="1"/>
            <a:r>
              <a:rPr lang="en-US" sz="1800" i="1" dirty="0" smtClean="0"/>
              <a:t>Journal of Geriatric Physical Therapy</a:t>
            </a:r>
            <a:endParaRPr lang="en-US" sz="1800" i="1" dirty="0"/>
          </a:p>
          <a:p>
            <a:pPr lvl="1"/>
            <a:r>
              <a:rPr lang="en-US" sz="1800" i="1" dirty="0" smtClean="0"/>
              <a:t>Journal of Neurologic Physical Therapy</a:t>
            </a:r>
          </a:p>
          <a:p>
            <a:pPr lvl="1"/>
            <a:r>
              <a:rPr lang="en-US" sz="1800" i="1" dirty="0" smtClean="0"/>
              <a:t>Journal of Physical Therapy Education</a:t>
            </a:r>
          </a:p>
          <a:p>
            <a:pPr lvl="1"/>
            <a:r>
              <a:rPr lang="en-US" sz="1800" i="1" dirty="0" smtClean="0"/>
              <a:t>International Journal of Sports Physical Therapy </a:t>
            </a:r>
            <a:r>
              <a:rPr lang="en-US" sz="1800" dirty="0" smtClean="0"/>
              <a:t>(IJSPT)</a:t>
            </a:r>
          </a:p>
          <a:p>
            <a:pPr lvl="1"/>
            <a:r>
              <a:rPr lang="en-US" sz="1800" i="1" dirty="0" smtClean="0"/>
              <a:t>Journal of </a:t>
            </a:r>
            <a:r>
              <a:rPr lang="en-US" sz="1800" i="1" dirty="0" err="1" smtClean="0"/>
              <a:t>Orthopaedic</a:t>
            </a:r>
            <a:r>
              <a:rPr lang="en-US" sz="1800" i="1" dirty="0" smtClean="0"/>
              <a:t> &amp; Sports Physical Therapy </a:t>
            </a:r>
            <a:r>
              <a:rPr lang="en-US" sz="1800" dirty="0" smtClean="0"/>
              <a:t>(JOSPT)</a:t>
            </a:r>
          </a:p>
          <a:p>
            <a:pPr lvl="1"/>
            <a:r>
              <a:rPr lang="en-US" sz="1800" i="1" dirty="0" smtClean="0"/>
              <a:t>Pediatric Physical Therapy</a:t>
            </a:r>
          </a:p>
          <a:p>
            <a:pPr lvl="1"/>
            <a:r>
              <a:rPr lang="en-US" sz="1800" i="1" dirty="0" smtClean="0"/>
              <a:t>And more……</a:t>
            </a:r>
            <a:endParaRPr lang="en-US" sz="1800" i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5486400"/>
            <a:ext cx="310308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31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7514" y="457200"/>
            <a:ext cx="6347713" cy="685800"/>
          </a:xfrm>
        </p:spPr>
        <p:txBody>
          <a:bodyPr/>
          <a:lstStyle/>
          <a:p>
            <a:r>
              <a:rPr lang="en-US" dirty="0" smtClean="0"/>
              <a:t>In-Text Citations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7514" y="1447800"/>
            <a:ext cx="6966286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Indicated by a number in superscript.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Superscript numbers are placed </a:t>
            </a:r>
            <a:r>
              <a:rPr lang="en-US" i="1" dirty="0" smtClean="0"/>
              <a:t>outside</a:t>
            </a:r>
            <a:r>
              <a:rPr lang="en-US" dirty="0" smtClean="0"/>
              <a:t> periods and commas, and </a:t>
            </a:r>
            <a:r>
              <a:rPr lang="en-US" i="1" dirty="0" smtClean="0"/>
              <a:t>inside</a:t>
            </a:r>
            <a:r>
              <a:rPr lang="en-US" dirty="0" smtClean="0"/>
              <a:t> colons and semicolons.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For direct quotes, the period is </a:t>
            </a:r>
            <a:r>
              <a:rPr lang="en-US" i="1" dirty="0" smtClean="0"/>
              <a:t>inside</a:t>
            </a:r>
            <a:r>
              <a:rPr lang="en-US" dirty="0" smtClean="0"/>
              <a:t> the quotation mark, and superscript number </a:t>
            </a:r>
            <a:r>
              <a:rPr lang="en-US" i="1" dirty="0" smtClean="0"/>
              <a:t>outside</a:t>
            </a:r>
            <a:r>
              <a:rPr lang="en-US" dirty="0" smtClean="0"/>
              <a:t> the quotation mark.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Each number refers to a source in the Reference List. </a:t>
            </a:r>
            <a:br>
              <a:rPr lang="en-US" dirty="0" smtClean="0"/>
            </a:br>
            <a:r>
              <a:rPr lang="en-US" sz="1050" dirty="0"/>
              <a:t/>
            </a:r>
            <a:br>
              <a:rPr lang="en-US" sz="1050" dirty="0"/>
            </a:br>
            <a:endParaRPr lang="en-US" sz="900" dirty="0" smtClean="0"/>
          </a:p>
          <a:p>
            <a:pPr marL="0" indent="0"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Example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As </a:t>
            </a:r>
            <a:r>
              <a:rPr lang="en-US" dirty="0"/>
              <a:t>of now, “mental disorders can largely only </a:t>
            </a:r>
            <a:r>
              <a:rPr lang="en-US" dirty="0" smtClean="0"/>
              <a:t>be </a:t>
            </a:r>
            <a:r>
              <a:rPr lang="en-US" dirty="0"/>
              <a:t>diagnosed </a:t>
            </a:r>
            <a:r>
              <a:rPr lang="en-US" dirty="0" smtClean="0"/>
              <a:t>	through </a:t>
            </a:r>
            <a:r>
              <a:rPr lang="en-US" dirty="0"/>
              <a:t>measuring chemical </a:t>
            </a:r>
            <a:r>
              <a:rPr lang="en-US" dirty="0" smtClean="0"/>
              <a:t>levels </a:t>
            </a:r>
            <a:r>
              <a:rPr lang="en-US" dirty="0"/>
              <a:t>in the </a:t>
            </a:r>
            <a:r>
              <a:rPr lang="en-US" dirty="0" smtClean="0"/>
              <a:t>brain.”</a:t>
            </a:r>
            <a:r>
              <a:rPr lang="en-US" baseline="30000" dirty="0" smtClean="0"/>
              <a:t>1</a:t>
            </a:r>
          </a:p>
          <a:p>
            <a:pPr marL="0" indent="0">
              <a:buNone/>
            </a:pPr>
            <a:endParaRPr lang="en-US" baseline="30000" dirty="0" smtClean="0"/>
          </a:p>
          <a:p>
            <a:pPr lvl="2"/>
            <a:endParaRPr lang="en-US" sz="2300" dirty="0" smtClean="0"/>
          </a:p>
        </p:txBody>
      </p:sp>
      <p:sp>
        <p:nvSpPr>
          <p:cNvPr id="4" name="Left Bracket 3"/>
          <p:cNvSpPr/>
          <p:nvPr/>
        </p:nvSpPr>
        <p:spPr>
          <a:xfrm>
            <a:off x="914400" y="4800600"/>
            <a:ext cx="45719" cy="8382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2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7514" y="457200"/>
            <a:ext cx="6347713" cy="685800"/>
          </a:xfrm>
        </p:spPr>
        <p:txBody>
          <a:bodyPr/>
          <a:lstStyle/>
          <a:p>
            <a:r>
              <a:rPr lang="en-US" dirty="0" smtClean="0"/>
              <a:t>In-Text Citations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4945" y="1371600"/>
            <a:ext cx="7499686" cy="647700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sz="1800" dirty="0" smtClean="0"/>
          </a:p>
          <a:p>
            <a:r>
              <a:rPr lang="en-US" dirty="0" smtClean="0"/>
              <a:t>If referring to more than one source, </a:t>
            </a:r>
            <a:r>
              <a:rPr lang="en-US" i="1" dirty="0" smtClean="0"/>
              <a:t>non-consecutive</a:t>
            </a:r>
            <a:r>
              <a:rPr lang="en-US" dirty="0" smtClean="0"/>
              <a:t> superscript numbers are separated by a comma but with no space</a:t>
            </a:r>
          </a:p>
          <a:p>
            <a:pPr marL="0" indent="0"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Example</a:t>
            </a: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	Studies done in recent years proved that children are more likely 	to crave sugar.</a:t>
            </a:r>
            <a:r>
              <a:rPr lang="en-US" baseline="30000" dirty="0" smtClean="0"/>
              <a:t>5,12</a:t>
            </a:r>
          </a:p>
          <a:p>
            <a:pPr marL="914400" lvl="2" indent="0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000" dirty="0" smtClean="0"/>
          </a:p>
          <a:p>
            <a:r>
              <a:rPr lang="en-US" dirty="0" smtClean="0"/>
              <a:t>Three or more </a:t>
            </a:r>
            <a:r>
              <a:rPr lang="en-US" i="1" dirty="0" smtClean="0"/>
              <a:t>consecutive</a:t>
            </a:r>
            <a:r>
              <a:rPr lang="en-US" dirty="0" smtClean="0"/>
              <a:t> numbers can be shortened to a range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Example</a:t>
            </a:r>
            <a:br>
              <a:rPr lang="en-US" i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dirty="0"/>
              <a:t>Previous research in this field has limited its scope to include only 	internet based </a:t>
            </a:r>
            <a:r>
              <a:rPr lang="en-US" dirty="0" smtClean="0"/>
              <a:t>resources.</a:t>
            </a:r>
            <a:r>
              <a:rPr lang="en-US" baseline="30000" dirty="0" smtClean="0"/>
              <a:t>13-17</a:t>
            </a:r>
            <a:r>
              <a:rPr lang="en-US" sz="2600" baseline="30000" dirty="0" smtClean="0"/>
              <a:t/>
            </a:r>
            <a:br>
              <a:rPr lang="en-US" sz="2600" baseline="30000" dirty="0" smtClean="0"/>
            </a:br>
            <a:endParaRPr lang="en-US" sz="2600" baseline="30000" dirty="0" smtClean="0"/>
          </a:p>
        </p:txBody>
      </p:sp>
      <p:sp>
        <p:nvSpPr>
          <p:cNvPr id="4" name="Left Bracket 3"/>
          <p:cNvSpPr/>
          <p:nvPr/>
        </p:nvSpPr>
        <p:spPr>
          <a:xfrm>
            <a:off x="993348" y="2438400"/>
            <a:ext cx="73452" cy="9144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862551" y="4495800"/>
            <a:ext cx="130797" cy="84438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3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7514" y="457200"/>
            <a:ext cx="6347713" cy="685800"/>
          </a:xfrm>
        </p:spPr>
        <p:txBody>
          <a:bodyPr/>
          <a:lstStyle/>
          <a:p>
            <a:r>
              <a:rPr lang="en-US" dirty="0" smtClean="0"/>
              <a:t>In-Text Citations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7514" y="1447800"/>
            <a:ext cx="7499686" cy="38745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baseline="30000" dirty="0" smtClean="0"/>
          </a:p>
          <a:p>
            <a:r>
              <a:rPr lang="en-US" dirty="0" smtClean="0"/>
              <a:t>If citing different page numbers from a single reference source at different places in the text, include the page numbers in the superscript citation. The source only appears once in the Reference List.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Examples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These patients showed no sign of peripheral edema.</a:t>
            </a:r>
            <a:r>
              <a:rPr lang="en-US" baseline="30000" dirty="0" smtClean="0"/>
              <a:t>3(p21)</a:t>
            </a:r>
            <a:br>
              <a:rPr lang="en-US" baseline="30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Westman</a:t>
            </a:r>
            <a:r>
              <a:rPr lang="en-US" dirty="0"/>
              <a:t> </a:t>
            </a:r>
            <a:r>
              <a:rPr lang="en-US" dirty="0" smtClean="0"/>
              <a:t>reported eight cases in which there was short term memory loss.</a:t>
            </a:r>
            <a:r>
              <a:rPr lang="en-US" baseline="30000" dirty="0" smtClean="0"/>
              <a:t>5(pp3,5</a:t>
            </a:r>
            <a:r>
              <a:rPr lang="en-US" baseline="30000" dirty="0"/>
              <a:t>), 9 </a:t>
            </a:r>
            <a:endParaRPr lang="en-US" dirty="0" smtClean="0"/>
          </a:p>
        </p:txBody>
      </p:sp>
      <p:sp>
        <p:nvSpPr>
          <p:cNvPr id="6" name="Left Bracket 5"/>
          <p:cNvSpPr/>
          <p:nvPr/>
        </p:nvSpPr>
        <p:spPr>
          <a:xfrm>
            <a:off x="838200" y="3276600"/>
            <a:ext cx="76200" cy="1371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9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</TotalTime>
  <Words>1041</Words>
  <Application>Microsoft Office PowerPoint</Application>
  <PresentationFormat>On-screen Show (4:3)</PresentationFormat>
  <Paragraphs>189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Open Sans</vt:lpstr>
      <vt:lpstr>Trebuchet MS</vt:lpstr>
      <vt:lpstr>Wingdings 3</vt:lpstr>
      <vt:lpstr>Facet</vt:lpstr>
      <vt:lpstr>American  Medical Association Citation Style AMA </vt:lpstr>
      <vt:lpstr>What is the Point of Citing? </vt:lpstr>
      <vt:lpstr>What Needs to be Cited? </vt:lpstr>
      <vt:lpstr>What is a Citation?</vt:lpstr>
      <vt:lpstr>What is AMA Style? </vt:lpstr>
      <vt:lpstr>Why Do You Need AMA? </vt:lpstr>
      <vt:lpstr>In-Text Citations</vt:lpstr>
      <vt:lpstr>In-Text Citations</vt:lpstr>
      <vt:lpstr>In-Text Citations</vt:lpstr>
      <vt:lpstr>In-Text Citations: Secondary Citations</vt:lpstr>
      <vt:lpstr>Reference Page: General Rules</vt:lpstr>
      <vt:lpstr>How to Cite: Journal Articles</vt:lpstr>
      <vt:lpstr>How to Cite: Journal Articles</vt:lpstr>
      <vt:lpstr>How to Cite: Book</vt:lpstr>
      <vt:lpstr>How to Cite: Book</vt:lpstr>
      <vt:lpstr>How to Cite: Website</vt:lpstr>
      <vt:lpstr>How to Cite: Online Videos</vt:lpstr>
      <vt:lpstr>How to Cite: Reports</vt:lpstr>
      <vt:lpstr>Reference Page: Example</vt:lpstr>
      <vt:lpstr>General Rules</vt:lpstr>
      <vt:lpstr>Citation Managers/Generators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Medical Association Citation Style</dc:title>
  <dc:creator>Amber Amidon</dc:creator>
  <cp:lastModifiedBy>Mary K. Cabral - mcabral</cp:lastModifiedBy>
  <cp:revision>86</cp:revision>
  <cp:lastPrinted>2018-09-17T18:11:14Z</cp:lastPrinted>
  <dcterms:created xsi:type="dcterms:W3CDTF">2016-01-15T14:08:04Z</dcterms:created>
  <dcterms:modified xsi:type="dcterms:W3CDTF">2019-08-29T17:13:41Z</dcterms:modified>
</cp:coreProperties>
</file>