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Default Extension="jp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087" autoAdjust="0"/>
  </p:normalViewPr>
  <p:slideViewPr>
    <p:cSldViewPr snapToGrid="0" snapToObjects="1">
      <p:cViewPr varScale="1">
        <p:scale>
          <a:sx n="86" d="100"/>
          <a:sy n="86" d="100"/>
        </p:scale>
        <p:origin x="313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B10C98-BEFD-45CE-BA5F-A7BD255A963B}"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AD4A7-2001-4A17-92B2-FFE6BC06C279}" type="slidenum">
              <a:rPr lang="en-US" smtClean="0"/>
              <a:t>‹#›</a:t>
            </a:fld>
            <a:endParaRPr lang="en-US"/>
          </a:p>
        </p:txBody>
      </p:sp>
    </p:spTree>
    <p:extLst>
      <p:ext uri="{BB962C8B-B14F-4D97-AF65-F5344CB8AC3E}">
        <p14:creationId xmlns:p14="http://schemas.microsoft.com/office/powerpoint/2010/main" val="3339564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introduces TRAIL as a positive tool for students. It is not police work, and it is not about assuming students are doing something wrong. It is a way to learn with AI responsibly, protect your own work, and build habits that will matter in college, graduate school, and professional life.</a:t>
            </a:r>
          </a:p>
        </p:txBody>
      </p:sp>
      <p:sp>
        <p:nvSpPr>
          <p:cNvPr id="4" name="Slide Number Placeholder 3"/>
          <p:cNvSpPr>
            <a:spLocks noGrp="1"/>
          </p:cNvSpPr>
          <p:nvPr>
            <p:ph type="sldNum" sz="quarter" idx="5"/>
          </p:nvPr>
        </p:nvSpPr>
        <p:spPr/>
        <p:txBody>
          <a:bodyPr/>
          <a:lstStyle/>
          <a:p>
            <a:fld id="{066AD4A7-2001-4A17-92B2-FFE6BC06C279}" type="slidenum">
              <a:rPr lang="en-US" smtClean="0"/>
              <a:t>1</a:t>
            </a:fld>
            <a:endParaRPr lang="en-US"/>
          </a:p>
        </p:txBody>
      </p:sp>
    </p:spTree>
    <p:extLst>
      <p:ext uri="{BB962C8B-B14F-4D97-AF65-F5344CB8AC3E}">
        <p14:creationId xmlns:p14="http://schemas.microsoft.com/office/powerpoint/2010/main" val="1259987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basic model. The entry is short, plain, and useful. It identifies the project, system used, session focus, what happened, what AI helped with, what the student decided, what still needs checking, and the next step. The goal is not to write a second paper about your paper. The goal is to leave enough of a trail that you can return to your work and explain it.</a:t>
            </a:r>
          </a:p>
        </p:txBody>
      </p:sp>
      <p:sp>
        <p:nvSpPr>
          <p:cNvPr id="4" name="Slide Number Placeholder 3"/>
          <p:cNvSpPr>
            <a:spLocks noGrp="1"/>
          </p:cNvSpPr>
          <p:nvPr>
            <p:ph type="sldNum" sz="quarter" idx="5"/>
          </p:nvPr>
        </p:nvSpPr>
        <p:spPr/>
        <p:txBody>
          <a:bodyPr/>
          <a:lstStyle/>
          <a:p>
            <a:fld id="{066AD4A7-2001-4A17-92B2-FFE6BC06C279}" type="slidenum">
              <a:rPr lang="en-US" smtClean="0"/>
              <a:t>10</a:t>
            </a:fld>
            <a:endParaRPr lang="en-US"/>
          </a:p>
        </p:txBody>
      </p:sp>
    </p:spTree>
    <p:extLst>
      <p:ext uri="{BB962C8B-B14F-4D97-AF65-F5344CB8AC3E}">
        <p14:creationId xmlns:p14="http://schemas.microsoft.com/office/powerpoint/2010/main" val="4087574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is most useful for work that unfolds over time: papers, projects, coding, lab work, presentations, research assignments, and group projects. Not every tiny use of AI needs an entry. The focus is on meaningful sessions and real decisions. The goal is useful documentation, not busywork.</a:t>
            </a:r>
            <a:br>
              <a:rPr lang="en-US" dirty="0"/>
            </a:br>
            <a:endParaRPr lang="en-US" dirty="0"/>
          </a:p>
        </p:txBody>
      </p:sp>
      <p:sp>
        <p:nvSpPr>
          <p:cNvPr id="4" name="Slide Number Placeholder 3"/>
          <p:cNvSpPr>
            <a:spLocks noGrp="1"/>
          </p:cNvSpPr>
          <p:nvPr>
            <p:ph type="sldNum" sz="quarter" idx="5"/>
          </p:nvPr>
        </p:nvSpPr>
        <p:spPr/>
        <p:txBody>
          <a:bodyPr/>
          <a:lstStyle/>
          <a:p>
            <a:fld id="{066AD4A7-2001-4A17-92B2-FFE6BC06C279}" type="slidenum">
              <a:rPr lang="en-US" smtClean="0"/>
              <a:t>11</a:t>
            </a:fld>
            <a:endParaRPr lang="en-US"/>
          </a:p>
        </p:txBody>
      </p:sp>
    </p:spTree>
    <p:extLst>
      <p:ext uri="{BB962C8B-B14F-4D97-AF65-F5344CB8AC3E}">
        <p14:creationId xmlns:p14="http://schemas.microsoft.com/office/powerpoint/2010/main" val="1048289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helps you work smarter because it supports reflection, revision, project management, verification, and self-protection. It gives you a way to debug complicated work, revisit flagged problems, and show how your learning developed. Most importantly, it teaches the first habits of real AI literacy: document, verify, take responsibility, and keep learning at the center.</a:t>
            </a:r>
          </a:p>
        </p:txBody>
      </p:sp>
      <p:sp>
        <p:nvSpPr>
          <p:cNvPr id="4" name="Slide Number Placeholder 3"/>
          <p:cNvSpPr>
            <a:spLocks noGrp="1"/>
          </p:cNvSpPr>
          <p:nvPr>
            <p:ph type="sldNum" sz="quarter" idx="5"/>
          </p:nvPr>
        </p:nvSpPr>
        <p:spPr/>
        <p:txBody>
          <a:bodyPr/>
          <a:lstStyle/>
          <a:p>
            <a:fld id="{066AD4A7-2001-4A17-92B2-FFE6BC06C279}" type="slidenum">
              <a:rPr lang="en-US" smtClean="0"/>
              <a:t>12</a:t>
            </a:fld>
            <a:endParaRPr lang="en-US"/>
          </a:p>
        </p:txBody>
      </p:sp>
    </p:spTree>
    <p:extLst>
      <p:ext uri="{BB962C8B-B14F-4D97-AF65-F5344CB8AC3E}">
        <p14:creationId xmlns:p14="http://schemas.microsoft.com/office/powerpoint/2010/main" val="2381988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is already part of school and work, but the rules are often unclear. That creates problems for everyone. Students may not know what is allowed, and faculty may not know how work was produced. TRAIL gives you a clear routine: use AI when permitted, reflect on the process, verify important claims, and move forward with confidence.</a:t>
            </a:r>
          </a:p>
        </p:txBody>
      </p:sp>
      <p:sp>
        <p:nvSpPr>
          <p:cNvPr id="4" name="Slide Number Placeholder 3"/>
          <p:cNvSpPr>
            <a:spLocks noGrp="1"/>
          </p:cNvSpPr>
          <p:nvPr>
            <p:ph type="sldNum" sz="quarter" idx="5"/>
          </p:nvPr>
        </p:nvSpPr>
        <p:spPr/>
        <p:txBody>
          <a:bodyPr/>
          <a:lstStyle/>
          <a:p>
            <a:fld id="{066AD4A7-2001-4A17-92B2-FFE6BC06C279}" type="slidenum">
              <a:rPr lang="en-US" smtClean="0"/>
              <a:t>2</a:t>
            </a:fld>
            <a:endParaRPr lang="en-US"/>
          </a:p>
        </p:txBody>
      </p:sp>
    </p:spTree>
    <p:extLst>
      <p:ext uri="{BB962C8B-B14F-4D97-AF65-F5344CB8AC3E}">
        <p14:creationId xmlns:p14="http://schemas.microsoft.com/office/powerpoint/2010/main" val="2487183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has two documents. The first is the Standard, which explains the rules for responsible AI use in the course or assignment. The second is the Reflection Notebook, or Lab Notebook, which records short notes about meaningful AI-assisted work sessions. The workflow is simple: load the rules, do the work, paste a short update, check important claims, and submit with confidence.</a:t>
            </a:r>
          </a:p>
        </p:txBody>
      </p:sp>
      <p:sp>
        <p:nvSpPr>
          <p:cNvPr id="4" name="Slide Number Placeholder 3"/>
          <p:cNvSpPr>
            <a:spLocks noGrp="1"/>
          </p:cNvSpPr>
          <p:nvPr>
            <p:ph type="sldNum" sz="quarter" idx="5"/>
          </p:nvPr>
        </p:nvSpPr>
        <p:spPr/>
        <p:txBody>
          <a:bodyPr/>
          <a:lstStyle/>
          <a:p>
            <a:fld id="{066AD4A7-2001-4A17-92B2-FFE6BC06C279}" type="slidenum">
              <a:rPr lang="en-US" smtClean="0"/>
              <a:t>3</a:t>
            </a:fld>
            <a:endParaRPr lang="en-US"/>
          </a:p>
        </p:txBody>
      </p:sp>
    </p:spTree>
    <p:extLst>
      <p:ext uri="{BB962C8B-B14F-4D97-AF65-F5344CB8AC3E}">
        <p14:creationId xmlns:p14="http://schemas.microsoft.com/office/powerpoint/2010/main" val="2209605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is not just for instructors. It helps you keep track of your own thinking, revisions, and decisions. It helps you show the difference between what AI suggested and what you actually did. It also gives you evidence if anyone has questions about your work. The big idea is simple: serious work leaves traces.</a:t>
            </a:r>
          </a:p>
        </p:txBody>
      </p:sp>
      <p:sp>
        <p:nvSpPr>
          <p:cNvPr id="4" name="Slide Number Placeholder 3"/>
          <p:cNvSpPr>
            <a:spLocks noGrp="1"/>
          </p:cNvSpPr>
          <p:nvPr>
            <p:ph type="sldNum" sz="quarter" idx="5"/>
          </p:nvPr>
        </p:nvSpPr>
        <p:spPr/>
        <p:txBody>
          <a:bodyPr/>
          <a:lstStyle/>
          <a:p>
            <a:fld id="{066AD4A7-2001-4A17-92B2-FFE6BC06C279}" type="slidenum">
              <a:rPr lang="en-US" smtClean="0"/>
              <a:t>4</a:t>
            </a:fld>
            <a:endParaRPr lang="en-US"/>
          </a:p>
        </p:txBody>
      </p:sp>
    </p:spTree>
    <p:extLst>
      <p:ext uri="{BB962C8B-B14F-4D97-AF65-F5344CB8AC3E}">
        <p14:creationId xmlns:p14="http://schemas.microsoft.com/office/powerpoint/2010/main" val="2542992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call this a Reflection Notebook, Lab Notebook, journal, process log, or project notebook. The name matters less than the habit. You do not need to record every tiny prompt. You only need to capture the essentials: what you worked on, what AI helped with, what you decided, what still needs checking, and what comes next.</a:t>
            </a:r>
          </a:p>
        </p:txBody>
      </p:sp>
      <p:sp>
        <p:nvSpPr>
          <p:cNvPr id="4" name="Slide Number Placeholder 3"/>
          <p:cNvSpPr>
            <a:spLocks noGrp="1"/>
          </p:cNvSpPr>
          <p:nvPr>
            <p:ph type="sldNum" sz="quarter" idx="5"/>
          </p:nvPr>
        </p:nvSpPr>
        <p:spPr/>
        <p:txBody>
          <a:bodyPr/>
          <a:lstStyle/>
          <a:p>
            <a:fld id="{066AD4A7-2001-4A17-92B2-FFE6BC06C279}" type="slidenum">
              <a:rPr lang="en-US" smtClean="0"/>
              <a:t>5</a:t>
            </a:fld>
            <a:endParaRPr lang="en-US"/>
          </a:p>
        </p:txBody>
      </p:sp>
    </p:spTree>
    <p:extLst>
      <p:ext uri="{BB962C8B-B14F-4D97-AF65-F5344CB8AC3E}">
        <p14:creationId xmlns:p14="http://schemas.microsoft.com/office/powerpoint/2010/main" val="332337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helps build skills that go beyond one assignment. Documentation means keeping a usable record of your work. Verification means checking claims, citations, sources, data, and code. Project management means tracking tasks and next steps. Leadership means taking ownership of decisions. Compliance and professional habits matter because many future workplaces will expect people to document, test, and explain AI-assisted work.</a:t>
            </a:r>
          </a:p>
        </p:txBody>
      </p:sp>
      <p:sp>
        <p:nvSpPr>
          <p:cNvPr id="4" name="Slide Number Placeholder 3"/>
          <p:cNvSpPr>
            <a:spLocks noGrp="1"/>
          </p:cNvSpPr>
          <p:nvPr>
            <p:ph type="sldNum" sz="quarter" idx="5"/>
          </p:nvPr>
        </p:nvSpPr>
        <p:spPr/>
        <p:txBody>
          <a:bodyPr/>
          <a:lstStyle/>
          <a:p>
            <a:fld id="{066AD4A7-2001-4A17-92B2-FFE6BC06C279}" type="slidenum">
              <a:rPr lang="en-US" smtClean="0"/>
              <a:t>6</a:t>
            </a:fld>
            <a:endParaRPr lang="en-US"/>
          </a:p>
        </p:txBody>
      </p:sp>
    </p:spTree>
    <p:extLst>
      <p:ext uri="{BB962C8B-B14F-4D97-AF65-F5344CB8AC3E}">
        <p14:creationId xmlns:p14="http://schemas.microsoft.com/office/powerpoint/2010/main" val="4101496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is the starting point of real AI literacy. Before students can use advanced AI tools well, they need to know when AI is helping, when it is risky, what must be verified, and what remains their own responsibility. Year 1 starts with integrity, documentation, verification, and judgment. Those habits make later AI use safer and more powerful.</a:t>
            </a:r>
          </a:p>
        </p:txBody>
      </p:sp>
      <p:sp>
        <p:nvSpPr>
          <p:cNvPr id="4" name="Slide Number Placeholder 3"/>
          <p:cNvSpPr>
            <a:spLocks noGrp="1"/>
          </p:cNvSpPr>
          <p:nvPr>
            <p:ph type="sldNum" sz="quarter" idx="5"/>
          </p:nvPr>
        </p:nvSpPr>
        <p:spPr/>
        <p:txBody>
          <a:bodyPr/>
          <a:lstStyle/>
          <a:p>
            <a:fld id="{066AD4A7-2001-4A17-92B2-FFE6BC06C279}" type="slidenum">
              <a:rPr lang="en-US" smtClean="0"/>
              <a:t>7</a:t>
            </a:fld>
            <a:endParaRPr lang="en-US"/>
          </a:p>
        </p:txBody>
      </p:sp>
    </p:spTree>
    <p:extLst>
      <p:ext uri="{BB962C8B-B14F-4D97-AF65-F5344CB8AC3E}">
        <p14:creationId xmlns:p14="http://schemas.microsoft.com/office/powerpoint/2010/main" val="2491728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is especially useful for coding, agents, subagents, repo work, and other multi-step projects. If something breaks, the notebook helps you remember what problem you were trying to solve, what the AI tool did, what you tested, what failed, and what changed. That makes debugging faster, handoffs cleaner, and revision easier.</a:t>
            </a:r>
          </a:p>
        </p:txBody>
      </p:sp>
      <p:sp>
        <p:nvSpPr>
          <p:cNvPr id="4" name="Slide Number Placeholder 3"/>
          <p:cNvSpPr>
            <a:spLocks noGrp="1"/>
          </p:cNvSpPr>
          <p:nvPr>
            <p:ph type="sldNum" sz="quarter" idx="5"/>
          </p:nvPr>
        </p:nvSpPr>
        <p:spPr/>
        <p:txBody>
          <a:bodyPr/>
          <a:lstStyle/>
          <a:p>
            <a:fld id="{066AD4A7-2001-4A17-92B2-FFE6BC06C279}" type="slidenum">
              <a:rPr lang="en-US" smtClean="0"/>
              <a:t>8</a:t>
            </a:fld>
            <a:endParaRPr lang="en-US"/>
          </a:p>
        </p:txBody>
      </p:sp>
    </p:spTree>
    <p:extLst>
      <p:ext uri="{BB962C8B-B14F-4D97-AF65-F5344CB8AC3E}">
        <p14:creationId xmlns:p14="http://schemas.microsoft.com/office/powerpoint/2010/main" val="2198243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TRAIL protects you by giving you a record of your own learning. If something is flagged, you can show the process rather than simply defend the final product. It also helps you catch problems before submission: bad citations, unchecked claims, overreliance on AI, or gaps in reasoning. If you forgot to document earlier work, the honest answer is a retrospective note, not a fake record.</a:t>
            </a:r>
            <a:br>
              <a:rPr lang="en-US" dirty="0"/>
            </a:br>
            <a:endParaRPr lang="en-US" dirty="0"/>
          </a:p>
        </p:txBody>
      </p:sp>
      <p:sp>
        <p:nvSpPr>
          <p:cNvPr id="4" name="Slide Number Placeholder 3"/>
          <p:cNvSpPr>
            <a:spLocks noGrp="1"/>
          </p:cNvSpPr>
          <p:nvPr>
            <p:ph type="sldNum" sz="quarter" idx="5"/>
          </p:nvPr>
        </p:nvSpPr>
        <p:spPr/>
        <p:txBody>
          <a:bodyPr/>
          <a:lstStyle/>
          <a:p>
            <a:fld id="{066AD4A7-2001-4A17-92B2-FFE6BC06C279}" type="slidenum">
              <a:rPr lang="en-US" smtClean="0"/>
              <a:t>9</a:t>
            </a:fld>
            <a:endParaRPr lang="en-US"/>
          </a:p>
        </p:txBody>
      </p:sp>
    </p:spTree>
    <p:extLst>
      <p:ext uri="{BB962C8B-B14F-4D97-AF65-F5344CB8AC3E}">
        <p14:creationId xmlns:p14="http://schemas.microsoft.com/office/powerpoint/2010/main" val="365008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il_montage.png"/>
          <p:cNvPicPr>
            <a:picLocks noChangeAspect="1"/>
          </p:cNvPicPr>
          <p:nvPr/>
        </p:nvPicPr>
        <p:blipFill>
          <a:blip r:embed="rId3"/>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836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548640" y="640080"/>
            <a:ext cx="5303520" cy="466344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800" b="1" dirty="0">
                <a:solidFill>
                  <a:srgbClr val="18365D"/>
                </a:solidFill>
              </a:rPr>
              <a:t>TRAIL for Students</a:t>
            </a:r>
          </a:p>
          <a:p>
            <a:pPr>
              <a:spcBef>
                <a:spcPts val="800"/>
              </a:spcBef>
            </a:pPr>
            <a:r>
              <a:rPr sz="1800" dirty="0">
                <a:solidFill>
                  <a:srgbClr val="366092"/>
                </a:solidFill>
              </a:rPr>
              <a:t>A positive, practical way to learn with AI
and protect your own work.</a:t>
            </a:r>
          </a:p>
          <a:p>
            <a:pPr>
              <a:spcBef>
                <a:spcPts val="1800"/>
              </a:spcBef>
            </a:pPr>
            <a:r>
              <a:rPr sz="1700" dirty="0">
                <a:solidFill>
                  <a:srgbClr val="2D2D2D"/>
                </a:solidFill>
              </a:rPr>
              <a:t>Reflection Notebook • Lab Notebook • Journaling
Project management • </a:t>
            </a:r>
            <a:r>
              <a:rPr lang="en-US" sz="1700" dirty="0">
                <a:solidFill>
                  <a:srgbClr val="2D2D2D"/>
                </a:solidFill>
              </a:rPr>
              <a:t>V</a:t>
            </a:r>
            <a:r>
              <a:rPr sz="1700" dirty="0">
                <a:solidFill>
                  <a:srgbClr val="2D2D2D"/>
                </a:solidFill>
              </a:rPr>
              <a:t>erification • AI literacy</a:t>
            </a:r>
          </a:p>
        </p:txBody>
      </p:sp>
      <p:sp>
        <p:nvSpPr>
          <p:cNvPr id="5" name="Rounded Rectangle 4"/>
          <p:cNvSpPr/>
          <p:nvPr/>
        </p:nvSpPr>
        <p:spPr>
          <a:xfrm>
            <a:off x="7315200" y="5303520"/>
            <a:ext cx="4114800" cy="73152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dirty="0">
                <a:solidFill>
                  <a:srgbClr val="18365D"/>
                </a:solidFill>
              </a:rPr>
              <a:t>A learning and </a:t>
            </a:r>
            <a:r>
              <a:rPr lang="en-US" sz="1800" b="1" i="0" dirty="0">
                <a:solidFill>
                  <a:srgbClr val="18365D"/>
                </a:solidFill>
              </a:rPr>
              <a:t>Ai-Literacy</a:t>
            </a:r>
            <a:r>
              <a:rPr sz="1800" b="1" i="0" dirty="0">
                <a:solidFill>
                  <a:srgbClr val="18365D"/>
                </a:solidFill>
              </a:rPr>
              <a:t> tool.</a:t>
            </a:r>
          </a:p>
        </p:txBody>
      </p:sp>
      <p:sp>
        <p:nvSpPr>
          <p:cNvPr id="6" name="TextBox 5"/>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pic>
        <p:nvPicPr>
          <p:cNvPr id="8" name="Picture 7">
            <a:extLst>
              <a:ext uri="{FF2B5EF4-FFF2-40B4-BE49-F238E27FC236}">
                <a16:creationId xmlns:a16="http://schemas.microsoft.com/office/drawing/2014/main" id="{D1E8A00E-BBC6-BE1F-1399-6DEC20259D00}"/>
              </a:ext>
            </a:extLst>
          </p:cNvPr>
          <p:cNvPicPr>
            <a:picLocks noChangeAspect="1"/>
          </p:cNvPicPr>
          <p:nvPr/>
        </p:nvPicPr>
        <p:blipFill>
          <a:blip r:embed="rId4"/>
          <a:stretch>
            <a:fillRect/>
          </a:stretch>
        </p:blipFill>
        <p:spPr>
          <a:xfrm>
            <a:off x="5999564" y="925528"/>
            <a:ext cx="6192131" cy="4195112"/>
          </a:xfrm>
          <a:prstGeom prst="rect">
            <a:avLst/>
          </a:prstGeom>
        </p:spPr>
      </p:pic>
      <p:sp>
        <p:nvSpPr>
          <p:cNvPr id="9" name="Text 3">
            <a:extLst>
              <a:ext uri="{FF2B5EF4-FFF2-40B4-BE49-F238E27FC236}">
                <a16:creationId xmlns:a16="http://schemas.microsoft.com/office/drawing/2014/main" id="{BF038BF7-599D-2F33-6F0A-B698985B17B0}"/>
              </a:ext>
            </a:extLst>
          </p:cNvPr>
          <p:cNvSpPr/>
          <p:nvPr/>
        </p:nvSpPr>
        <p:spPr>
          <a:xfrm>
            <a:off x="240792" y="6446520"/>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8519448" cy="769441"/>
          </a:xfrm>
          <a:prstGeom prst="rect">
            <a:avLst/>
          </a:prstGeom>
          <a:noFill/>
        </p:spPr>
        <p:txBody>
          <a:bodyPr wrap="none">
            <a:spAutoFit/>
          </a:bodyPr>
          <a:lstStyle/>
          <a:p>
            <a:r>
              <a:rPr sz="2600" b="1" dirty="0">
                <a:solidFill>
                  <a:srgbClr val="18365D"/>
                </a:solidFill>
              </a:rPr>
              <a:t>What a short</a:t>
            </a:r>
            <a:r>
              <a:rPr lang="en-US" sz="2600" b="1" dirty="0">
                <a:solidFill>
                  <a:srgbClr val="18365D"/>
                </a:solidFill>
              </a:rPr>
              <a:t> lab</a:t>
            </a:r>
            <a:r>
              <a:rPr sz="2600" b="1" dirty="0">
                <a:solidFill>
                  <a:srgbClr val="18365D"/>
                </a:solidFill>
              </a:rPr>
              <a:t> entry </a:t>
            </a:r>
            <a:r>
              <a:rPr lang="en-US" sz="2600" b="1" dirty="0">
                <a:solidFill>
                  <a:srgbClr val="18365D"/>
                </a:solidFill>
              </a:rPr>
              <a:t>will </a:t>
            </a:r>
            <a:r>
              <a:rPr sz="2600" b="1" dirty="0">
                <a:solidFill>
                  <a:srgbClr val="18365D"/>
                </a:solidFill>
              </a:rPr>
              <a:t>look like</a:t>
            </a:r>
            <a:r>
              <a:rPr lang="en-US" sz="2600" b="1" dirty="0">
                <a:solidFill>
                  <a:srgbClr val="18365D"/>
                </a:solidFill>
              </a:rPr>
              <a:t> – the Ai writes it for you</a:t>
            </a:r>
            <a:endParaRPr sz="2600" b="1" dirty="0">
              <a:solidFill>
                <a:srgbClr val="18365D"/>
              </a:solidFill>
            </a:endParaRPr>
          </a:p>
          <a:p>
            <a:pPr>
              <a:spcBef>
                <a:spcPts val="600"/>
              </a:spcBef>
            </a:pPr>
            <a:r>
              <a:rPr sz="1300" dirty="0">
                <a:solidFill>
                  <a:srgbClr val="366092"/>
                </a:solidFill>
              </a:rPr>
              <a:t>Simple enough to copy, paste, and use</a:t>
            </a:r>
          </a:p>
        </p:txBody>
      </p:sp>
      <p:sp>
        <p:nvSpPr>
          <p:cNvPr id="3" name="Rounded Rectangle 2"/>
          <p:cNvSpPr/>
          <p:nvPr/>
        </p:nvSpPr>
        <p:spPr>
          <a:xfrm>
            <a:off x="822960" y="1417320"/>
            <a:ext cx="7315200" cy="4526280"/>
          </a:xfrm>
          <a:prstGeom prst="roundRect">
            <a:avLst/>
          </a:prstGeom>
          <a:solidFill>
            <a:srgbClr val="F8F8F8"/>
          </a:solidFill>
          <a:ln>
            <a:solidFill>
              <a:srgbClr val="E0E6ED"/>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500">
                <a:solidFill>
                  <a:srgbClr val="2D2D2D"/>
                </a:solidFill>
                <a:latin typeface="Courier New"/>
              </a:rPr>
              <a:t>## Lab Book Entry — YYYY-MM-DD
**Project:** Research paper on public health
**System used:** ChatGPT
**Session focus:** Outline and source-checking
Today I worked on the outline for my paper and checked whether my main claims had enough support. The AI helped me brainstorm headings and identify where my evidence was thin. I rejected two suggested claims because they were too broad. I still need to verify two citations and one statistic before drafting the final section.
**Next step:** Verify the remaining sources and draft section three.</a:t>
            </a:r>
          </a:p>
        </p:txBody>
      </p:sp>
      <p:sp>
        <p:nvSpPr>
          <p:cNvPr id="4" name="Rounded Rectangle 3"/>
          <p:cNvSpPr/>
          <p:nvPr/>
        </p:nvSpPr>
        <p:spPr>
          <a:xfrm>
            <a:off x="8458200" y="1828800"/>
            <a:ext cx="2926080" cy="2926080"/>
          </a:xfrm>
          <a:prstGeom prst="roundRect">
            <a:avLst/>
          </a:prstGeom>
          <a:solidFill>
            <a:srgbClr val="F5F7FA"/>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700" b="1" i="0" dirty="0">
                <a:solidFill>
                  <a:srgbClr val="18365D"/>
                </a:solidFill>
              </a:rPr>
              <a:t>Ask yourself:
What happened?
What did AI do?
What did I decide?
What still needs checking?
What comes next?</a:t>
            </a:r>
          </a:p>
        </p:txBody>
      </p:sp>
      <p:sp>
        <p:nvSpPr>
          <p:cNvPr id="5" name="TextBox 4"/>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10972800" cy="1097280"/>
          </a:xfrm>
          <a:prstGeom prst="rect">
            <a:avLst/>
          </a:prstGeom>
          <a:noFill/>
        </p:spPr>
        <p:txBody>
          <a:bodyPr wrap="none">
            <a:spAutoFit/>
          </a:bodyPr>
          <a:lstStyle/>
          <a:p>
            <a:r>
              <a:rPr sz="2600" b="1">
                <a:solidFill>
                  <a:srgbClr val="18365D"/>
                </a:solidFill>
              </a:rPr>
              <a:t>When TRAIL is most useful</a:t>
            </a:r>
          </a:p>
          <a:p>
            <a:pPr>
              <a:spcBef>
                <a:spcPts val="600"/>
              </a:spcBef>
            </a:pPr>
            <a:r>
              <a:rPr sz="1300">
                <a:solidFill>
                  <a:srgbClr val="366092"/>
                </a:solidFill>
              </a:rPr>
              <a:t>Best for work that unfolds over time</a:t>
            </a:r>
          </a:p>
        </p:txBody>
      </p:sp>
      <p:sp>
        <p:nvSpPr>
          <p:cNvPr id="3" name="TextBox 2"/>
          <p:cNvSpPr txBox="1"/>
          <p:nvPr/>
        </p:nvSpPr>
        <p:spPr>
          <a:xfrm>
            <a:off x="822960" y="1554480"/>
            <a:ext cx="5852160" cy="3749039"/>
          </a:xfrm>
          <a:prstGeom prst="rect">
            <a:avLst/>
          </a:prstGeom>
          <a:noFill/>
        </p:spPr>
        <p:txBody>
          <a:bodyPr wrap="square" lIns="0">
            <a:spAutoFit/>
          </a:bodyPr>
          <a:lstStyle/>
          <a:p>
            <a:pPr>
              <a:spcAft>
                <a:spcPts val="1000"/>
              </a:spcAft>
            </a:pPr>
            <a:r>
              <a:rPr sz="2000">
                <a:solidFill>
                  <a:srgbClr val="2D2D2D"/>
                </a:solidFill>
              </a:rPr>
              <a:t>Papers, projects, coding, lab work, presentations, and research assignments.</a:t>
            </a:r>
          </a:p>
          <a:p>
            <a:pPr>
              <a:spcAft>
                <a:spcPts val="1000"/>
              </a:spcAft>
            </a:pPr>
            <a:r>
              <a:rPr sz="2000">
                <a:solidFill>
                  <a:srgbClr val="2D2D2D"/>
                </a:solidFill>
              </a:rPr>
              <a:t>Multi-step assignments where AI is allowed, likely, or useful.</a:t>
            </a:r>
          </a:p>
          <a:p>
            <a:pPr>
              <a:spcAft>
                <a:spcPts val="1000"/>
              </a:spcAft>
            </a:pPr>
            <a:r>
              <a:rPr sz="2000">
                <a:solidFill>
                  <a:srgbClr val="2D2D2D"/>
                </a:solidFill>
              </a:rPr>
              <a:t>Group projects where you need a record of roles, decisions, and revisions.</a:t>
            </a:r>
          </a:p>
          <a:p>
            <a:pPr>
              <a:spcAft>
                <a:spcPts val="1000"/>
              </a:spcAft>
            </a:pPr>
            <a:r>
              <a:rPr sz="2000">
                <a:solidFill>
                  <a:srgbClr val="2D2D2D"/>
                </a:solidFill>
              </a:rPr>
              <a:t>Moments when you want to protect yourself by showing how the work developed.</a:t>
            </a:r>
          </a:p>
        </p:txBody>
      </p:sp>
      <p:sp>
        <p:nvSpPr>
          <p:cNvPr id="4" name="Rounded Rectangle 3"/>
          <p:cNvSpPr/>
          <p:nvPr/>
        </p:nvSpPr>
        <p:spPr>
          <a:xfrm>
            <a:off x="7498079" y="2103120"/>
            <a:ext cx="3840480" cy="1371600"/>
          </a:xfrm>
          <a:prstGeom prst="roundRect">
            <a:avLst/>
          </a:prstGeom>
          <a:solidFill>
            <a:srgbClr val="F4F9F5"/>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dirty="0">
                <a:solidFill>
                  <a:srgbClr val="287878"/>
                </a:solidFill>
              </a:rPr>
              <a:t>Not every tiny use of AI needs an entry. Focus on meaningful sessions and real decisions</a:t>
            </a:r>
            <a:r>
              <a:rPr lang="en-US" sz="1800" b="1" i="0" dirty="0">
                <a:solidFill>
                  <a:srgbClr val="287878"/>
                </a:solidFill>
              </a:rPr>
              <a:t> for big assignments</a:t>
            </a:r>
            <a:r>
              <a:rPr sz="1800" b="1" i="0" dirty="0">
                <a:solidFill>
                  <a:srgbClr val="287878"/>
                </a:solidFill>
              </a:rPr>
              <a:t>.</a:t>
            </a:r>
          </a:p>
        </p:txBody>
      </p:sp>
      <p:sp>
        <p:nvSpPr>
          <p:cNvPr id="5" name="Rounded Rectangle 4"/>
          <p:cNvSpPr/>
          <p:nvPr/>
        </p:nvSpPr>
        <p:spPr>
          <a:xfrm>
            <a:off x="7498079" y="4069080"/>
            <a:ext cx="3840480" cy="914400"/>
          </a:xfrm>
          <a:prstGeom prst="roundRect">
            <a:avLst/>
          </a:prstGeom>
          <a:solidFill>
            <a:srgbClr val="FFFBEE"/>
          </a:solidFill>
          <a:ln>
            <a:solidFill>
              <a:srgbClr val="C9A44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a:solidFill>
                  <a:srgbClr val="18365D"/>
                </a:solidFill>
              </a:rPr>
              <a:t>The goal is useful documentation, not busywork.</a:t>
            </a:r>
          </a:p>
        </p:txBody>
      </p:sp>
      <p:sp>
        <p:nvSpPr>
          <p:cNvPr id="6" name="TextBox 5"/>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8365D"/>
        </a:solidFill>
        <a:effectLst/>
      </p:bgPr>
    </p:bg>
    <p:spTree>
      <p:nvGrpSpPr>
        <p:cNvPr id="1" name=""/>
        <p:cNvGrpSpPr/>
        <p:nvPr/>
      </p:nvGrpSpPr>
      <p:grpSpPr>
        <a:xfrm>
          <a:off x="0" y="0"/>
          <a:ext cx="0" cy="0"/>
          <a:chOff x="0" y="0"/>
          <a:chExt cx="0" cy="0"/>
        </a:xfrm>
      </p:grpSpPr>
      <p:pic>
        <p:nvPicPr>
          <p:cNvPr id="2" name="Picture 1" descr="a_warm_tidy_study_workdesk_scene_photographed_ill_batch_2.png"/>
          <p:cNvPicPr>
            <a:picLocks noChangeAspect="1"/>
          </p:cNvPicPr>
          <p:nvPr/>
        </p:nvPicPr>
        <p:blipFill>
          <a:blip r:embed="rId3"/>
          <a:stretch>
            <a:fillRect/>
          </a:stretch>
        </p:blipFill>
        <p:spPr>
          <a:xfrm>
            <a:off x="6492240" y="1005840"/>
            <a:ext cx="5029200" cy="2926080"/>
          </a:xfrm>
          <a:prstGeom prst="rect">
            <a:avLst/>
          </a:prstGeom>
        </p:spPr>
      </p:pic>
      <p:sp>
        <p:nvSpPr>
          <p:cNvPr id="3" name="TextBox 2"/>
          <p:cNvSpPr txBox="1"/>
          <p:nvPr/>
        </p:nvSpPr>
        <p:spPr>
          <a:xfrm>
            <a:off x="685800" y="731520"/>
            <a:ext cx="5303520" cy="5303520"/>
          </a:xfrm>
          <a:prstGeom prst="rect">
            <a:avLst/>
          </a:prstGeom>
          <a:noFill/>
        </p:spPr>
        <p:txBody>
          <a:bodyPr wrap="none">
            <a:spAutoFit/>
          </a:bodyPr>
          <a:lstStyle/>
          <a:p>
            <a:r>
              <a:rPr sz="2800" b="1">
                <a:solidFill>
                  <a:srgbClr val="FFFFFF"/>
                </a:solidFill>
              </a:rPr>
              <a:t>TRAIL helps you work smarter.</a:t>
            </a:r>
          </a:p>
          <a:p>
            <a:pPr>
              <a:spcBef>
                <a:spcPts val="800"/>
              </a:spcBef>
            </a:pPr>
            <a:r>
              <a:rPr sz="1900">
                <a:solidFill>
                  <a:srgbClr val="FFFFFF"/>
                </a:solidFill>
              </a:rPr>
              <a:t>It supports learning, reflection, and better revision.</a:t>
            </a:r>
          </a:p>
          <a:p>
            <a:pPr>
              <a:spcBef>
                <a:spcPts val="800"/>
              </a:spcBef>
            </a:pPr>
            <a:r>
              <a:rPr sz="1900">
                <a:solidFill>
                  <a:srgbClr val="FFFFFF"/>
                </a:solidFill>
              </a:rPr>
              <a:t>It builds project management, verification, and compliance skills.</a:t>
            </a:r>
          </a:p>
          <a:p>
            <a:pPr>
              <a:spcBef>
                <a:spcPts val="800"/>
              </a:spcBef>
            </a:pPr>
            <a:r>
              <a:rPr sz="1900">
                <a:solidFill>
                  <a:srgbClr val="FFFFFF"/>
                </a:solidFill>
              </a:rPr>
              <a:t>It helps you debug complex work and revisit flagged problems.</a:t>
            </a:r>
          </a:p>
          <a:p>
            <a:pPr>
              <a:spcBef>
                <a:spcPts val="800"/>
              </a:spcBef>
            </a:pPr>
            <a:r>
              <a:rPr sz="1900">
                <a:solidFill>
                  <a:srgbClr val="FFFFFF"/>
                </a:solidFill>
              </a:rPr>
              <a:t>It safeguards you through honest documentation of your own learning.</a:t>
            </a:r>
          </a:p>
          <a:p>
            <a:pPr>
              <a:spcBef>
                <a:spcPts val="800"/>
              </a:spcBef>
            </a:pPr>
            <a:r>
              <a:rPr sz="1900">
                <a:solidFill>
                  <a:srgbClr val="FFFFFF"/>
                </a:solidFill>
              </a:rPr>
              <a:t>It gives you the first habits of real AI literacy.</a:t>
            </a:r>
          </a:p>
        </p:txBody>
      </p:sp>
      <p:sp>
        <p:nvSpPr>
          <p:cNvPr id="4" name="Rounded Rectangle 3"/>
          <p:cNvSpPr/>
          <p:nvPr/>
        </p:nvSpPr>
        <p:spPr>
          <a:xfrm>
            <a:off x="6675120" y="4389120"/>
            <a:ext cx="4572000" cy="114300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900" b="1" i="0">
                <a:solidFill>
                  <a:srgbClr val="18365D"/>
                </a:solidFill>
              </a:rPr>
              <a:t>Bottom line:
TRAIL is a positive habit system for the AI era.</a:t>
            </a:r>
          </a:p>
        </p:txBody>
      </p:sp>
      <p:sp>
        <p:nvSpPr>
          <p:cNvPr id="5" name="TextBox 4"/>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Developed by Stephen T. Casper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a_realistic_cinematic_indoor_scene_in_a_school_or_batch_3.png"/>
          <p:cNvPicPr>
            <a:picLocks noChangeAspect="1"/>
          </p:cNvPicPr>
          <p:nvPr/>
        </p:nvPicPr>
        <p:blipFill>
          <a:blip r:embed="rId3"/>
          <a:stretch>
            <a:fillRect/>
          </a:stretch>
        </p:blipFill>
        <p:spPr>
          <a:xfrm>
            <a:off x="6172200" y="0"/>
            <a:ext cx="6016752" cy="6858000"/>
          </a:xfrm>
          <a:prstGeom prst="rect">
            <a:avLst/>
          </a:prstGeom>
        </p:spPr>
      </p:pic>
      <p:sp>
        <p:nvSpPr>
          <p:cNvPr id="3" name="Rectangle 2"/>
          <p:cNvSpPr/>
          <p:nvPr/>
        </p:nvSpPr>
        <p:spPr>
          <a:xfrm>
            <a:off x="0" y="0"/>
            <a:ext cx="630936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365760"/>
            <a:ext cx="10972800" cy="1097280"/>
          </a:xfrm>
          <a:prstGeom prst="rect">
            <a:avLst/>
          </a:prstGeom>
          <a:noFill/>
        </p:spPr>
        <p:txBody>
          <a:bodyPr wrap="none">
            <a:spAutoFit/>
          </a:bodyPr>
          <a:lstStyle/>
          <a:p>
            <a:r>
              <a:rPr sz="2600" b="1">
                <a:solidFill>
                  <a:srgbClr val="18365D"/>
                </a:solidFill>
              </a:rPr>
              <a:t>Why TRAIL exists</a:t>
            </a:r>
          </a:p>
          <a:p>
            <a:pPr>
              <a:spcBef>
                <a:spcPts val="600"/>
              </a:spcBef>
            </a:pPr>
            <a:r>
              <a:rPr sz="1300">
                <a:solidFill>
                  <a:srgbClr val="366092"/>
                </a:solidFill>
              </a:rPr>
              <a:t>A simple response to a messy moment</a:t>
            </a:r>
          </a:p>
        </p:txBody>
      </p:sp>
      <p:sp>
        <p:nvSpPr>
          <p:cNvPr id="5" name="TextBox 4"/>
          <p:cNvSpPr txBox="1"/>
          <p:nvPr/>
        </p:nvSpPr>
        <p:spPr>
          <a:xfrm>
            <a:off x="777240" y="1463040"/>
            <a:ext cx="4937760" cy="2631490"/>
          </a:xfrm>
          <a:prstGeom prst="rect">
            <a:avLst/>
          </a:prstGeom>
          <a:noFill/>
        </p:spPr>
        <p:txBody>
          <a:bodyPr wrap="square" lIns="0">
            <a:spAutoFit/>
          </a:bodyPr>
          <a:lstStyle/>
          <a:p>
            <a:pPr>
              <a:spcAft>
                <a:spcPts val="1000"/>
              </a:spcAft>
            </a:pPr>
            <a:r>
              <a:rPr sz="2000" dirty="0">
                <a:solidFill>
                  <a:srgbClr val="2D2D2D"/>
                </a:solidFill>
              </a:rPr>
              <a:t>AI is already part of school and work.</a:t>
            </a:r>
          </a:p>
          <a:p>
            <a:pPr>
              <a:spcAft>
                <a:spcPts val="1000"/>
              </a:spcAft>
            </a:pPr>
            <a:r>
              <a:rPr sz="2000" dirty="0">
                <a:solidFill>
                  <a:srgbClr val="2D2D2D"/>
                </a:solidFill>
              </a:rPr>
              <a:t>Most problems come from unclear rules and invisible process.</a:t>
            </a:r>
          </a:p>
          <a:p>
            <a:pPr>
              <a:spcAft>
                <a:spcPts val="1000"/>
              </a:spcAft>
            </a:pPr>
            <a:r>
              <a:rPr lang="en-US" sz="2000" dirty="0">
                <a:solidFill>
                  <a:srgbClr val="2D2D2D"/>
                </a:solidFill>
              </a:rPr>
              <a:t>This is a way s</a:t>
            </a:r>
            <a:r>
              <a:rPr sz="2000" dirty="0">
                <a:solidFill>
                  <a:srgbClr val="2D2D2D"/>
                </a:solidFill>
              </a:rPr>
              <a:t>tudents </a:t>
            </a:r>
            <a:r>
              <a:rPr lang="en-US" sz="2000" dirty="0">
                <a:solidFill>
                  <a:srgbClr val="2D2D2D"/>
                </a:solidFill>
              </a:rPr>
              <a:t>can</a:t>
            </a:r>
            <a:r>
              <a:rPr sz="2000" dirty="0">
                <a:solidFill>
                  <a:srgbClr val="2D2D2D"/>
                </a:solidFill>
              </a:rPr>
              <a:t> use AI without losing ownership of their work.</a:t>
            </a:r>
          </a:p>
          <a:p>
            <a:pPr>
              <a:spcAft>
                <a:spcPts val="1000"/>
              </a:spcAft>
            </a:pPr>
            <a:r>
              <a:rPr sz="2000" dirty="0">
                <a:solidFill>
                  <a:srgbClr val="2D2D2D"/>
                </a:solidFill>
              </a:rPr>
              <a:t>Faculty need something better than guessing, panicking, or policing.</a:t>
            </a:r>
          </a:p>
        </p:txBody>
      </p:sp>
      <p:sp>
        <p:nvSpPr>
          <p:cNvPr id="6" name="Rounded Rectangle 5"/>
          <p:cNvSpPr/>
          <p:nvPr/>
        </p:nvSpPr>
        <p:spPr>
          <a:xfrm>
            <a:off x="731520" y="5212080"/>
            <a:ext cx="4937760" cy="868680"/>
          </a:xfrm>
          <a:prstGeom prst="roundRect">
            <a:avLst/>
          </a:prstGeom>
          <a:solidFill>
            <a:srgbClr val="F5F7FA"/>
          </a:solidFill>
          <a:ln>
            <a:solidFill>
              <a:srgbClr val="28787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a:solidFill>
                  <a:srgbClr val="18365D"/>
                </a:solidFill>
              </a:rPr>
              <a:t>TRAIL gives you a clear routine: use AI, reflect, verify, and move forward with confidence.</a:t>
            </a:r>
          </a:p>
        </p:txBody>
      </p:sp>
      <p:sp>
        <p:nvSpPr>
          <p:cNvPr id="7" name="TextBox 6"/>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10972800" cy="1097280"/>
          </a:xfrm>
          <a:prstGeom prst="rect">
            <a:avLst/>
          </a:prstGeom>
          <a:noFill/>
        </p:spPr>
        <p:txBody>
          <a:bodyPr wrap="none">
            <a:spAutoFit/>
          </a:bodyPr>
          <a:lstStyle/>
          <a:p>
            <a:r>
              <a:rPr sz="2600" b="1">
                <a:solidFill>
                  <a:srgbClr val="18365D"/>
                </a:solidFill>
              </a:rPr>
              <a:t>TRAIL in one minute</a:t>
            </a:r>
          </a:p>
          <a:p>
            <a:pPr>
              <a:spcBef>
                <a:spcPts val="600"/>
              </a:spcBef>
            </a:pPr>
            <a:r>
              <a:rPr sz="1300">
                <a:solidFill>
                  <a:srgbClr val="366092"/>
                </a:solidFill>
              </a:rPr>
              <a:t>Two documents. One simple workflow.</a:t>
            </a:r>
          </a:p>
        </p:txBody>
      </p:sp>
      <p:sp>
        <p:nvSpPr>
          <p:cNvPr id="3" name="Rounded Rectangle 2"/>
          <p:cNvSpPr/>
          <p:nvPr/>
        </p:nvSpPr>
        <p:spPr>
          <a:xfrm>
            <a:off x="731520" y="1371600"/>
            <a:ext cx="3291840" cy="100584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18365D"/>
                </a:solidFill>
              </a:rPr>
              <a:t>1. The Standard
The rules for responsible AI use</a:t>
            </a:r>
          </a:p>
        </p:txBody>
      </p:sp>
      <p:sp>
        <p:nvSpPr>
          <p:cNvPr id="4" name="Rounded Rectangle 3"/>
          <p:cNvSpPr/>
          <p:nvPr/>
        </p:nvSpPr>
        <p:spPr>
          <a:xfrm>
            <a:off x="4389120" y="1371600"/>
            <a:ext cx="3840480" cy="1005840"/>
          </a:xfrm>
          <a:prstGeom prst="roundRect">
            <a:avLst/>
          </a:prstGeom>
          <a:solidFill>
            <a:srgbClr val="FFFFFF"/>
          </a:solidFill>
          <a:ln>
            <a:solidFill>
              <a:srgbClr val="28787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900" b="1" i="0" dirty="0">
                <a:solidFill>
                  <a:srgbClr val="18365D"/>
                </a:solidFill>
              </a:rPr>
              <a:t>2. The </a:t>
            </a:r>
            <a:r>
              <a:rPr lang="en-US" sz="1900" b="1" i="0" dirty="0">
                <a:solidFill>
                  <a:srgbClr val="18365D"/>
                </a:solidFill>
              </a:rPr>
              <a:t>Lab/</a:t>
            </a:r>
            <a:r>
              <a:rPr sz="1900" b="1" i="0" dirty="0">
                <a:solidFill>
                  <a:srgbClr val="18365D"/>
                </a:solidFill>
              </a:rPr>
              <a:t>Reflection Notebook
A short record of meaningful work sessions</a:t>
            </a:r>
          </a:p>
        </p:txBody>
      </p:sp>
      <p:sp>
        <p:nvSpPr>
          <p:cNvPr id="5" name="Rounded Rectangle 4"/>
          <p:cNvSpPr/>
          <p:nvPr/>
        </p:nvSpPr>
        <p:spPr>
          <a:xfrm>
            <a:off x="868680" y="2926080"/>
            <a:ext cx="1737360" cy="1005840"/>
          </a:xfrm>
          <a:prstGeom prst="roundRect">
            <a:avLst/>
          </a:prstGeom>
          <a:solidFill>
            <a:srgbClr val="FFFFFF"/>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dirty="0">
                <a:solidFill>
                  <a:srgbClr val="2D2D2D"/>
                </a:solidFill>
              </a:rPr>
              <a:t>Load the course rules</a:t>
            </a:r>
            <a:r>
              <a:rPr lang="en-US" sz="1600" b="1" dirty="0">
                <a:solidFill>
                  <a:srgbClr val="2D2D2D"/>
                </a:solidFill>
              </a:rPr>
              <a:t> 9 (.txt/.md)</a:t>
            </a:r>
            <a:endParaRPr sz="1600" b="1" dirty="0">
              <a:solidFill>
                <a:srgbClr val="2D2D2D"/>
              </a:solidFill>
            </a:endParaRPr>
          </a:p>
        </p:txBody>
      </p:sp>
      <p:cxnSp>
        <p:nvCxnSpPr>
          <p:cNvPr id="6" name="Connector 5"/>
          <p:cNvCxnSpPr/>
          <p:nvPr/>
        </p:nvCxnSpPr>
        <p:spPr>
          <a:xfrm>
            <a:off x="2606039" y="3429000"/>
            <a:ext cx="411481" cy="0"/>
          </a:xfrm>
          <a:prstGeom prst="line">
            <a:avLst/>
          </a:prstGeom>
          <a:ln w="31750">
            <a:solidFill>
              <a:srgbClr val="588C7E"/>
            </a:solidFill>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3108960" y="2926080"/>
            <a:ext cx="1737360" cy="1005840"/>
          </a:xfrm>
          <a:prstGeom prst="roundRect">
            <a:avLst/>
          </a:prstGeom>
          <a:solidFill>
            <a:srgbClr val="FFFFFF"/>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a:solidFill>
                  <a:srgbClr val="2D2D2D"/>
                </a:solidFill>
              </a:rPr>
              <a:t>Do meaningful work</a:t>
            </a:r>
          </a:p>
        </p:txBody>
      </p:sp>
      <p:cxnSp>
        <p:nvCxnSpPr>
          <p:cNvPr id="8" name="Connector 7"/>
          <p:cNvCxnSpPr/>
          <p:nvPr/>
        </p:nvCxnSpPr>
        <p:spPr>
          <a:xfrm>
            <a:off x="4846320" y="3429000"/>
            <a:ext cx="411480" cy="0"/>
          </a:xfrm>
          <a:prstGeom prst="line">
            <a:avLst/>
          </a:prstGeom>
          <a:ln w="31750">
            <a:solidFill>
              <a:srgbClr val="588C7E"/>
            </a:solidFill>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5349240" y="2926080"/>
            <a:ext cx="1737360" cy="1005840"/>
          </a:xfrm>
          <a:prstGeom prst="roundRect">
            <a:avLst/>
          </a:prstGeom>
          <a:solidFill>
            <a:srgbClr val="FFFFFF"/>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dirty="0">
                <a:solidFill>
                  <a:srgbClr val="2D2D2D"/>
                </a:solidFill>
              </a:rPr>
              <a:t>Paste a short update</a:t>
            </a:r>
            <a:r>
              <a:rPr lang="en-US" sz="1600" b="1" dirty="0">
                <a:solidFill>
                  <a:srgbClr val="2D2D2D"/>
                </a:solidFill>
              </a:rPr>
              <a:t> in the notebook</a:t>
            </a:r>
            <a:endParaRPr sz="1600" b="1" dirty="0">
              <a:solidFill>
                <a:srgbClr val="2D2D2D"/>
              </a:solidFill>
            </a:endParaRPr>
          </a:p>
        </p:txBody>
      </p:sp>
      <p:cxnSp>
        <p:nvCxnSpPr>
          <p:cNvPr id="10" name="Connector 9"/>
          <p:cNvCxnSpPr/>
          <p:nvPr/>
        </p:nvCxnSpPr>
        <p:spPr>
          <a:xfrm>
            <a:off x="7086600" y="3429000"/>
            <a:ext cx="411480" cy="0"/>
          </a:xfrm>
          <a:prstGeom prst="line">
            <a:avLst/>
          </a:prstGeom>
          <a:ln w="31750">
            <a:solidFill>
              <a:srgbClr val="588C7E"/>
            </a:solidFill>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7589520" y="2926080"/>
            <a:ext cx="1737360" cy="1005840"/>
          </a:xfrm>
          <a:prstGeom prst="roundRect">
            <a:avLst/>
          </a:prstGeom>
          <a:solidFill>
            <a:srgbClr val="FFFFFF"/>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a:solidFill>
                  <a:srgbClr val="2D2D2D"/>
                </a:solidFill>
              </a:rPr>
              <a:t>Check important claims</a:t>
            </a:r>
          </a:p>
        </p:txBody>
      </p:sp>
      <p:cxnSp>
        <p:nvCxnSpPr>
          <p:cNvPr id="12" name="Connector 11"/>
          <p:cNvCxnSpPr/>
          <p:nvPr/>
        </p:nvCxnSpPr>
        <p:spPr>
          <a:xfrm>
            <a:off x="9326880" y="3429000"/>
            <a:ext cx="411480" cy="0"/>
          </a:xfrm>
          <a:prstGeom prst="line">
            <a:avLst/>
          </a:prstGeom>
          <a:ln w="31750">
            <a:solidFill>
              <a:srgbClr val="588C7E"/>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9829800" y="2926080"/>
            <a:ext cx="1737360" cy="1005840"/>
          </a:xfrm>
          <a:prstGeom prst="roundRect">
            <a:avLst/>
          </a:prstGeom>
          <a:solidFill>
            <a:srgbClr val="FFFFFF"/>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a:solidFill>
                  <a:srgbClr val="2D2D2D"/>
                </a:solidFill>
              </a:rPr>
              <a:t>Submit with confidence</a:t>
            </a:r>
          </a:p>
        </p:txBody>
      </p:sp>
      <p:sp>
        <p:nvSpPr>
          <p:cNvPr id="14" name="Rounded Rectangle 13"/>
          <p:cNvSpPr/>
          <p:nvPr/>
        </p:nvSpPr>
        <p:spPr>
          <a:xfrm>
            <a:off x="2926080" y="4754880"/>
            <a:ext cx="6217920" cy="822960"/>
          </a:xfrm>
          <a:prstGeom prst="roundRect">
            <a:avLst/>
          </a:prstGeom>
          <a:solidFill>
            <a:srgbClr val="E9F1F8"/>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18365D"/>
                </a:solidFill>
              </a:rPr>
              <a:t>Think of it as project management 101 for the AI era.</a:t>
            </a:r>
          </a:p>
        </p:txBody>
      </p:sp>
      <p:sp>
        <p:nvSpPr>
          <p:cNvPr id="15" name="TextBox 14"/>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10972800" cy="1097280"/>
          </a:xfrm>
          <a:prstGeom prst="rect">
            <a:avLst/>
          </a:prstGeom>
          <a:noFill/>
        </p:spPr>
        <p:txBody>
          <a:bodyPr wrap="none">
            <a:spAutoFit/>
          </a:bodyPr>
          <a:lstStyle/>
          <a:p>
            <a:r>
              <a:rPr sz="2600" b="1" dirty="0">
                <a:solidFill>
                  <a:srgbClr val="18365D"/>
                </a:solidFill>
              </a:rPr>
              <a:t>Why students may actually like TRAIL</a:t>
            </a:r>
          </a:p>
          <a:p>
            <a:pPr>
              <a:spcBef>
                <a:spcPts val="600"/>
              </a:spcBef>
            </a:pPr>
            <a:r>
              <a:rPr sz="1300" dirty="0">
                <a:solidFill>
                  <a:srgbClr val="366092"/>
                </a:solidFill>
              </a:rPr>
              <a:t>It helps you, not just your instructor</a:t>
            </a:r>
          </a:p>
        </p:txBody>
      </p:sp>
      <p:sp>
        <p:nvSpPr>
          <p:cNvPr id="3" name="TextBox 2"/>
          <p:cNvSpPr txBox="1"/>
          <p:nvPr/>
        </p:nvSpPr>
        <p:spPr>
          <a:xfrm>
            <a:off x="822960" y="1463040"/>
            <a:ext cx="6583680" cy="4389120"/>
          </a:xfrm>
          <a:prstGeom prst="rect">
            <a:avLst/>
          </a:prstGeom>
          <a:noFill/>
        </p:spPr>
        <p:txBody>
          <a:bodyPr wrap="square" lIns="0">
            <a:spAutoFit/>
          </a:bodyPr>
          <a:lstStyle/>
          <a:p>
            <a:pPr>
              <a:spcAft>
                <a:spcPts val="1000"/>
              </a:spcAft>
            </a:pPr>
            <a:r>
              <a:rPr sz="2000">
                <a:solidFill>
                  <a:srgbClr val="2D2D2D"/>
                </a:solidFill>
              </a:rPr>
              <a:t>It keeps a record of your own thinking, revisions, and decisions.</a:t>
            </a:r>
          </a:p>
          <a:p>
            <a:pPr>
              <a:spcAft>
                <a:spcPts val="1000"/>
              </a:spcAft>
            </a:pPr>
            <a:r>
              <a:rPr sz="2000">
                <a:solidFill>
                  <a:srgbClr val="2D2D2D"/>
                </a:solidFill>
              </a:rPr>
              <a:t>It helps you show what you did and what AI only suggested.</a:t>
            </a:r>
          </a:p>
          <a:p>
            <a:pPr>
              <a:spcAft>
                <a:spcPts val="1000"/>
              </a:spcAft>
            </a:pPr>
            <a:r>
              <a:rPr sz="2000">
                <a:solidFill>
                  <a:srgbClr val="2D2D2D"/>
                </a:solidFill>
              </a:rPr>
              <a:t>It gives you evidence if a question ever comes up about your work.</a:t>
            </a:r>
          </a:p>
          <a:p>
            <a:pPr>
              <a:spcAft>
                <a:spcPts val="1000"/>
              </a:spcAft>
            </a:pPr>
            <a:r>
              <a:rPr sz="2000">
                <a:solidFill>
                  <a:srgbClr val="2D2D2D"/>
                </a:solidFill>
              </a:rPr>
              <a:t>It makes it easier to explain your project in class, in office hours, or in interviews.</a:t>
            </a:r>
          </a:p>
          <a:p>
            <a:pPr>
              <a:spcAft>
                <a:spcPts val="1000"/>
              </a:spcAft>
            </a:pPr>
            <a:r>
              <a:rPr sz="2000">
                <a:solidFill>
                  <a:srgbClr val="2D2D2D"/>
                </a:solidFill>
              </a:rPr>
              <a:t>It often makes later revision faster because you can see where you left off.</a:t>
            </a:r>
          </a:p>
        </p:txBody>
      </p:sp>
      <p:sp>
        <p:nvSpPr>
          <p:cNvPr id="4" name="Rounded Rectangle 3"/>
          <p:cNvSpPr/>
          <p:nvPr/>
        </p:nvSpPr>
        <p:spPr>
          <a:xfrm>
            <a:off x="7863840" y="1645920"/>
            <a:ext cx="3657600" cy="1737360"/>
          </a:xfrm>
          <a:prstGeom prst="roundRect">
            <a:avLst/>
          </a:prstGeom>
          <a:solidFill>
            <a:srgbClr val="F5F7FA"/>
          </a:solidFill>
          <a:ln>
            <a:solidFill>
              <a:srgbClr val="28787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a:solidFill>
                  <a:srgbClr val="18365D"/>
                </a:solidFill>
              </a:rPr>
              <a:t>TRAIL is a safeguard: conscientious record keeping protects your learning and your integrity.</a:t>
            </a:r>
          </a:p>
        </p:txBody>
      </p:sp>
      <p:sp>
        <p:nvSpPr>
          <p:cNvPr id="5" name="Rounded Rectangle 4"/>
          <p:cNvSpPr/>
          <p:nvPr/>
        </p:nvSpPr>
        <p:spPr>
          <a:xfrm>
            <a:off x="7863840" y="3840480"/>
            <a:ext cx="3474720" cy="1097280"/>
          </a:xfrm>
          <a:prstGeom prst="roundRect">
            <a:avLst/>
          </a:prstGeom>
          <a:solidFill>
            <a:srgbClr val="F4F9F5"/>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200" b="1" i="0">
                <a:solidFill>
                  <a:srgbClr val="287878"/>
                </a:solidFill>
              </a:rPr>
              <a:t>Big idea:
serious work leaves traces.</a:t>
            </a:r>
          </a:p>
        </p:txBody>
      </p:sp>
      <p:sp>
        <p:nvSpPr>
          <p:cNvPr id="6" name="TextBox 5"/>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a_warm_tidy_study_workdesk_scene_photographed_ill_batch_2.png"/>
          <p:cNvPicPr>
            <a:picLocks noChangeAspect="1"/>
          </p:cNvPicPr>
          <p:nvPr/>
        </p:nvPicPr>
        <p:blipFill>
          <a:blip r:embed="rId3"/>
          <a:stretch>
            <a:fillRect/>
          </a:stretch>
        </p:blipFill>
        <p:spPr>
          <a:xfrm>
            <a:off x="6217920" y="960120"/>
            <a:ext cx="5394960" cy="3657600"/>
          </a:xfrm>
          <a:prstGeom prst="rect">
            <a:avLst/>
          </a:prstGeom>
        </p:spPr>
      </p:pic>
      <p:sp>
        <p:nvSpPr>
          <p:cNvPr id="3" name="TextBox 2"/>
          <p:cNvSpPr txBox="1"/>
          <p:nvPr/>
        </p:nvSpPr>
        <p:spPr>
          <a:xfrm>
            <a:off x="640080" y="365760"/>
            <a:ext cx="10972800" cy="1097280"/>
          </a:xfrm>
          <a:prstGeom prst="rect">
            <a:avLst/>
          </a:prstGeom>
          <a:noFill/>
        </p:spPr>
        <p:txBody>
          <a:bodyPr wrap="none">
            <a:spAutoFit/>
          </a:bodyPr>
          <a:lstStyle/>
          <a:p>
            <a:r>
              <a:rPr sz="2600" b="1">
                <a:solidFill>
                  <a:srgbClr val="18365D"/>
                </a:solidFill>
              </a:rPr>
              <a:t>Your Reflection Notebook</a:t>
            </a:r>
          </a:p>
          <a:p>
            <a:pPr>
              <a:spcBef>
                <a:spcPts val="600"/>
              </a:spcBef>
            </a:pPr>
            <a:r>
              <a:rPr sz="1300">
                <a:solidFill>
                  <a:srgbClr val="366092"/>
                </a:solidFill>
              </a:rPr>
              <a:t>Lab Notebook, journaling, process log — whatever term makes sense to you</a:t>
            </a:r>
          </a:p>
        </p:txBody>
      </p:sp>
      <p:sp>
        <p:nvSpPr>
          <p:cNvPr id="4" name="TextBox 3"/>
          <p:cNvSpPr txBox="1"/>
          <p:nvPr/>
        </p:nvSpPr>
        <p:spPr>
          <a:xfrm>
            <a:off x="822960" y="1417320"/>
            <a:ext cx="5029200" cy="4389120"/>
          </a:xfrm>
          <a:prstGeom prst="rect">
            <a:avLst/>
          </a:prstGeom>
          <a:noFill/>
        </p:spPr>
        <p:txBody>
          <a:bodyPr wrap="square" lIns="0">
            <a:spAutoFit/>
          </a:bodyPr>
          <a:lstStyle/>
          <a:p>
            <a:pPr>
              <a:spcAft>
                <a:spcPts val="1000"/>
              </a:spcAft>
            </a:pPr>
            <a:r>
              <a:rPr sz="1900">
                <a:solidFill>
                  <a:srgbClr val="2D2D2D"/>
                </a:solidFill>
              </a:rPr>
              <a:t>You make a short entry after a meaningful AI-assisted session.</a:t>
            </a:r>
          </a:p>
          <a:p>
            <a:pPr>
              <a:spcAft>
                <a:spcPts val="1000"/>
              </a:spcAft>
            </a:pPr>
            <a:r>
              <a:rPr sz="1900">
                <a:solidFill>
                  <a:srgbClr val="2D2D2D"/>
                </a:solidFill>
              </a:rPr>
              <a:t>You do not need to record every tiny prompt or keystroke.</a:t>
            </a:r>
          </a:p>
          <a:p>
            <a:pPr>
              <a:spcAft>
                <a:spcPts val="1000"/>
              </a:spcAft>
            </a:pPr>
            <a:r>
              <a:rPr sz="1900">
                <a:solidFill>
                  <a:srgbClr val="2D2D2D"/>
                </a:solidFill>
              </a:rPr>
              <a:t>The goal is to capture the essentials: what you worked on, what AI did, what you decided, what you checked, and what comes next.</a:t>
            </a:r>
          </a:p>
          <a:p>
            <a:pPr>
              <a:spcAft>
                <a:spcPts val="1000"/>
              </a:spcAft>
            </a:pPr>
            <a:r>
              <a:rPr sz="1900">
                <a:solidFill>
                  <a:srgbClr val="2D2D2D"/>
                </a:solidFill>
              </a:rPr>
              <a:t>That is enough to help you remember, revise, and explain your work.</a:t>
            </a:r>
          </a:p>
        </p:txBody>
      </p:sp>
      <p:sp>
        <p:nvSpPr>
          <p:cNvPr id="5" name="Rounded Rectangle 4"/>
          <p:cNvSpPr/>
          <p:nvPr/>
        </p:nvSpPr>
        <p:spPr>
          <a:xfrm>
            <a:off x="6583680" y="4892040"/>
            <a:ext cx="4572000" cy="731520"/>
          </a:xfrm>
          <a:prstGeom prst="roundRect">
            <a:avLst/>
          </a:prstGeom>
          <a:solidFill>
            <a:srgbClr val="FFFBEE"/>
          </a:solidFill>
          <a:ln>
            <a:solidFill>
              <a:srgbClr val="C9A44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a:solidFill>
                  <a:srgbClr val="18365D"/>
                </a:solidFill>
              </a:rPr>
              <a:t>Short, honest, and useful beats long and performative.</a:t>
            </a:r>
          </a:p>
        </p:txBody>
      </p:sp>
      <p:sp>
        <p:nvSpPr>
          <p:cNvPr id="6" name="TextBox 5"/>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6025945" cy="769441"/>
          </a:xfrm>
          <a:prstGeom prst="rect">
            <a:avLst/>
          </a:prstGeom>
          <a:noFill/>
        </p:spPr>
        <p:txBody>
          <a:bodyPr wrap="none">
            <a:spAutoFit/>
          </a:bodyPr>
          <a:lstStyle/>
          <a:p>
            <a:r>
              <a:rPr sz="2600" b="1" dirty="0">
                <a:solidFill>
                  <a:srgbClr val="18365D"/>
                </a:solidFill>
              </a:rPr>
              <a:t>Core skills you are building</a:t>
            </a:r>
            <a:r>
              <a:rPr lang="en-US" sz="2600" b="1" dirty="0">
                <a:solidFill>
                  <a:srgbClr val="18365D"/>
                </a:solidFill>
              </a:rPr>
              <a:t> - automatically</a:t>
            </a:r>
            <a:endParaRPr sz="2600" b="1" dirty="0">
              <a:solidFill>
                <a:srgbClr val="18365D"/>
              </a:solidFill>
            </a:endParaRPr>
          </a:p>
          <a:p>
            <a:pPr>
              <a:spcBef>
                <a:spcPts val="600"/>
              </a:spcBef>
            </a:pPr>
            <a:r>
              <a:rPr sz="1300" dirty="0">
                <a:solidFill>
                  <a:srgbClr val="366092"/>
                </a:solidFill>
              </a:rPr>
              <a:t>This is bigger than one assignment</a:t>
            </a:r>
          </a:p>
        </p:txBody>
      </p:sp>
      <p:sp>
        <p:nvSpPr>
          <p:cNvPr id="3" name="Rounded Rectangle 2"/>
          <p:cNvSpPr/>
          <p:nvPr/>
        </p:nvSpPr>
        <p:spPr>
          <a:xfrm>
            <a:off x="731520" y="1554480"/>
            <a:ext cx="2743200" cy="164592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a:solidFill>
                  <a:srgbClr val="18365D"/>
                </a:solidFill>
              </a:rPr>
              <a:t>Documentation</a:t>
            </a:r>
          </a:p>
          <a:p>
            <a:pPr algn="ctr">
              <a:spcBef>
                <a:spcPts val="400"/>
              </a:spcBef>
            </a:pPr>
            <a:r>
              <a:rPr sz="1300">
                <a:solidFill>
                  <a:srgbClr val="2D2D2D"/>
                </a:solidFill>
              </a:rPr>
              <a:t>Keep a usable record of your work.</a:t>
            </a:r>
          </a:p>
        </p:txBody>
      </p:sp>
      <p:sp>
        <p:nvSpPr>
          <p:cNvPr id="4" name="Rounded Rectangle 3"/>
          <p:cNvSpPr/>
          <p:nvPr/>
        </p:nvSpPr>
        <p:spPr>
          <a:xfrm>
            <a:off x="4069080" y="1554480"/>
            <a:ext cx="2743200" cy="164592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a:solidFill>
                  <a:srgbClr val="18365D"/>
                </a:solidFill>
              </a:rPr>
              <a:t>Verification</a:t>
            </a:r>
          </a:p>
          <a:p>
            <a:pPr algn="ctr">
              <a:spcBef>
                <a:spcPts val="400"/>
              </a:spcBef>
            </a:pPr>
            <a:r>
              <a:rPr sz="1300">
                <a:solidFill>
                  <a:srgbClr val="2D2D2D"/>
                </a:solidFill>
              </a:rPr>
              <a:t>Check claims, citations, sources, data, and code.</a:t>
            </a:r>
          </a:p>
        </p:txBody>
      </p:sp>
      <p:sp>
        <p:nvSpPr>
          <p:cNvPr id="5" name="Rounded Rectangle 4"/>
          <p:cNvSpPr/>
          <p:nvPr/>
        </p:nvSpPr>
        <p:spPr>
          <a:xfrm>
            <a:off x="7406640" y="1554480"/>
            <a:ext cx="2743200" cy="164592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a:solidFill>
                  <a:srgbClr val="18365D"/>
                </a:solidFill>
              </a:rPr>
              <a:t>Project management</a:t>
            </a:r>
          </a:p>
          <a:p>
            <a:pPr algn="ctr">
              <a:spcBef>
                <a:spcPts val="400"/>
              </a:spcBef>
            </a:pPr>
            <a:r>
              <a:rPr sz="1300">
                <a:solidFill>
                  <a:srgbClr val="2D2D2D"/>
                </a:solidFill>
              </a:rPr>
              <a:t>Track tasks, decisions, and next steps.</a:t>
            </a:r>
          </a:p>
        </p:txBody>
      </p:sp>
      <p:sp>
        <p:nvSpPr>
          <p:cNvPr id="6" name="Rounded Rectangle 5"/>
          <p:cNvSpPr/>
          <p:nvPr/>
        </p:nvSpPr>
        <p:spPr>
          <a:xfrm>
            <a:off x="731520" y="3703320"/>
            <a:ext cx="2743200" cy="164592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a:solidFill>
                  <a:srgbClr val="18365D"/>
                </a:solidFill>
              </a:rPr>
              <a:t>Leadership</a:t>
            </a:r>
          </a:p>
          <a:p>
            <a:pPr algn="ctr">
              <a:spcBef>
                <a:spcPts val="400"/>
              </a:spcBef>
            </a:pPr>
            <a:r>
              <a:rPr sz="1300">
                <a:solidFill>
                  <a:srgbClr val="2D2D2D"/>
                </a:solidFill>
              </a:rPr>
              <a:t>Own the process and explain your choices.</a:t>
            </a:r>
          </a:p>
        </p:txBody>
      </p:sp>
      <p:sp>
        <p:nvSpPr>
          <p:cNvPr id="7" name="Rounded Rectangle 6"/>
          <p:cNvSpPr/>
          <p:nvPr/>
        </p:nvSpPr>
        <p:spPr>
          <a:xfrm>
            <a:off x="4069080" y="3703320"/>
            <a:ext cx="2743200" cy="164592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a:solidFill>
                  <a:srgbClr val="18365D"/>
                </a:solidFill>
              </a:rPr>
              <a:t>Compliance</a:t>
            </a:r>
          </a:p>
          <a:p>
            <a:pPr algn="ctr">
              <a:spcBef>
                <a:spcPts val="400"/>
              </a:spcBef>
            </a:pPr>
            <a:r>
              <a:rPr sz="1300">
                <a:solidFill>
                  <a:srgbClr val="2D2D2D"/>
                </a:solidFill>
              </a:rPr>
              <a:t>Learn to work within rules and standards.</a:t>
            </a:r>
          </a:p>
        </p:txBody>
      </p:sp>
      <p:sp>
        <p:nvSpPr>
          <p:cNvPr id="8" name="Rounded Rectangle 7"/>
          <p:cNvSpPr/>
          <p:nvPr/>
        </p:nvSpPr>
        <p:spPr>
          <a:xfrm>
            <a:off x="7406640" y="3703320"/>
            <a:ext cx="2743200" cy="1645920"/>
          </a:xfrm>
          <a:prstGeom prst="roundRect">
            <a:avLst/>
          </a:prstGeom>
          <a:solidFill>
            <a:srgbClr val="FFFFFF"/>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a:solidFill>
                  <a:srgbClr val="18365D"/>
                </a:solidFill>
              </a:rPr>
              <a:t>Professional habits</a:t>
            </a:r>
          </a:p>
          <a:p>
            <a:pPr algn="ctr">
              <a:spcBef>
                <a:spcPts val="400"/>
              </a:spcBef>
            </a:pPr>
            <a:r>
              <a:rPr sz="1300">
                <a:solidFill>
                  <a:srgbClr val="2D2D2D"/>
                </a:solidFill>
              </a:rPr>
              <a:t>Build routines employers and grad schools value.</a:t>
            </a:r>
          </a:p>
        </p:txBody>
      </p:sp>
      <p:sp>
        <p:nvSpPr>
          <p:cNvPr id="9" name="TextBox 8"/>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a_clean_modern_vector_illustration_style_scene_sh_batch_4.png"/>
          <p:cNvPicPr>
            <a:picLocks noChangeAspect="1"/>
          </p:cNvPicPr>
          <p:nvPr/>
        </p:nvPicPr>
        <p:blipFill>
          <a:blip r:embed="rId3"/>
          <a:stretch>
            <a:fillRect/>
          </a:stretch>
        </p:blipFill>
        <p:spPr>
          <a:xfrm>
            <a:off x="6583680" y="1097280"/>
            <a:ext cx="5029200" cy="4937760"/>
          </a:xfrm>
          <a:prstGeom prst="rect">
            <a:avLst/>
          </a:prstGeom>
        </p:spPr>
      </p:pic>
      <p:sp>
        <p:nvSpPr>
          <p:cNvPr id="3" name="TextBox 2"/>
          <p:cNvSpPr txBox="1"/>
          <p:nvPr/>
        </p:nvSpPr>
        <p:spPr>
          <a:xfrm>
            <a:off x="640080" y="365760"/>
            <a:ext cx="10972800" cy="1097280"/>
          </a:xfrm>
          <a:prstGeom prst="rect">
            <a:avLst/>
          </a:prstGeom>
          <a:noFill/>
        </p:spPr>
        <p:txBody>
          <a:bodyPr wrap="none">
            <a:spAutoFit/>
          </a:bodyPr>
          <a:lstStyle/>
          <a:p>
            <a:r>
              <a:rPr sz="2600" b="1">
                <a:solidFill>
                  <a:srgbClr val="18365D"/>
                </a:solidFill>
              </a:rPr>
              <a:t>TRAIL is the floor of AI literacy</a:t>
            </a:r>
          </a:p>
          <a:p>
            <a:pPr>
              <a:spcBef>
                <a:spcPts val="600"/>
              </a:spcBef>
            </a:pPr>
            <a:r>
              <a:rPr sz="1300">
                <a:solidFill>
                  <a:srgbClr val="366092"/>
                </a:solidFill>
              </a:rPr>
              <a:t>It teaches the first habits students need</a:t>
            </a:r>
          </a:p>
        </p:txBody>
      </p:sp>
      <p:sp>
        <p:nvSpPr>
          <p:cNvPr id="4" name="TextBox 3"/>
          <p:cNvSpPr txBox="1"/>
          <p:nvPr/>
        </p:nvSpPr>
        <p:spPr>
          <a:xfrm>
            <a:off x="777240" y="1463040"/>
            <a:ext cx="5303520" cy="4023360"/>
          </a:xfrm>
          <a:prstGeom prst="rect">
            <a:avLst/>
          </a:prstGeom>
          <a:noFill/>
        </p:spPr>
        <p:txBody>
          <a:bodyPr wrap="square" lIns="0">
            <a:spAutoFit/>
          </a:bodyPr>
          <a:lstStyle/>
          <a:p>
            <a:pPr>
              <a:spcAft>
                <a:spcPts val="1000"/>
              </a:spcAft>
            </a:pPr>
            <a:r>
              <a:rPr sz="2000">
                <a:solidFill>
                  <a:srgbClr val="2D2D2D"/>
                </a:solidFill>
              </a:rPr>
              <a:t>Notice when AI is helping and when it is risky.</a:t>
            </a:r>
          </a:p>
          <a:p>
            <a:pPr>
              <a:spcAft>
                <a:spcPts val="1000"/>
              </a:spcAft>
            </a:pPr>
            <a:r>
              <a:rPr sz="2000">
                <a:solidFill>
                  <a:srgbClr val="2D2D2D"/>
                </a:solidFill>
              </a:rPr>
              <a:t>Separate AI assistance from your own responsibility.</a:t>
            </a:r>
          </a:p>
          <a:p>
            <a:pPr>
              <a:spcAft>
                <a:spcPts val="1000"/>
              </a:spcAft>
            </a:pPr>
            <a:r>
              <a:rPr sz="2000">
                <a:solidFill>
                  <a:srgbClr val="2D2D2D"/>
                </a:solidFill>
              </a:rPr>
              <a:t>Check what matters instead of trusting outputs blindly.</a:t>
            </a:r>
          </a:p>
          <a:p>
            <a:pPr>
              <a:spcAft>
                <a:spcPts val="1000"/>
              </a:spcAft>
            </a:pPr>
            <a:r>
              <a:rPr sz="2000">
                <a:solidFill>
                  <a:srgbClr val="2D2D2D"/>
                </a:solidFill>
              </a:rPr>
              <a:t>Record decisions so you can explain your work later.</a:t>
            </a:r>
          </a:p>
          <a:p>
            <a:pPr>
              <a:spcAft>
                <a:spcPts val="1000"/>
              </a:spcAft>
            </a:pPr>
            <a:r>
              <a:rPr sz="2000">
                <a:solidFill>
                  <a:srgbClr val="2D2D2D"/>
                </a:solidFill>
              </a:rPr>
              <a:t>Build habits that later support advanced AI use in your major or career.</a:t>
            </a:r>
          </a:p>
        </p:txBody>
      </p:sp>
      <p:sp>
        <p:nvSpPr>
          <p:cNvPr id="5" name="Rounded Rectangle 4"/>
          <p:cNvSpPr/>
          <p:nvPr/>
        </p:nvSpPr>
        <p:spPr>
          <a:xfrm>
            <a:off x="822960" y="5394960"/>
            <a:ext cx="5303520" cy="731520"/>
          </a:xfrm>
          <a:prstGeom prst="roundRect">
            <a:avLst/>
          </a:prstGeom>
          <a:solidFill>
            <a:srgbClr val="F5F7FA"/>
          </a:solidFill>
          <a:ln>
            <a:solidFill>
              <a:srgbClr val="28787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700" b="1" i="0">
                <a:solidFill>
                  <a:srgbClr val="18365D"/>
                </a:solidFill>
              </a:rPr>
              <a:t>Year 1 starts here: integrity, documentation, verification, and judgment.</a:t>
            </a:r>
          </a:p>
        </p:txBody>
      </p:sp>
      <p:sp>
        <p:nvSpPr>
          <p:cNvPr id="6" name="TextBox 5"/>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10972800" cy="1097280"/>
          </a:xfrm>
          <a:prstGeom prst="rect">
            <a:avLst/>
          </a:prstGeom>
          <a:noFill/>
        </p:spPr>
        <p:txBody>
          <a:bodyPr wrap="none">
            <a:spAutoFit/>
          </a:bodyPr>
          <a:lstStyle/>
          <a:p>
            <a:r>
              <a:rPr sz="2600" b="1">
                <a:solidFill>
                  <a:srgbClr val="18365D"/>
                </a:solidFill>
              </a:rPr>
              <a:t>Why this helps with debugging and troubleshooting</a:t>
            </a:r>
          </a:p>
          <a:p>
            <a:pPr>
              <a:spcBef>
                <a:spcPts val="600"/>
              </a:spcBef>
            </a:pPr>
            <a:r>
              <a:rPr sz="1300">
                <a:solidFill>
                  <a:srgbClr val="366092"/>
                </a:solidFill>
              </a:rPr>
              <a:t>Especially useful for coding, agents, subagents, repos, and multi-step work</a:t>
            </a:r>
          </a:p>
        </p:txBody>
      </p:sp>
      <p:sp>
        <p:nvSpPr>
          <p:cNvPr id="3" name="TextBox 2"/>
          <p:cNvSpPr txBox="1"/>
          <p:nvPr/>
        </p:nvSpPr>
        <p:spPr>
          <a:xfrm>
            <a:off x="822960" y="1645920"/>
            <a:ext cx="5669280" cy="4023360"/>
          </a:xfrm>
          <a:prstGeom prst="rect">
            <a:avLst/>
          </a:prstGeom>
          <a:noFill/>
        </p:spPr>
        <p:txBody>
          <a:bodyPr wrap="square" lIns="0">
            <a:spAutoFit/>
          </a:bodyPr>
          <a:lstStyle/>
          <a:p>
            <a:pPr>
              <a:spcAft>
                <a:spcPts val="1000"/>
              </a:spcAft>
            </a:pPr>
            <a:r>
              <a:rPr sz="2000">
                <a:solidFill>
                  <a:srgbClr val="2D2D2D"/>
                </a:solidFill>
              </a:rPr>
              <a:t>Write down the problem you were trying to solve.</a:t>
            </a:r>
          </a:p>
          <a:p>
            <a:pPr>
              <a:spcAft>
                <a:spcPts val="1000"/>
              </a:spcAft>
            </a:pPr>
            <a:r>
              <a:rPr sz="2000">
                <a:solidFill>
                  <a:srgbClr val="2D2D2D"/>
                </a:solidFill>
              </a:rPr>
              <a:t>Note what the AI agent or tool actually did.</a:t>
            </a:r>
          </a:p>
          <a:p>
            <a:pPr>
              <a:spcAft>
                <a:spcPts val="1000"/>
              </a:spcAft>
            </a:pPr>
            <a:r>
              <a:rPr sz="2000">
                <a:solidFill>
                  <a:srgbClr val="2D2D2D"/>
                </a:solidFill>
              </a:rPr>
              <a:t>Record what you tested, what failed, and what changed.</a:t>
            </a:r>
          </a:p>
          <a:p>
            <a:pPr>
              <a:spcAft>
                <a:spcPts val="1000"/>
              </a:spcAft>
            </a:pPr>
            <a:r>
              <a:rPr sz="2000">
                <a:solidFill>
                  <a:srgbClr val="2D2D2D"/>
                </a:solidFill>
              </a:rPr>
              <a:t>Track repo errors, broken assumptions, and fixes that worked.</a:t>
            </a:r>
          </a:p>
          <a:p>
            <a:pPr>
              <a:spcAft>
                <a:spcPts val="1000"/>
              </a:spcAft>
            </a:pPr>
            <a:r>
              <a:rPr sz="2000">
                <a:solidFill>
                  <a:srgbClr val="2D2D2D"/>
                </a:solidFill>
              </a:rPr>
              <a:t>If an instructor flags an issue, you can revisit the process instead of guessing.</a:t>
            </a:r>
          </a:p>
        </p:txBody>
      </p:sp>
      <p:sp>
        <p:nvSpPr>
          <p:cNvPr id="4" name="Rounded Rectangle 3"/>
          <p:cNvSpPr/>
          <p:nvPr/>
        </p:nvSpPr>
        <p:spPr>
          <a:xfrm>
            <a:off x="7315200" y="1828800"/>
            <a:ext cx="3474720" cy="822960"/>
          </a:xfrm>
          <a:prstGeom prst="roundRect">
            <a:avLst/>
          </a:prstGeom>
          <a:solidFill>
            <a:srgbClr val="EFF8F4"/>
          </a:solidFill>
          <a:ln>
            <a:solidFill>
              <a:srgbClr val="588C7E"/>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287878"/>
                </a:solidFill>
              </a:rPr>
              <a:t>Faster debugging</a:t>
            </a:r>
          </a:p>
        </p:txBody>
      </p:sp>
      <p:sp>
        <p:nvSpPr>
          <p:cNvPr id="5" name="Rounded Rectangle 4"/>
          <p:cNvSpPr/>
          <p:nvPr/>
        </p:nvSpPr>
        <p:spPr>
          <a:xfrm>
            <a:off x="7315200" y="2880360"/>
            <a:ext cx="3474720" cy="822960"/>
          </a:xfrm>
          <a:prstGeom prst="roundRect">
            <a:avLst/>
          </a:prstGeom>
          <a:solidFill>
            <a:srgbClr val="E9F1F8"/>
          </a:solidFill>
          <a:ln>
            <a:solidFill>
              <a:srgbClr val="36609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18365D"/>
                </a:solidFill>
              </a:rPr>
              <a:t>Cleaner handoffs</a:t>
            </a:r>
          </a:p>
        </p:txBody>
      </p:sp>
      <p:sp>
        <p:nvSpPr>
          <p:cNvPr id="6" name="Rounded Rectangle 5"/>
          <p:cNvSpPr/>
          <p:nvPr/>
        </p:nvSpPr>
        <p:spPr>
          <a:xfrm>
            <a:off x="7315200" y="3931920"/>
            <a:ext cx="3474720" cy="822960"/>
          </a:xfrm>
          <a:prstGeom prst="roundRect">
            <a:avLst/>
          </a:prstGeom>
          <a:solidFill>
            <a:srgbClr val="FFFBEE"/>
          </a:solidFill>
          <a:ln>
            <a:solidFill>
              <a:srgbClr val="C9A44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000" b="1" i="0">
                <a:solidFill>
                  <a:srgbClr val="18365D"/>
                </a:solidFill>
              </a:rPr>
              <a:t>Better revision</a:t>
            </a:r>
          </a:p>
        </p:txBody>
      </p:sp>
      <p:sp>
        <p:nvSpPr>
          <p:cNvPr id="7" name="TextBox 6"/>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TextBox 1"/>
          <p:cNvSpPr txBox="1"/>
          <p:nvPr/>
        </p:nvSpPr>
        <p:spPr>
          <a:xfrm>
            <a:off x="640080" y="365760"/>
            <a:ext cx="10972800" cy="1097280"/>
          </a:xfrm>
          <a:prstGeom prst="rect">
            <a:avLst/>
          </a:prstGeom>
          <a:noFill/>
        </p:spPr>
        <p:txBody>
          <a:bodyPr wrap="none">
            <a:spAutoFit/>
          </a:bodyPr>
          <a:lstStyle/>
          <a:p>
            <a:r>
              <a:rPr sz="2600" b="1">
                <a:solidFill>
                  <a:srgbClr val="18365D"/>
                </a:solidFill>
              </a:rPr>
              <a:t>How TRAIL safeguards you</a:t>
            </a:r>
          </a:p>
          <a:p>
            <a:pPr>
              <a:spcBef>
                <a:spcPts val="600"/>
              </a:spcBef>
            </a:pPr>
            <a:r>
              <a:rPr sz="1300">
                <a:solidFill>
                  <a:srgbClr val="366092"/>
                </a:solidFill>
              </a:rPr>
              <a:t>Conscientious record keeping can protect your work and improve it</a:t>
            </a:r>
          </a:p>
        </p:txBody>
      </p:sp>
      <p:sp>
        <p:nvSpPr>
          <p:cNvPr id="3" name="TextBox 2"/>
          <p:cNvSpPr txBox="1"/>
          <p:nvPr/>
        </p:nvSpPr>
        <p:spPr>
          <a:xfrm>
            <a:off x="822960" y="1554480"/>
            <a:ext cx="6583680" cy="4023360"/>
          </a:xfrm>
          <a:prstGeom prst="rect">
            <a:avLst/>
          </a:prstGeom>
          <a:noFill/>
        </p:spPr>
        <p:txBody>
          <a:bodyPr wrap="square" lIns="0">
            <a:spAutoFit/>
          </a:bodyPr>
          <a:lstStyle/>
          <a:p>
            <a:pPr>
              <a:spcAft>
                <a:spcPts val="1000"/>
              </a:spcAft>
            </a:pPr>
            <a:r>
              <a:rPr sz="2000">
                <a:solidFill>
                  <a:srgbClr val="2D2D2D"/>
                </a:solidFill>
              </a:rPr>
              <a:t>If something is flagged, you can show your process instead of just defending the final result.</a:t>
            </a:r>
          </a:p>
          <a:p>
            <a:pPr>
              <a:spcAft>
                <a:spcPts val="1000"/>
              </a:spcAft>
            </a:pPr>
            <a:r>
              <a:rPr sz="2000">
                <a:solidFill>
                  <a:srgbClr val="2D2D2D"/>
                </a:solidFill>
              </a:rPr>
              <a:t>A good notebook helps you revisit weak spots, fix mistakes, and improve the work.</a:t>
            </a:r>
          </a:p>
          <a:p>
            <a:pPr>
              <a:spcAft>
                <a:spcPts val="1000"/>
              </a:spcAft>
            </a:pPr>
            <a:r>
              <a:rPr sz="2000">
                <a:solidFill>
                  <a:srgbClr val="2D2D2D"/>
                </a:solidFill>
              </a:rPr>
              <a:t>TRAIL reduces the risk of accidental integrity problems caused by bad citations, unchecked claims, or overreliance on AI.</a:t>
            </a:r>
          </a:p>
          <a:p>
            <a:pPr>
              <a:spcAft>
                <a:spcPts val="1000"/>
              </a:spcAft>
            </a:pPr>
            <a:r>
              <a:rPr sz="2000">
                <a:solidFill>
                  <a:srgbClr val="2D2D2D"/>
                </a:solidFill>
              </a:rPr>
              <a:t>If you forgot to document earlier work, be honest: use a retrospective note instead of inventing a fake record.</a:t>
            </a:r>
          </a:p>
        </p:txBody>
      </p:sp>
      <p:sp>
        <p:nvSpPr>
          <p:cNvPr id="4" name="Rounded Rectangle 3"/>
          <p:cNvSpPr/>
          <p:nvPr/>
        </p:nvSpPr>
        <p:spPr>
          <a:xfrm>
            <a:off x="7955279" y="2011680"/>
            <a:ext cx="3383280" cy="1097280"/>
          </a:xfrm>
          <a:prstGeom prst="roundRect">
            <a:avLst/>
          </a:prstGeom>
          <a:solidFill>
            <a:srgbClr val="FFFFFF"/>
          </a:solidFill>
          <a:ln>
            <a:solidFill>
              <a:srgbClr val="A0464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a:solidFill>
                  <a:srgbClr val="18365D"/>
                </a:solidFill>
              </a:rPr>
              <a:t>TRAIL is about accountability with support — not suspicion by default.</a:t>
            </a:r>
          </a:p>
        </p:txBody>
      </p:sp>
      <p:sp>
        <p:nvSpPr>
          <p:cNvPr id="5" name="Rounded Rectangle 4"/>
          <p:cNvSpPr/>
          <p:nvPr/>
        </p:nvSpPr>
        <p:spPr>
          <a:xfrm>
            <a:off x="7955279" y="3749039"/>
            <a:ext cx="3383280" cy="914400"/>
          </a:xfrm>
          <a:prstGeom prst="roundRect">
            <a:avLst/>
          </a:prstGeom>
          <a:solidFill>
            <a:srgbClr val="FFFFFF"/>
          </a:solidFill>
          <a:ln>
            <a:solidFill>
              <a:srgbClr val="287878"/>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800" b="1" i="0">
                <a:solidFill>
                  <a:srgbClr val="287878"/>
                </a:solidFill>
              </a:rPr>
              <a:t>It helps you protect both your grade and your learning.</a:t>
            </a:r>
          </a:p>
        </p:txBody>
      </p:sp>
      <p:sp>
        <p:nvSpPr>
          <p:cNvPr id="6" name="TextBox 5"/>
          <p:cNvSpPr txBox="1"/>
          <p:nvPr/>
        </p:nvSpPr>
        <p:spPr>
          <a:xfrm>
            <a:off x="548640" y="6400800"/>
            <a:ext cx="10972800" cy="274320"/>
          </a:xfrm>
          <a:prstGeom prst="rect">
            <a:avLst/>
          </a:prstGeom>
          <a:noFill/>
        </p:spPr>
        <p:txBody>
          <a:bodyPr wrap="none">
            <a:spAutoFit/>
          </a:bodyPr>
          <a:lstStyle/>
          <a:p>
            <a:pPr algn="r"/>
            <a:r>
              <a:rPr sz="900">
                <a:solidFill>
                  <a:srgbClr val="787878"/>
                </a:solidFill>
              </a:rPr>
              <a:t>TRAIL for Students • Stephen T. Casper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2055</Words>
  <Application>Microsoft Office PowerPoint</Application>
  <PresentationFormat>Widescreen</PresentationFormat>
  <Paragraphs>133</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Calibri</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Anonymous</cp:lastModifiedBy>
  <cp:revision>2</cp:revision>
  <dcterms:created xsi:type="dcterms:W3CDTF">2013-01-27T09:14:16Z</dcterms:created>
  <dcterms:modified xsi:type="dcterms:W3CDTF">2026-05-20T20:51:18Z</dcterms:modified>
  <cp:category/>
</cp:coreProperties>
</file>