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Default Extension="jp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8160" autoAdjust="0"/>
  </p:normalViewPr>
  <p:slideViewPr>
    <p:cSldViewPr snapToGrid="0" snapToObjects="1">
      <p:cViewPr varScale="1">
        <p:scale>
          <a:sx n="75" d="100"/>
          <a:sy n="75" d="100"/>
        </p:scale>
        <p:origin x="353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8702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acknowledging faculty skepticism. This is not a pitch that everyone should love AI. It is a practical answer to a problem we already have: students are using AI, detection is unreliable, and vague disclosure statements are too thin. TRAIL is a framework for making AI-assisted academic work visible, verifiable, and accountable without turning faculty into AI police. </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let the conversation get trapped in edge cases. TRAIL is broadly adaptable, but not universal in one exact form. Some contexts need secure assessment; some creative fields need visual or oral process evidence rather than a prose notebook. The principle is portable; the format can adapt.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report strongly supports TRAIL as a first-year foundation. Students need to learn what counts as AI assistance, how to verify, how to disclose, and how to remain responsible. But that is only Year 1. Later years should build toward disciplinary and professional AI fluency.</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review recommends a pilot, not a universal mandate. That is politically and pedagogically wise. We need to test whether TRAIL improves AI literacy, reduces unsupported claims, gives faculty usable evidence, and keeps workload reasonable.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emotional close. Faculty do not need to endorse AI culture. They need a humane, scalable way to preserve learning and accountability. TRAIL makes process visible without trying to automate judgment.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a balanced claim. TRAIL is not everything, but it is a serious starting point. It gives faculty a manageable way to ask students to document, verify, and account for AI-assisted work. It should be piloted and refined as the foundation of a broader AI skill ladder.</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problem sympathetically. Faculty objections are legitimate: AI can generate polished prose, invent citations, weaken learning, and obscure authorship. TRAIL begins by saying faculty are right to worry. But bans, detectors, and vague disclosure do not give us a workable classroom procedure.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should not pretend TRAIL solves everything. The review says TRAIL is credible and worth piloting, but not proved. That makes the project stronger, not weaker: the claim is disciplined. TRAIL should be tested, refined, and studied.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core frame. TRAIL is not an AI detector. It asks students to account for their intellectual process: what they used, what they accepted, what they changed, what they checked, and what remains their responsibility.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simplicity. Faculty do not need a new technical system. The standard is the rule book. The Lab Notebook is the process record. The two-document architecture matters because it feels normal: a code of ethics and a lab book.</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meant to reassure faculty. Students are not writing a second paper about their paper. They are making short entries when AI materially affects the work. The notebook stays light, and the final audit is only for major submissions or when the instructor asks.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overclaim. Students can still cheat. But a student trying to cheat has to fabricate not just a product but a process. The key review question becomes artifact-to-process alignment: does the submitted work plausibly match the documented history?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for skeptical faculty who fear another enforcement fad. TRAIL is not based on detector scores. It does not assume machine-facing Markdown instructions are enforceable. It creates a better evidentiary and pedagogical workflow.</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 often fear that AI policy will flatten disciplinary judgment. TRAIL does the opposite. It gives a minimum standard, but course-specific and assignment-specific rules still govern. Faculty decide what is appropriate for the learning goal.</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53858"/>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5E12EAD-5A8F-E306-24E4-28AB73EF48F2}"/>
              </a:ext>
            </a:extLst>
          </p:cNvPr>
          <p:cNvPicPr>
            <a:picLocks noChangeAspect="1"/>
          </p:cNvPicPr>
          <p:nvPr/>
        </p:nvPicPr>
        <p:blipFill>
          <a:blip r:embed="rId3"/>
          <a:srcRect l="15808" r="7380"/>
          <a:stretch>
            <a:fillRect/>
          </a:stretch>
        </p:blipFill>
        <p:spPr>
          <a:xfrm>
            <a:off x="5440680" y="29187"/>
            <a:ext cx="6751320" cy="6828813"/>
          </a:xfrm>
          <a:prstGeom prst="rect">
            <a:avLst/>
          </a:prstGeom>
        </p:spPr>
      </p:pic>
      <p:sp>
        <p:nvSpPr>
          <p:cNvPr id="3" name="Text 0"/>
          <p:cNvSpPr/>
          <p:nvPr/>
        </p:nvSpPr>
        <p:spPr>
          <a:xfrm>
            <a:off x="658368" y="777240"/>
            <a:ext cx="2926080" cy="530352"/>
          </a:xfrm>
          <a:prstGeom prst="rect">
            <a:avLst/>
          </a:prstGeom>
          <a:noFill/>
          <a:ln/>
        </p:spPr>
        <p:txBody>
          <a:bodyPr wrap="square" lIns="0" tIns="0" rIns="0" bIns="0" rtlCol="0" anchor="ctr"/>
          <a:lstStyle/>
          <a:p>
            <a:pPr marL="0" indent="0">
              <a:buNone/>
            </a:pPr>
            <a:r>
              <a:rPr lang="en-US" sz="4300" b="1" dirty="0">
                <a:solidFill>
                  <a:srgbClr val="FFFFFF"/>
                </a:solidFill>
              </a:rPr>
              <a:t>TRAIL</a:t>
            </a:r>
            <a:endParaRPr lang="en-US" sz="4300" dirty="0"/>
          </a:p>
        </p:txBody>
      </p:sp>
      <p:sp>
        <p:nvSpPr>
          <p:cNvPr id="4" name="Text 1"/>
          <p:cNvSpPr/>
          <p:nvPr/>
        </p:nvSpPr>
        <p:spPr>
          <a:xfrm>
            <a:off x="658368" y="1353312"/>
            <a:ext cx="5166360" cy="868680"/>
          </a:xfrm>
          <a:prstGeom prst="rect">
            <a:avLst/>
          </a:prstGeom>
          <a:noFill/>
          <a:ln/>
        </p:spPr>
        <p:txBody>
          <a:bodyPr wrap="square" lIns="0" tIns="0" rIns="0" bIns="0" rtlCol="0" anchor="ctr">
            <a:normAutofit lnSpcReduction="10000"/>
          </a:bodyPr>
          <a:lstStyle/>
          <a:p>
            <a:pPr marL="0" indent="0">
              <a:buNone/>
            </a:pPr>
            <a:r>
              <a:rPr lang="en-US" sz="3000" b="1" dirty="0">
                <a:solidFill>
                  <a:srgbClr val="FFFFFF"/>
                </a:solidFill>
              </a:rPr>
              <a:t>Responsible AI without becoming AI police</a:t>
            </a:r>
            <a:endParaRPr lang="en-US" sz="3000" dirty="0"/>
          </a:p>
        </p:txBody>
      </p:sp>
      <p:sp>
        <p:nvSpPr>
          <p:cNvPr id="5" name="Text 2"/>
          <p:cNvSpPr/>
          <p:nvPr/>
        </p:nvSpPr>
        <p:spPr>
          <a:xfrm>
            <a:off x="685800" y="2505456"/>
            <a:ext cx="5029200" cy="685800"/>
          </a:xfrm>
          <a:prstGeom prst="rect">
            <a:avLst/>
          </a:prstGeom>
          <a:noFill/>
          <a:ln/>
        </p:spPr>
        <p:txBody>
          <a:bodyPr wrap="square" lIns="0" tIns="0" rIns="0" bIns="0" rtlCol="0" anchor="ctr">
            <a:normAutofit/>
          </a:bodyPr>
          <a:lstStyle/>
          <a:p>
            <a:pPr marL="0" indent="0">
              <a:buNone/>
            </a:pPr>
            <a:r>
              <a:rPr lang="en-US" sz="1700" dirty="0">
                <a:solidFill>
                  <a:srgbClr val="F4EEE1"/>
                </a:solidFill>
              </a:rPr>
              <a:t>A faculty introduction to Transparent, Responsible, Auditable, Integrative Learning</a:t>
            </a:r>
            <a:endParaRPr lang="en-US" sz="1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DF8"/>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DISCIPLINARY REALISM</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Where TRAIL fits — and where it may stretch</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868680" y="1645920"/>
            <a:ext cx="2926080" cy="320040"/>
          </a:xfrm>
          <a:prstGeom prst="rect">
            <a:avLst/>
          </a:prstGeom>
          <a:noFill/>
          <a:ln/>
        </p:spPr>
        <p:txBody>
          <a:bodyPr wrap="square" lIns="0" tIns="0" rIns="0" bIns="0" rtlCol="0" anchor="ctr"/>
          <a:lstStyle/>
          <a:p>
            <a:pPr marL="0" indent="0">
              <a:buNone/>
            </a:pPr>
            <a:r>
              <a:rPr lang="en-US" sz="2200" b="1" dirty="0">
                <a:solidFill>
                  <a:srgbClr val="52796F"/>
                </a:solidFill>
              </a:rPr>
              <a:t>Strong fit</a:t>
            </a:r>
            <a:endParaRPr lang="en-US" sz="2200" dirty="0"/>
          </a:p>
        </p:txBody>
      </p:sp>
      <p:sp>
        <p:nvSpPr>
          <p:cNvPr id="6" name="Text 4"/>
          <p:cNvSpPr/>
          <p:nvPr/>
        </p:nvSpPr>
        <p:spPr>
          <a:xfrm>
            <a:off x="960120" y="2148840"/>
            <a:ext cx="201168" cy="228600"/>
          </a:xfrm>
          <a:prstGeom prst="rect">
            <a:avLst/>
          </a:prstGeom>
          <a:noFill/>
          <a:ln/>
        </p:spPr>
        <p:txBody>
          <a:bodyPr wrap="square" lIns="0" tIns="0" rIns="0" bIns="0" rtlCol="0" anchor="ctr"/>
          <a:lstStyle/>
          <a:p>
            <a:pPr marL="0" indent="0">
              <a:buNone/>
            </a:pPr>
            <a:r>
              <a:rPr lang="en-US" sz="1550" b="1" dirty="0">
                <a:solidFill>
                  <a:srgbClr val="52796F"/>
                </a:solidFill>
              </a:rPr>
              <a:t>•</a:t>
            </a:r>
            <a:endParaRPr lang="en-US" sz="1550" dirty="0"/>
          </a:p>
        </p:txBody>
      </p:sp>
      <p:sp>
        <p:nvSpPr>
          <p:cNvPr id="7" name="Text 5"/>
          <p:cNvSpPr/>
          <p:nvPr/>
        </p:nvSpPr>
        <p:spPr>
          <a:xfrm>
            <a:off x="1234440" y="2139696"/>
            <a:ext cx="310896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writing-intensive courses</a:t>
            </a:r>
            <a:endParaRPr lang="en-US" sz="1550" dirty="0"/>
          </a:p>
        </p:txBody>
      </p:sp>
      <p:sp>
        <p:nvSpPr>
          <p:cNvPr id="8" name="Text 6"/>
          <p:cNvSpPr/>
          <p:nvPr/>
        </p:nvSpPr>
        <p:spPr>
          <a:xfrm>
            <a:off x="960120" y="2551176"/>
            <a:ext cx="201168" cy="228600"/>
          </a:xfrm>
          <a:prstGeom prst="rect">
            <a:avLst/>
          </a:prstGeom>
          <a:noFill/>
          <a:ln/>
        </p:spPr>
        <p:txBody>
          <a:bodyPr wrap="square" lIns="0" tIns="0" rIns="0" bIns="0" rtlCol="0" anchor="ctr"/>
          <a:lstStyle/>
          <a:p>
            <a:pPr marL="0" indent="0">
              <a:buNone/>
            </a:pPr>
            <a:r>
              <a:rPr lang="en-US" sz="1550" b="1" dirty="0">
                <a:solidFill>
                  <a:srgbClr val="52796F"/>
                </a:solidFill>
              </a:rPr>
              <a:t>•</a:t>
            </a:r>
            <a:endParaRPr lang="en-US" sz="1550" dirty="0"/>
          </a:p>
        </p:txBody>
      </p:sp>
      <p:sp>
        <p:nvSpPr>
          <p:cNvPr id="9" name="Text 7"/>
          <p:cNvSpPr/>
          <p:nvPr/>
        </p:nvSpPr>
        <p:spPr>
          <a:xfrm>
            <a:off x="1234440" y="2542032"/>
            <a:ext cx="310896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social science projects</a:t>
            </a:r>
            <a:endParaRPr lang="en-US" sz="1550" dirty="0"/>
          </a:p>
        </p:txBody>
      </p:sp>
      <p:sp>
        <p:nvSpPr>
          <p:cNvPr id="10" name="Text 8"/>
          <p:cNvSpPr/>
          <p:nvPr/>
        </p:nvSpPr>
        <p:spPr>
          <a:xfrm>
            <a:off x="960120" y="2953512"/>
            <a:ext cx="201168" cy="228600"/>
          </a:xfrm>
          <a:prstGeom prst="rect">
            <a:avLst/>
          </a:prstGeom>
          <a:noFill/>
          <a:ln/>
        </p:spPr>
        <p:txBody>
          <a:bodyPr wrap="square" lIns="0" tIns="0" rIns="0" bIns="0" rtlCol="0" anchor="ctr"/>
          <a:lstStyle/>
          <a:p>
            <a:pPr marL="0" indent="0">
              <a:buNone/>
            </a:pPr>
            <a:r>
              <a:rPr lang="en-US" sz="1550" b="1" dirty="0">
                <a:solidFill>
                  <a:srgbClr val="52796F"/>
                </a:solidFill>
              </a:rPr>
              <a:t>•</a:t>
            </a:r>
            <a:endParaRPr lang="en-US" sz="1550" dirty="0"/>
          </a:p>
        </p:txBody>
      </p:sp>
      <p:sp>
        <p:nvSpPr>
          <p:cNvPr id="11" name="Text 9"/>
          <p:cNvSpPr/>
          <p:nvPr/>
        </p:nvSpPr>
        <p:spPr>
          <a:xfrm>
            <a:off x="1234440" y="2944368"/>
            <a:ext cx="310896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labs and engineering design</a:t>
            </a:r>
            <a:endParaRPr lang="en-US" sz="1550" dirty="0"/>
          </a:p>
        </p:txBody>
      </p:sp>
      <p:sp>
        <p:nvSpPr>
          <p:cNvPr id="12" name="Text 10"/>
          <p:cNvSpPr/>
          <p:nvPr/>
        </p:nvSpPr>
        <p:spPr>
          <a:xfrm>
            <a:off x="960120" y="3355848"/>
            <a:ext cx="201168" cy="228600"/>
          </a:xfrm>
          <a:prstGeom prst="rect">
            <a:avLst/>
          </a:prstGeom>
          <a:noFill/>
          <a:ln/>
        </p:spPr>
        <p:txBody>
          <a:bodyPr wrap="square" lIns="0" tIns="0" rIns="0" bIns="0" rtlCol="0" anchor="ctr"/>
          <a:lstStyle/>
          <a:p>
            <a:pPr marL="0" indent="0">
              <a:buNone/>
            </a:pPr>
            <a:r>
              <a:rPr lang="en-US" sz="1550" b="1" dirty="0">
                <a:solidFill>
                  <a:srgbClr val="52796F"/>
                </a:solidFill>
              </a:rPr>
              <a:t>•</a:t>
            </a:r>
            <a:endParaRPr lang="en-US" sz="1550" dirty="0"/>
          </a:p>
        </p:txBody>
      </p:sp>
      <p:sp>
        <p:nvSpPr>
          <p:cNvPr id="13" name="Text 11"/>
          <p:cNvSpPr/>
          <p:nvPr/>
        </p:nvSpPr>
        <p:spPr>
          <a:xfrm>
            <a:off x="1234440" y="3346704"/>
            <a:ext cx="310896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coding with version history</a:t>
            </a:r>
            <a:endParaRPr lang="en-US" sz="1550" dirty="0"/>
          </a:p>
        </p:txBody>
      </p:sp>
      <p:sp>
        <p:nvSpPr>
          <p:cNvPr id="14" name="Text 12"/>
          <p:cNvSpPr/>
          <p:nvPr/>
        </p:nvSpPr>
        <p:spPr>
          <a:xfrm>
            <a:off x="4663440" y="1645920"/>
            <a:ext cx="2926080" cy="320040"/>
          </a:xfrm>
          <a:prstGeom prst="rect">
            <a:avLst/>
          </a:prstGeom>
          <a:noFill/>
          <a:ln/>
        </p:spPr>
        <p:txBody>
          <a:bodyPr wrap="square" lIns="0" tIns="0" rIns="0" bIns="0" rtlCol="0" anchor="ctr"/>
          <a:lstStyle/>
          <a:p>
            <a:pPr marL="0" indent="0">
              <a:buNone/>
            </a:pPr>
            <a:r>
              <a:rPr lang="en-US" sz="2200" b="1" dirty="0">
                <a:solidFill>
                  <a:srgbClr val="C8A14A"/>
                </a:solidFill>
              </a:rPr>
              <a:t>Use selectively</a:t>
            </a:r>
            <a:endParaRPr lang="en-US" sz="2200" dirty="0"/>
          </a:p>
        </p:txBody>
      </p:sp>
      <p:sp>
        <p:nvSpPr>
          <p:cNvPr id="15" name="Text 13"/>
          <p:cNvSpPr/>
          <p:nvPr/>
        </p:nvSpPr>
        <p:spPr>
          <a:xfrm>
            <a:off x="4754880" y="2148840"/>
            <a:ext cx="201168" cy="228600"/>
          </a:xfrm>
          <a:prstGeom prst="rect">
            <a:avLst/>
          </a:prstGeom>
          <a:noFill/>
          <a:ln/>
        </p:spPr>
        <p:txBody>
          <a:bodyPr wrap="square" lIns="0" tIns="0" rIns="0" bIns="0" rtlCol="0" anchor="ctr"/>
          <a:lstStyle/>
          <a:p>
            <a:pPr marL="0" indent="0">
              <a:buNone/>
            </a:pPr>
            <a:r>
              <a:rPr lang="en-US" sz="1550" b="1" dirty="0">
                <a:solidFill>
                  <a:srgbClr val="C8A14A"/>
                </a:solidFill>
              </a:rPr>
              <a:t>•</a:t>
            </a:r>
            <a:endParaRPr lang="en-US" sz="1550" dirty="0"/>
          </a:p>
        </p:txBody>
      </p:sp>
      <p:sp>
        <p:nvSpPr>
          <p:cNvPr id="16" name="Text 14"/>
          <p:cNvSpPr/>
          <p:nvPr/>
        </p:nvSpPr>
        <p:spPr>
          <a:xfrm>
            <a:off x="5029200" y="2139696"/>
            <a:ext cx="301752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math foundations</a:t>
            </a:r>
            <a:endParaRPr lang="en-US" sz="1550" dirty="0"/>
          </a:p>
        </p:txBody>
      </p:sp>
      <p:sp>
        <p:nvSpPr>
          <p:cNvPr id="17" name="Text 15"/>
          <p:cNvSpPr/>
          <p:nvPr/>
        </p:nvSpPr>
        <p:spPr>
          <a:xfrm>
            <a:off x="4754880" y="2551176"/>
            <a:ext cx="201168" cy="228600"/>
          </a:xfrm>
          <a:prstGeom prst="rect">
            <a:avLst/>
          </a:prstGeom>
          <a:noFill/>
          <a:ln/>
        </p:spPr>
        <p:txBody>
          <a:bodyPr wrap="square" lIns="0" tIns="0" rIns="0" bIns="0" rtlCol="0" anchor="ctr"/>
          <a:lstStyle/>
          <a:p>
            <a:pPr marL="0" indent="0">
              <a:buNone/>
            </a:pPr>
            <a:r>
              <a:rPr lang="en-US" sz="1550" b="1" dirty="0">
                <a:solidFill>
                  <a:srgbClr val="C8A14A"/>
                </a:solidFill>
              </a:rPr>
              <a:t>•</a:t>
            </a:r>
            <a:endParaRPr lang="en-US" sz="1550" dirty="0"/>
          </a:p>
        </p:txBody>
      </p:sp>
      <p:sp>
        <p:nvSpPr>
          <p:cNvPr id="18" name="Text 16"/>
          <p:cNvSpPr/>
          <p:nvPr/>
        </p:nvSpPr>
        <p:spPr>
          <a:xfrm>
            <a:off x="5029200" y="2542032"/>
            <a:ext cx="301752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clinical competence</a:t>
            </a:r>
            <a:endParaRPr lang="en-US" sz="1550" dirty="0"/>
          </a:p>
        </p:txBody>
      </p:sp>
      <p:sp>
        <p:nvSpPr>
          <p:cNvPr id="19" name="Text 17"/>
          <p:cNvSpPr/>
          <p:nvPr/>
        </p:nvSpPr>
        <p:spPr>
          <a:xfrm>
            <a:off x="4754880" y="2953512"/>
            <a:ext cx="201168" cy="228600"/>
          </a:xfrm>
          <a:prstGeom prst="rect">
            <a:avLst/>
          </a:prstGeom>
          <a:noFill/>
          <a:ln/>
        </p:spPr>
        <p:txBody>
          <a:bodyPr wrap="square" lIns="0" tIns="0" rIns="0" bIns="0" rtlCol="0" anchor="ctr"/>
          <a:lstStyle/>
          <a:p>
            <a:pPr marL="0" indent="0">
              <a:buNone/>
            </a:pPr>
            <a:r>
              <a:rPr lang="en-US" sz="1550" b="1" dirty="0">
                <a:solidFill>
                  <a:srgbClr val="C8A14A"/>
                </a:solidFill>
              </a:rPr>
              <a:t>•</a:t>
            </a:r>
            <a:endParaRPr lang="en-US" sz="1550" dirty="0"/>
          </a:p>
        </p:txBody>
      </p:sp>
      <p:sp>
        <p:nvSpPr>
          <p:cNvPr id="20" name="Text 18"/>
          <p:cNvSpPr/>
          <p:nvPr/>
        </p:nvSpPr>
        <p:spPr>
          <a:xfrm>
            <a:off x="5029200" y="2944368"/>
            <a:ext cx="301752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secure exams</a:t>
            </a:r>
            <a:endParaRPr lang="en-US" sz="1550" dirty="0"/>
          </a:p>
        </p:txBody>
      </p:sp>
      <p:sp>
        <p:nvSpPr>
          <p:cNvPr id="21" name="Text 19"/>
          <p:cNvSpPr/>
          <p:nvPr/>
        </p:nvSpPr>
        <p:spPr>
          <a:xfrm>
            <a:off x="4754880" y="3355848"/>
            <a:ext cx="201168" cy="228600"/>
          </a:xfrm>
          <a:prstGeom prst="rect">
            <a:avLst/>
          </a:prstGeom>
          <a:noFill/>
          <a:ln/>
        </p:spPr>
        <p:txBody>
          <a:bodyPr wrap="square" lIns="0" tIns="0" rIns="0" bIns="0" rtlCol="0" anchor="ctr"/>
          <a:lstStyle/>
          <a:p>
            <a:pPr marL="0" indent="0">
              <a:buNone/>
            </a:pPr>
            <a:r>
              <a:rPr lang="en-US" sz="1550" b="1" dirty="0">
                <a:solidFill>
                  <a:srgbClr val="C8A14A"/>
                </a:solidFill>
              </a:rPr>
              <a:t>•</a:t>
            </a:r>
            <a:endParaRPr lang="en-US" sz="1550" dirty="0"/>
          </a:p>
        </p:txBody>
      </p:sp>
      <p:sp>
        <p:nvSpPr>
          <p:cNvPr id="22" name="Text 20"/>
          <p:cNvSpPr/>
          <p:nvPr/>
        </p:nvSpPr>
        <p:spPr>
          <a:xfrm>
            <a:off x="5029200" y="3346704"/>
            <a:ext cx="301752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licensure-linked tasks</a:t>
            </a:r>
            <a:endParaRPr lang="en-US" sz="1550" dirty="0"/>
          </a:p>
        </p:txBody>
      </p:sp>
      <p:sp>
        <p:nvSpPr>
          <p:cNvPr id="23" name="Text 21"/>
          <p:cNvSpPr/>
          <p:nvPr/>
        </p:nvSpPr>
        <p:spPr>
          <a:xfrm>
            <a:off x="8366760" y="1645920"/>
            <a:ext cx="3017520" cy="320040"/>
          </a:xfrm>
          <a:prstGeom prst="rect">
            <a:avLst/>
          </a:prstGeom>
          <a:noFill/>
          <a:ln/>
        </p:spPr>
        <p:txBody>
          <a:bodyPr wrap="square" lIns="0" tIns="0" rIns="0" bIns="0" rtlCol="0" anchor="ctr"/>
          <a:lstStyle/>
          <a:p>
            <a:pPr marL="0" indent="0">
              <a:buNone/>
            </a:pPr>
            <a:r>
              <a:rPr lang="en-US" sz="2200" b="1" dirty="0">
                <a:solidFill>
                  <a:srgbClr val="253858"/>
                </a:solidFill>
              </a:rPr>
              <a:t>Needs adaptation</a:t>
            </a:r>
            <a:endParaRPr lang="en-US" sz="2200" dirty="0"/>
          </a:p>
        </p:txBody>
      </p:sp>
      <p:sp>
        <p:nvSpPr>
          <p:cNvPr id="24" name="Text 22"/>
          <p:cNvSpPr/>
          <p:nvPr/>
        </p:nvSpPr>
        <p:spPr>
          <a:xfrm>
            <a:off x="8458200" y="2148840"/>
            <a:ext cx="201168" cy="228600"/>
          </a:xfrm>
          <a:prstGeom prst="rect">
            <a:avLst/>
          </a:prstGeom>
          <a:noFill/>
          <a:ln/>
        </p:spPr>
        <p:txBody>
          <a:bodyPr wrap="square" lIns="0" tIns="0" rIns="0" bIns="0" rtlCol="0" anchor="ctr"/>
          <a:lstStyle/>
          <a:p>
            <a:pPr marL="0" indent="0">
              <a:buNone/>
            </a:pPr>
            <a:r>
              <a:rPr lang="en-US" sz="1550" b="1" dirty="0">
                <a:solidFill>
                  <a:srgbClr val="253858"/>
                </a:solidFill>
              </a:rPr>
              <a:t>•</a:t>
            </a:r>
            <a:endParaRPr lang="en-US" sz="1550" dirty="0"/>
          </a:p>
        </p:txBody>
      </p:sp>
      <p:sp>
        <p:nvSpPr>
          <p:cNvPr id="25" name="Text 23"/>
          <p:cNvSpPr/>
          <p:nvPr/>
        </p:nvSpPr>
        <p:spPr>
          <a:xfrm>
            <a:off x="8732520" y="2139696"/>
            <a:ext cx="292608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studio practice</a:t>
            </a:r>
            <a:endParaRPr lang="en-US" sz="1550" dirty="0"/>
          </a:p>
        </p:txBody>
      </p:sp>
      <p:sp>
        <p:nvSpPr>
          <p:cNvPr id="26" name="Text 24"/>
          <p:cNvSpPr/>
          <p:nvPr/>
        </p:nvSpPr>
        <p:spPr>
          <a:xfrm>
            <a:off x="8458200" y="2551176"/>
            <a:ext cx="201168" cy="228600"/>
          </a:xfrm>
          <a:prstGeom prst="rect">
            <a:avLst/>
          </a:prstGeom>
          <a:noFill/>
          <a:ln/>
        </p:spPr>
        <p:txBody>
          <a:bodyPr wrap="square" lIns="0" tIns="0" rIns="0" bIns="0" rtlCol="0" anchor="ctr"/>
          <a:lstStyle/>
          <a:p>
            <a:pPr marL="0" indent="0">
              <a:buNone/>
            </a:pPr>
            <a:r>
              <a:rPr lang="en-US" sz="1550" b="1" dirty="0">
                <a:solidFill>
                  <a:srgbClr val="253858"/>
                </a:solidFill>
              </a:rPr>
              <a:t>•</a:t>
            </a:r>
            <a:endParaRPr lang="en-US" sz="1550" dirty="0"/>
          </a:p>
        </p:txBody>
      </p:sp>
      <p:sp>
        <p:nvSpPr>
          <p:cNvPr id="27" name="Text 25"/>
          <p:cNvSpPr/>
          <p:nvPr/>
        </p:nvSpPr>
        <p:spPr>
          <a:xfrm>
            <a:off x="8732520" y="2542032"/>
            <a:ext cx="292608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performance</a:t>
            </a:r>
            <a:endParaRPr lang="en-US" sz="1550" dirty="0"/>
          </a:p>
        </p:txBody>
      </p:sp>
      <p:sp>
        <p:nvSpPr>
          <p:cNvPr id="28" name="Text 26"/>
          <p:cNvSpPr/>
          <p:nvPr/>
        </p:nvSpPr>
        <p:spPr>
          <a:xfrm>
            <a:off x="8458200" y="2953512"/>
            <a:ext cx="201168" cy="228600"/>
          </a:xfrm>
          <a:prstGeom prst="rect">
            <a:avLst/>
          </a:prstGeom>
          <a:noFill/>
          <a:ln/>
        </p:spPr>
        <p:txBody>
          <a:bodyPr wrap="square" lIns="0" tIns="0" rIns="0" bIns="0" rtlCol="0" anchor="ctr"/>
          <a:lstStyle/>
          <a:p>
            <a:pPr marL="0" indent="0">
              <a:buNone/>
            </a:pPr>
            <a:r>
              <a:rPr lang="en-US" sz="1550" b="1" dirty="0">
                <a:solidFill>
                  <a:srgbClr val="253858"/>
                </a:solidFill>
              </a:rPr>
              <a:t>•</a:t>
            </a:r>
            <a:endParaRPr lang="en-US" sz="1550" dirty="0"/>
          </a:p>
        </p:txBody>
      </p:sp>
      <p:sp>
        <p:nvSpPr>
          <p:cNvPr id="29" name="Text 27"/>
          <p:cNvSpPr/>
          <p:nvPr/>
        </p:nvSpPr>
        <p:spPr>
          <a:xfrm>
            <a:off x="8732520" y="2944368"/>
            <a:ext cx="292608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visual process boards</a:t>
            </a:r>
            <a:endParaRPr lang="en-US" sz="1550" dirty="0"/>
          </a:p>
        </p:txBody>
      </p:sp>
      <p:sp>
        <p:nvSpPr>
          <p:cNvPr id="30" name="Text 28"/>
          <p:cNvSpPr/>
          <p:nvPr/>
        </p:nvSpPr>
        <p:spPr>
          <a:xfrm>
            <a:off x="8458200" y="3355848"/>
            <a:ext cx="201168" cy="228600"/>
          </a:xfrm>
          <a:prstGeom prst="rect">
            <a:avLst/>
          </a:prstGeom>
          <a:noFill/>
          <a:ln/>
        </p:spPr>
        <p:txBody>
          <a:bodyPr wrap="square" lIns="0" tIns="0" rIns="0" bIns="0" rtlCol="0" anchor="ctr"/>
          <a:lstStyle/>
          <a:p>
            <a:pPr marL="0" indent="0">
              <a:buNone/>
            </a:pPr>
            <a:r>
              <a:rPr lang="en-US" sz="1550" b="1" dirty="0">
                <a:solidFill>
                  <a:srgbClr val="253858"/>
                </a:solidFill>
              </a:rPr>
              <a:t>•</a:t>
            </a:r>
            <a:endParaRPr lang="en-US" sz="1550" dirty="0"/>
          </a:p>
        </p:txBody>
      </p:sp>
      <p:sp>
        <p:nvSpPr>
          <p:cNvPr id="31" name="Text 29"/>
          <p:cNvSpPr/>
          <p:nvPr/>
        </p:nvSpPr>
        <p:spPr>
          <a:xfrm>
            <a:off x="8732520" y="3346704"/>
            <a:ext cx="2926080" cy="320040"/>
          </a:xfrm>
          <a:prstGeom prst="rect">
            <a:avLst/>
          </a:prstGeom>
          <a:noFill/>
          <a:ln/>
        </p:spPr>
        <p:txBody>
          <a:bodyPr wrap="square" lIns="0" tIns="0" rIns="0" bIns="0" rtlCol="0" anchor="ctr">
            <a:normAutofit/>
          </a:bodyPr>
          <a:lstStyle/>
          <a:p>
            <a:pPr marL="0" indent="0">
              <a:buNone/>
            </a:pPr>
            <a:r>
              <a:rPr lang="en-US" sz="1550" dirty="0">
                <a:solidFill>
                  <a:srgbClr val="18212B"/>
                </a:solidFill>
              </a:rPr>
              <a:t>oral or rehearsal logs</a:t>
            </a:r>
            <a:endParaRPr lang="en-US" sz="1550" dirty="0"/>
          </a:p>
        </p:txBody>
      </p:sp>
      <p:sp>
        <p:nvSpPr>
          <p:cNvPr id="32" name="Text 30"/>
          <p:cNvSpPr/>
          <p:nvPr/>
        </p:nvSpPr>
        <p:spPr>
          <a:xfrm>
            <a:off x="1046384" y="4480561"/>
            <a:ext cx="10149840" cy="658368"/>
          </a:xfrm>
          <a:prstGeom prst="rect">
            <a:avLst/>
          </a:prstGeom>
          <a:noFill/>
          <a:ln/>
        </p:spPr>
        <p:txBody>
          <a:bodyPr wrap="square" lIns="254" tIns="254" rIns="254" bIns="254" rtlCol="0" anchor="ctr">
            <a:normAutofit/>
          </a:bodyPr>
          <a:lstStyle/>
          <a:p>
            <a:pPr marL="0" indent="0" algn="ctr">
              <a:buNone/>
            </a:pPr>
            <a:r>
              <a:rPr lang="en-US" sz="2300" b="1" dirty="0">
                <a:solidFill>
                  <a:srgbClr val="18212B"/>
                </a:solidFill>
              </a:rPr>
              <a:t>The point is accountable process in the form each field recognizes.</a:t>
            </a:r>
            <a:endParaRPr lang="en-US" sz="2300" dirty="0"/>
          </a:p>
        </p:txBody>
      </p:sp>
      <p:sp>
        <p:nvSpPr>
          <p:cNvPr id="33" name="Text 31"/>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10</a:t>
            </a:r>
            <a:endParaRPr lang="en-US" sz="750" dirty="0"/>
          </a:p>
        </p:txBody>
      </p:sp>
      <p:sp>
        <p:nvSpPr>
          <p:cNvPr id="34" name="Text 3">
            <a:extLst>
              <a:ext uri="{FF2B5EF4-FFF2-40B4-BE49-F238E27FC236}">
                <a16:creationId xmlns:a16="http://schemas.microsoft.com/office/drawing/2014/main" id="{78CFFA19-8441-CAF5-02B5-41993BF42935}"/>
              </a:ext>
            </a:extLst>
          </p:cNvPr>
          <p:cNvSpPr/>
          <p:nvPr/>
        </p:nvSpPr>
        <p:spPr>
          <a:xfrm>
            <a:off x="7498080" y="6437378"/>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3EE"/>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NOT THE WHOLE CURRICULUM – a start on Ai Literacy.</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TRAIL is the first rung of an AI skill ladder</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pic>
        <p:nvPicPr>
          <p:cNvPr id="5" name="Image 0" descr="/mnt/data/a_clean_modern_vector_illustration_style_scene_sh_batch_4.png"/>
          <p:cNvPicPr>
            <a:picLocks noChangeAspect="1"/>
          </p:cNvPicPr>
          <p:nvPr/>
        </p:nvPicPr>
        <p:blipFill>
          <a:blip r:embed="rId3"/>
          <a:srcRect l="18000" t="2000" r="36780" b="10000"/>
          <a:stretch/>
        </p:blipFill>
        <p:spPr>
          <a:xfrm>
            <a:off x="685800" y="1508760"/>
            <a:ext cx="3840480" cy="4206240"/>
          </a:xfrm>
          <a:prstGeom prst="rect">
            <a:avLst/>
          </a:prstGeom>
        </p:spPr>
      </p:pic>
      <p:sp>
        <p:nvSpPr>
          <p:cNvPr id="6" name="Text 3"/>
          <p:cNvSpPr/>
          <p:nvPr/>
        </p:nvSpPr>
        <p:spPr>
          <a:xfrm>
            <a:off x="5074920" y="1554480"/>
            <a:ext cx="822960" cy="274320"/>
          </a:xfrm>
          <a:prstGeom prst="rect">
            <a:avLst/>
          </a:prstGeom>
          <a:noFill/>
          <a:ln/>
        </p:spPr>
        <p:txBody>
          <a:bodyPr wrap="square" lIns="0" tIns="0" rIns="0" bIns="0" rtlCol="0" anchor="ctr"/>
          <a:lstStyle/>
          <a:p>
            <a:pPr marL="0" indent="0">
              <a:buNone/>
            </a:pPr>
            <a:r>
              <a:rPr lang="en-US" sz="1700" b="1" dirty="0">
                <a:solidFill>
                  <a:srgbClr val="C8A14A"/>
                </a:solidFill>
              </a:rPr>
              <a:t>Year 1</a:t>
            </a:r>
            <a:endParaRPr lang="en-US" sz="1700" dirty="0"/>
          </a:p>
        </p:txBody>
      </p:sp>
      <p:sp>
        <p:nvSpPr>
          <p:cNvPr id="7" name="Text 4"/>
          <p:cNvSpPr/>
          <p:nvPr/>
        </p:nvSpPr>
        <p:spPr>
          <a:xfrm>
            <a:off x="6263640" y="1527048"/>
            <a:ext cx="5029200" cy="329184"/>
          </a:xfrm>
          <a:prstGeom prst="rect">
            <a:avLst/>
          </a:prstGeom>
          <a:noFill/>
          <a:ln/>
        </p:spPr>
        <p:txBody>
          <a:bodyPr wrap="square" lIns="0" tIns="0" rIns="0" bIns="0" rtlCol="0" anchor="ctr">
            <a:normAutofit/>
          </a:bodyPr>
          <a:lstStyle/>
          <a:p>
            <a:pPr marL="0" indent="0">
              <a:buNone/>
            </a:pPr>
            <a:r>
              <a:rPr lang="en-US" sz="1700" b="1" dirty="0">
                <a:solidFill>
                  <a:srgbClr val="18212B"/>
                </a:solidFill>
              </a:rPr>
              <a:t>Integrity, documentation, verification, authorship</a:t>
            </a:r>
            <a:endParaRPr lang="en-US" sz="1700" dirty="0"/>
          </a:p>
        </p:txBody>
      </p:sp>
      <p:sp>
        <p:nvSpPr>
          <p:cNvPr id="8" name="Text 5"/>
          <p:cNvSpPr/>
          <p:nvPr/>
        </p:nvSpPr>
        <p:spPr>
          <a:xfrm>
            <a:off x="5074920" y="2542032"/>
            <a:ext cx="822960" cy="274320"/>
          </a:xfrm>
          <a:prstGeom prst="rect">
            <a:avLst/>
          </a:prstGeom>
          <a:noFill/>
          <a:ln/>
        </p:spPr>
        <p:txBody>
          <a:bodyPr wrap="square" lIns="0" tIns="0" rIns="0" bIns="0" rtlCol="0" anchor="ctr"/>
          <a:lstStyle/>
          <a:p>
            <a:pPr marL="0" indent="0">
              <a:buNone/>
            </a:pPr>
            <a:r>
              <a:rPr lang="en-US" sz="1700" b="1" dirty="0">
                <a:solidFill>
                  <a:srgbClr val="C8A14A"/>
                </a:solidFill>
              </a:rPr>
              <a:t>Year 2</a:t>
            </a:r>
            <a:endParaRPr lang="en-US" sz="1700" dirty="0"/>
          </a:p>
        </p:txBody>
      </p:sp>
      <p:sp>
        <p:nvSpPr>
          <p:cNvPr id="9" name="Text 6"/>
          <p:cNvSpPr/>
          <p:nvPr/>
        </p:nvSpPr>
        <p:spPr>
          <a:xfrm>
            <a:off x="6263640" y="2514600"/>
            <a:ext cx="5029200" cy="329184"/>
          </a:xfrm>
          <a:prstGeom prst="rect">
            <a:avLst/>
          </a:prstGeom>
          <a:noFill/>
          <a:ln/>
        </p:spPr>
        <p:txBody>
          <a:bodyPr wrap="square" lIns="0" tIns="0" rIns="0" bIns="0" rtlCol="0" anchor="ctr">
            <a:normAutofit fontScale="85000" lnSpcReduction="10000"/>
          </a:bodyPr>
          <a:lstStyle/>
          <a:p>
            <a:pPr marL="0" indent="0">
              <a:buNone/>
            </a:pPr>
            <a:r>
              <a:rPr lang="en-US" sz="1700" b="1" dirty="0">
                <a:solidFill>
                  <a:srgbClr val="18212B"/>
                </a:solidFill>
              </a:rPr>
              <a:t>Critique outputs, spot hallucinations, revise responsibly</a:t>
            </a:r>
            <a:endParaRPr lang="en-US" sz="1700" dirty="0"/>
          </a:p>
        </p:txBody>
      </p:sp>
      <p:sp>
        <p:nvSpPr>
          <p:cNvPr id="10" name="Text 7"/>
          <p:cNvSpPr/>
          <p:nvPr/>
        </p:nvSpPr>
        <p:spPr>
          <a:xfrm>
            <a:off x="5074920" y="3529584"/>
            <a:ext cx="822960" cy="274320"/>
          </a:xfrm>
          <a:prstGeom prst="rect">
            <a:avLst/>
          </a:prstGeom>
          <a:noFill/>
          <a:ln/>
        </p:spPr>
        <p:txBody>
          <a:bodyPr wrap="square" lIns="0" tIns="0" rIns="0" bIns="0" rtlCol="0" anchor="ctr"/>
          <a:lstStyle/>
          <a:p>
            <a:pPr marL="0" indent="0">
              <a:buNone/>
            </a:pPr>
            <a:r>
              <a:rPr lang="en-US" sz="1700" b="1" dirty="0">
                <a:solidFill>
                  <a:srgbClr val="C8A14A"/>
                </a:solidFill>
              </a:rPr>
              <a:t>Year 3</a:t>
            </a:r>
            <a:endParaRPr lang="en-US" sz="1700" dirty="0"/>
          </a:p>
        </p:txBody>
      </p:sp>
      <p:sp>
        <p:nvSpPr>
          <p:cNvPr id="11" name="Text 8"/>
          <p:cNvSpPr/>
          <p:nvPr/>
        </p:nvSpPr>
        <p:spPr>
          <a:xfrm>
            <a:off x="6263640" y="3502152"/>
            <a:ext cx="5029200" cy="329184"/>
          </a:xfrm>
          <a:prstGeom prst="rect">
            <a:avLst/>
          </a:prstGeom>
          <a:noFill/>
          <a:ln/>
        </p:spPr>
        <p:txBody>
          <a:bodyPr wrap="square" lIns="0" tIns="0" rIns="0" bIns="0" rtlCol="0" anchor="ctr">
            <a:normAutofit/>
          </a:bodyPr>
          <a:lstStyle/>
          <a:p>
            <a:pPr marL="0" indent="0">
              <a:buNone/>
            </a:pPr>
            <a:r>
              <a:rPr lang="en-US" sz="1700" b="1" dirty="0">
                <a:solidFill>
                  <a:srgbClr val="18212B"/>
                </a:solidFill>
              </a:rPr>
              <a:t>Disciplinary methods, privacy, data, domain norms</a:t>
            </a:r>
            <a:endParaRPr lang="en-US" sz="1700" dirty="0"/>
          </a:p>
        </p:txBody>
      </p:sp>
      <p:sp>
        <p:nvSpPr>
          <p:cNvPr id="12" name="Text 9"/>
          <p:cNvSpPr/>
          <p:nvPr/>
        </p:nvSpPr>
        <p:spPr>
          <a:xfrm>
            <a:off x="5074920" y="4517136"/>
            <a:ext cx="822960" cy="274320"/>
          </a:xfrm>
          <a:prstGeom prst="rect">
            <a:avLst/>
          </a:prstGeom>
          <a:noFill/>
          <a:ln/>
        </p:spPr>
        <p:txBody>
          <a:bodyPr wrap="square" lIns="0" tIns="0" rIns="0" bIns="0" rtlCol="0" anchor="ctr"/>
          <a:lstStyle/>
          <a:p>
            <a:pPr marL="0" indent="0">
              <a:buNone/>
            </a:pPr>
            <a:r>
              <a:rPr lang="en-US" sz="1700" b="1" dirty="0">
                <a:solidFill>
                  <a:srgbClr val="C8A14A"/>
                </a:solidFill>
              </a:rPr>
              <a:t>Year 4</a:t>
            </a:r>
            <a:endParaRPr lang="en-US" sz="1700" dirty="0"/>
          </a:p>
        </p:txBody>
      </p:sp>
      <p:sp>
        <p:nvSpPr>
          <p:cNvPr id="13" name="Text 10"/>
          <p:cNvSpPr/>
          <p:nvPr/>
        </p:nvSpPr>
        <p:spPr>
          <a:xfrm>
            <a:off x="6263640" y="4489704"/>
            <a:ext cx="5029200" cy="329184"/>
          </a:xfrm>
          <a:prstGeom prst="rect">
            <a:avLst/>
          </a:prstGeom>
          <a:noFill/>
          <a:ln/>
        </p:spPr>
        <p:txBody>
          <a:bodyPr wrap="square" lIns="0" tIns="0" rIns="0" bIns="0" rtlCol="0" anchor="ctr">
            <a:normAutofit fontScale="85000" lnSpcReduction="10000"/>
          </a:bodyPr>
          <a:lstStyle/>
          <a:p>
            <a:pPr marL="0" indent="0">
              <a:buNone/>
            </a:pPr>
            <a:r>
              <a:rPr lang="en-US" sz="1700" b="1" dirty="0">
                <a:solidFill>
                  <a:srgbClr val="18212B"/>
                </a:solidFill>
              </a:rPr>
              <a:t>Professional workflows, capstone defense, risk management</a:t>
            </a:r>
            <a:endParaRPr lang="en-US" sz="1700" dirty="0"/>
          </a:p>
        </p:txBody>
      </p:sp>
      <p:sp>
        <p:nvSpPr>
          <p:cNvPr id="14" name="Text 11"/>
          <p:cNvSpPr/>
          <p:nvPr/>
        </p:nvSpPr>
        <p:spPr>
          <a:xfrm>
            <a:off x="5074920" y="5760720"/>
            <a:ext cx="6126480" cy="310896"/>
          </a:xfrm>
          <a:prstGeom prst="rect">
            <a:avLst/>
          </a:prstGeom>
          <a:noFill/>
          <a:ln/>
        </p:spPr>
        <p:txBody>
          <a:bodyPr wrap="square" lIns="0" tIns="0" rIns="0" bIns="0" rtlCol="0" anchor="ctr">
            <a:normAutofit fontScale="85000" lnSpcReduction="10000"/>
          </a:bodyPr>
          <a:lstStyle/>
          <a:p>
            <a:pPr marL="0" indent="0">
              <a:buNone/>
            </a:pPr>
            <a:r>
              <a:rPr lang="en-US" sz="2000" b="1" dirty="0">
                <a:solidFill>
                  <a:srgbClr val="52796F"/>
                </a:solidFill>
              </a:rPr>
              <a:t>Start with accountability. Build toward professional judgment.</a:t>
            </a:r>
            <a:endParaRPr lang="en-US" sz="2000" dirty="0"/>
          </a:p>
        </p:txBody>
      </p:sp>
      <p:sp>
        <p:nvSpPr>
          <p:cNvPr id="15" name="Text 12"/>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11</a:t>
            </a:r>
            <a:endParaRPr lang="en-US" sz="750" dirty="0"/>
          </a:p>
        </p:txBody>
      </p:sp>
      <p:sp>
        <p:nvSpPr>
          <p:cNvPr id="16" name="Text 3">
            <a:extLst>
              <a:ext uri="{FF2B5EF4-FFF2-40B4-BE49-F238E27FC236}">
                <a16:creationId xmlns:a16="http://schemas.microsoft.com/office/drawing/2014/main" id="{5F1EC831-C1C3-40ED-5FA2-42445D87B39B}"/>
              </a:ext>
            </a:extLst>
          </p:cNvPr>
          <p:cNvSpPr/>
          <p:nvPr/>
        </p:nvSpPr>
        <p:spPr>
          <a:xfrm>
            <a:off x="7437120" y="6437378"/>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DF8"/>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IMPLEMENTATION</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We do not know if this will work</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822960" y="1645920"/>
            <a:ext cx="4754880" cy="384048"/>
          </a:xfrm>
          <a:prstGeom prst="rect">
            <a:avLst/>
          </a:prstGeom>
          <a:noFill/>
          <a:ln/>
        </p:spPr>
        <p:txBody>
          <a:bodyPr wrap="square" lIns="0" tIns="0" rIns="0" bIns="0" rtlCol="0" anchor="ctr"/>
          <a:lstStyle/>
          <a:p>
            <a:pPr marL="0" indent="0">
              <a:buNone/>
            </a:pPr>
            <a:r>
              <a:rPr lang="en-US" sz="2400" b="1" dirty="0">
                <a:solidFill>
                  <a:srgbClr val="18212B"/>
                </a:solidFill>
              </a:rPr>
              <a:t>Pilot in selected courses</a:t>
            </a:r>
            <a:endParaRPr lang="en-US" sz="2400" dirty="0"/>
          </a:p>
        </p:txBody>
      </p:sp>
      <p:sp>
        <p:nvSpPr>
          <p:cNvPr id="6" name="Text 4"/>
          <p:cNvSpPr/>
          <p:nvPr/>
        </p:nvSpPr>
        <p:spPr>
          <a:xfrm>
            <a:off x="914400" y="2240280"/>
            <a:ext cx="201168" cy="228600"/>
          </a:xfrm>
          <a:prstGeom prst="rect">
            <a:avLst/>
          </a:prstGeom>
          <a:noFill/>
          <a:ln/>
        </p:spPr>
        <p:txBody>
          <a:bodyPr wrap="square" lIns="0" tIns="0" rIns="0" bIns="0" rtlCol="0" anchor="ctr"/>
          <a:lstStyle/>
          <a:p>
            <a:pPr marL="0" indent="0">
              <a:buNone/>
            </a:pPr>
            <a:r>
              <a:rPr lang="en-US" sz="1650" b="1" dirty="0">
                <a:solidFill>
                  <a:srgbClr val="52796F"/>
                </a:solidFill>
              </a:rPr>
              <a:t>•</a:t>
            </a:r>
            <a:endParaRPr lang="en-US" sz="1650" dirty="0"/>
          </a:p>
        </p:txBody>
      </p:sp>
      <p:sp>
        <p:nvSpPr>
          <p:cNvPr id="7" name="Text 5"/>
          <p:cNvSpPr/>
          <p:nvPr/>
        </p:nvSpPr>
        <p:spPr>
          <a:xfrm>
            <a:off x="1188720" y="2231136"/>
            <a:ext cx="4846320" cy="320040"/>
          </a:xfrm>
          <a:prstGeom prst="rect">
            <a:avLst/>
          </a:prstGeom>
          <a:noFill/>
          <a:ln/>
        </p:spPr>
        <p:txBody>
          <a:bodyPr wrap="square" lIns="0" tIns="0" rIns="0" bIns="0" rtlCol="0" anchor="ctr">
            <a:normAutofit/>
          </a:bodyPr>
          <a:lstStyle/>
          <a:p>
            <a:pPr marL="0" indent="0">
              <a:buNone/>
            </a:pPr>
            <a:r>
              <a:rPr lang="en-US" sz="1650" dirty="0">
                <a:solidFill>
                  <a:srgbClr val="18212B"/>
                </a:solidFill>
              </a:rPr>
              <a:t>first-year writing or seminar courses</a:t>
            </a:r>
            <a:endParaRPr lang="en-US" sz="1650" dirty="0"/>
          </a:p>
        </p:txBody>
      </p:sp>
      <p:sp>
        <p:nvSpPr>
          <p:cNvPr id="8" name="Text 6"/>
          <p:cNvSpPr/>
          <p:nvPr/>
        </p:nvSpPr>
        <p:spPr>
          <a:xfrm>
            <a:off x="914400" y="2697480"/>
            <a:ext cx="201168" cy="228600"/>
          </a:xfrm>
          <a:prstGeom prst="rect">
            <a:avLst/>
          </a:prstGeom>
          <a:noFill/>
          <a:ln/>
        </p:spPr>
        <p:txBody>
          <a:bodyPr wrap="square" lIns="0" tIns="0" rIns="0" bIns="0" rtlCol="0" anchor="ctr"/>
          <a:lstStyle/>
          <a:p>
            <a:pPr marL="0" indent="0">
              <a:buNone/>
            </a:pPr>
            <a:r>
              <a:rPr lang="en-US" sz="1650" b="1" dirty="0">
                <a:solidFill>
                  <a:srgbClr val="52796F"/>
                </a:solidFill>
              </a:rPr>
              <a:t>•</a:t>
            </a:r>
            <a:endParaRPr lang="en-US" sz="1650" dirty="0"/>
          </a:p>
        </p:txBody>
      </p:sp>
      <p:sp>
        <p:nvSpPr>
          <p:cNvPr id="9" name="Text 7"/>
          <p:cNvSpPr/>
          <p:nvPr/>
        </p:nvSpPr>
        <p:spPr>
          <a:xfrm>
            <a:off x="1188720" y="2688336"/>
            <a:ext cx="4846320" cy="320040"/>
          </a:xfrm>
          <a:prstGeom prst="rect">
            <a:avLst/>
          </a:prstGeom>
          <a:noFill/>
          <a:ln/>
        </p:spPr>
        <p:txBody>
          <a:bodyPr wrap="square" lIns="0" tIns="0" rIns="0" bIns="0" rtlCol="0" anchor="ctr">
            <a:normAutofit/>
          </a:bodyPr>
          <a:lstStyle/>
          <a:p>
            <a:pPr marL="0" indent="0">
              <a:buNone/>
            </a:pPr>
            <a:r>
              <a:rPr lang="en-US" sz="1650" dirty="0">
                <a:solidFill>
                  <a:srgbClr val="18212B"/>
                </a:solidFill>
              </a:rPr>
              <a:t>upper-level project/capstone courses</a:t>
            </a:r>
            <a:endParaRPr lang="en-US" sz="1650" dirty="0"/>
          </a:p>
        </p:txBody>
      </p:sp>
      <p:sp>
        <p:nvSpPr>
          <p:cNvPr id="10" name="Text 8"/>
          <p:cNvSpPr/>
          <p:nvPr/>
        </p:nvSpPr>
        <p:spPr>
          <a:xfrm>
            <a:off x="914400" y="3154680"/>
            <a:ext cx="201168" cy="228600"/>
          </a:xfrm>
          <a:prstGeom prst="rect">
            <a:avLst/>
          </a:prstGeom>
          <a:noFill/>
          <a:ln/>
        </p:spPr>
        <p:txBody>
          <a:bodyPr wrap="square" lIns="0" tIns="0" rIns="0" bIns="0" rtlCol="0" anchor="ctr"/>
          <a:lstStyle/>
          <a:p>
            <a:pPr marL="0" indent="0">
              <a:buNone/>
            </a:pPr>
            <a:r>
              <a:rPr lang="en-US" sz="1650" b="1" dirty="0">
                <a:solidFill>
                  <a:srgbClr val="52796F"/>
                </a:solidFill>
              </a:rPr>
              <a:t>•</a:t>
            </a:r>
            <a:endParaRPr lang="en-US" sz="1650" dirty="0"/>
          </a:p>
        </p:txBody>
      </p:sp>
      <p:sp>
        <p:nvSpPr>
          <p:cNvPr id="11" name="Text 9"/>
          <p:cNvSpPr/>
          <p:nvPr/>
        </p:nvSpPr>
        <p:spPr>
          <a:xfrm>
            <a:off x="1188720" y="3145536"/>
            <a:ext cx="4846320" cy="320040"/>
          </a:xfrm>
          <a:prstGeom prst="rect">
            <a:avLst/>
          </a:prstGeom>
          <a:noFill/>
          <a:ln/>
        </p:spPr>
        <p:txBody>
          <a:bodyPr wrap="square" lIns="0" tIns="0" rIns="0" bIns="0" rtlCol="0" anchor="ctr">
            <a:normAutofit/>
          </a:bodyPr>
          <a:lstStyle/>
          <a:p>
            <a:pPr marL="0" indent="0">
              <a:buNone/>
            </a:pPr>
            <a:r>
              <a:rPr lang="en-US" sz="1650" dirty="0">
                <a:solidFill>
                  <a:srgbClr val="18212B"/>
                </a:solidFill>
              </a:rPr>
              <a:t>one coding or engineering design course</a:t>
            </a:r>
            <a:endParaRPr lang="en-US" sz="1650" dirty="0"/>
          </a:p>
        </p:txBody>
      </p:sp>
      <p:sp>
        <p:nvSpPr>
          <p:cNvPr id="12" name="Text 10"/>
          <p:cNvSpPr/>
          <p:nvPr/>
        </p:nvSpPr>
        <p:spPr>
          <a:xfrm>
            <a:off x="914400" y="3611880"/>
            <a:ext cx="201168" cy="228600"/>
          </a:xfrm>
          <a:prstGeom prst="rect">
            <a:avLst/>
          </a:prstGeom>
          <a:noFill/>
          <a:ln/>
        </p:spPr>
        <p:txBody>
          <a:bodyPr wrap="square" lIns="0" tIns="0" rIns="0" bIns="0" rtlCol="0" anchor="ctr"/>
          <a:lstStyle/>
          <a:p>
            <a:pPr marL="0" indent="0">
              <a:buNone/>
            </a:pPr>
            <a:r>
              <a:rPr lang="en-US" sz="1650" b="1" dirty="0">
                <a:solidFill>
                  <a:srgbClr val="52796F"/>
                </a:solidFill>
              </a:rPr>
              <a:t>•</a:t>
            </a:r>
            <a:endParaRPr lang="en-US" sz="1650" dirty="0"/>
          </a:p>
        </p:txBody>
      </p:sp>
      <p:sp>
        <p:nvSpPr>
          <p:cNvPr id="13" name="Text 11"/>
          <p:cNvSpPr/>
          <p:nvPr/>
        </p:nvSpPr>
        <p:spPr>
          <a:xfrm>
            <a:off x="1188720" y="3602736"/>
            <a:ext cx="4846320" cy="320040"/>
          </a:xfrm>
          <a:prstGeom prst="rect">
            <a:avLst/>
          </a:prstGeom>
          <a:noFill/>
          <a:ln/>
        </p:spPr>
        <p:txBody>
          <a:bodyPr wrap="square" lIns="0" tIns="0" rIns="0" bIns="0" rtlCol="0" anchor="ctr">
            <a:normAutofit/>
          </a:bodyPr>
          <a:lstStyle/>
          <a:p>
            <a:pPr marL="0" indent="0">
              <a:buNone/>
            </a:pPr>
            <a:r>
              <a:rPr lang="en-US" sz="1650" dirty="0">
                <a:solidFill>
                  <a:srgbClr val="18212B"/>
                </a:solidFill>
              </a:rPr>
              <a:t>one discipline requiring adaptation</a:t>
            </a:r>
            <a:endParaRPr lang="en-US" sz="1650" dirty="0"/>
          </a:p>
        </p:txBody>
      </p:sp>
      <p:sp>
        <p:nvSpPr>
          <p:cNvPr id="14" name="Text 12"/>
          <p:cNvSpPr/>
          <p:nvPr/>
        </p:nvSpPr>
        <p:spPr>
          <a:xfrm>
            <a:off x="6400800" y="1645920"/>
            <a:ext cx="4754880" cy="384048"/>
          </a:xfrm>
          <a:prstGeom prst="rect">
            <a:avLst/>
          </a:prstGeom>
          <a:noFill/>
          <a:ln/>
        </p:spPr>
        <p:txBody>
          <a:bodyPr wrap="square" lIns="0" tIns="0" rIns="0" bIns="0" rtlCol="0" anchor="ctr"/>
          <a:lstStyle/>
          <a:p>
            <a:pPr marL="0" indent="0">
              <a:buNone/>
            </a:pPr>
            <a:r>
              <a:rPr lang="en-US" sz="2400" b="1" dirty="0">
                <a:solidFill>
                  <a:srgbClr val="18212B"/>
                </a:solidFill>
              </a:rPr>
              <a:t>Measure what matters</a:t>
            </a:r>
            <a:endParaRPr lang="en-US" sz="2400" dirty="0"/>
          </a:p>
        </p:txBody>
      </p:sp>
      <p:sp>
        <p:nvSpPr>
          <p:cNvPr id="15" name="Text 13"/>
          <p:cNvSpPr/>
          <p:nvPr/>
        </p:nvSpPr>
        <p:spPr>
          <a:xfrm>
            <a:off x="6492240" y="2240280"/>
            <a:ext cx="201168" cy="228600"/>
          </a:xfrm>
          <a:prstGeom prst="rect">
            <a:avLst/>
          </a:prstGeom>
          <a:noFill/>
          <a:ln/>
        </p:spPr>
        <p:txBody>
          <a:bodyPr wrap="square" lIns="0" tIns="0" rIns="0" bIns="0" rtlCol="0" anchor="ctr"/>
          <a:lstStyle/>
          <a:p>
            <a:pPr marL="0" indent="0">
              <a:buNone/>
            </a:pPr>
            <a:r>
              <a:rPr lang="en-US" sz="1650" b="1" dirty="0">
                <a:solidFill>
                  <a:srgbClr val="52796F"/>
                </a:solidFill>
              </a:rPr>
              <a:t>•</a:t>
            </a:r>
            <a:endParaRPr lang="en-US" sz="1650" dirty="0"/>
          </a:p>
        </p:txBody>
      </p:sp>
      <p:sp>
        <p:nvSpPr>
          <p:cNvPr id="16" name="Text 14"/>
          <p:cNvSpPr/>
          <p:nvPr/>
        </p:nvSpPr>
        <p:spPr>
          <a:xfrm>
            <a:off x="6766560" y="2231136"/>
            <a:ext cx="4663440" cy="320040"/>
          </a:xfrm>
          <a:prstGeom prst="rect">
            <a:avLst/>
          </a:prstGeom>
          <a:noFill/>
          <a:ln/>
        </p:spPr>
        <p:txBody>
          <a:bodyPr wrap="square" lIns="0" tIns="0" rIns="0" bIns="0" rtlCol="0" anchor="ctr">
            <a:normAutofit/>
          </a:bodyPr>
          <a:lstStyle/>
          <a:p>
            <a:pPr marL="0" indent="0">
              <a:buNone/>
            </a:pPr>
            <a:r>
              <a:rPr lang="en-US" sz="1650" dirty="0">
                <a:solidFill>
                  <a:srgbClr val="18212B"/>
                </a:solidFill>
              </a:rPr>
              <a:t>student burden and clarity</a:t>
            </a:r>
            <a:endParaRPr lang="en-US" sz="1650" dirty="0"/>
          </a:p>
        </p:txBody>
      </p:sp>
      <p:sp>
        <p:nvSpPr>
          <p:cNvPr id="17" name="Text 15"/>
          <p:cNvSpPr/>
          <p:nvPr/>
        </p:nvSpPr>
        <p:spPr>
          <a:xfrm>
            <a:off x="6492240" y="2697480"/>
            <a:ext cx="201168" cy="228600"/>
          </a:xfrm>
          <a:prstGeom prst="rect">
            <a:avLst/>
          </a:prstGeom>
          <a:noFill/>
          <a:ln/>
        </p:spPr>
        <p:txBody>
          <a:bodyPr wrap="square" lIns="0" tIns="0" rIns="0" bIns="0" rtlCol="0" anchor="ctr"/>
          <a:lstStyle/>
          <a:p>
            <a:pPr marL="0" indent="0">
              <a:buNone/>
            </a:pPr>
            <a:r>
              <a:rPr lang="en-US" sz="1650" b="1" dirty="0">
                <a:solidFill>
                  <a:srgbClr val="52796F"/>
                </a:solidFill>
              </a:rPr>
              <a:t>•</a:t>
            </a:r>
            <a:endParaRPr lang="en-US" sz="1650" dirty="0"/>
          </a:p>
        </p:txBody>
      </p:sp>
      <p:sp>
        <p:nvSpPr>
          <p:cNvPr id="18" name="Text 16"/>
          <p:cNvSpPr/>
          <p:nvPr/>
        </p:nvSpPr>
        <p:spPr>
          <a:xfrm>
            <a:off x="6766560" y="2688336"/>
            <a:ext cx="4663440" cy="320040"/>
          </a:xfrm>
          <a:prstGeom prst="rect">
            <a:avLst/>
          </a:prstGeom>
          <a:noFill/>
          <a:ln/>
        </p:spPr>
        <p:txBody>
          <a:bodyPr wrap="square" lIns="0" tIns="0" rIns="0" bIns="0" rtlCol="0" anchor="ctr">
            <a:normAutofit/>
          </a:bodyPr>
          <a:lstStyle/>
          <a:p>
            <a:pPr marL="0" indent="0">
              <a:buNone/>
            </a:pPr>
            <a:r>
              <a:rPr lang="en-US" sz="1650" dirty="0">
                <a:solidFill>
                  <a:srgbClr val="18212B"/>
                </a:solidFill>
              </a:rPr>
              <a:t>faculty time cost</a:t>
            </a:r>
            <a:endParaRPr lang="en-US" sz="1650" dirty="0"/>
          </a:p>
        </p:txBody>
      </p:sp>
      <p:sp>
        <p:nvSpPr>
          <p:cNvPr id="19" name="Text 17"/>
          <p:cNvSpPr/>
          <p:nvPr/>
        </p:nvSpPr>
        <p:spPr>
          <a:xfrm>
            <a:off x="6492240" y="3154680"/>
            <a:ext cx="201168" cy="228600"/>
          </a:xfrm>
          <a:prstGeom prst="rect">
            <a:avLst/>
          </a:prstGeom>
          <a:noFill/>
          <a:ln/>
        </p:spPr>
        <p:txBody>
          <a:bodyPr wrap="square" lIns="0" tIns="0" rIns="0" bIns="0" rtlCol="0" anchor="ctr"/>
          <a:lstStyle/>
          <a:p>
            <a:pPr marL="0" indent="0">
              <a:buNone/>
            </a:pPr>
            <a:r>
              <a:rPr lang="en-US" sz="1650" b="1" dirty="0">
                <a:solidFill>
                  <a:srgbClr val="52796F"/>
                </a:solidFill>
              </a:rPr>
              <a:t>•</a:t>
            </a:r>
            <a:endParaRPr lang="en-US" sz="1650" dirty="0"/>
          </a:p>
        </p:txBody>
      </p:sp>
      <p:sp>
        <p:nvSpPr>
          <p:cNvPr id="20" name="Text 18"/>
          <p:cNvSpPr/>
          <p:nvPr/>
        </p:nvSpPr>
        <p:spPr>
          <a:xfrm>
            <a:off x="6766560" y="3145536"/>
            <a:ext cx="4663440" cy="320040"/>
          </a:xfrm>
          <a:prstGeom prst="rect">
            <a:avLst/>
          </a:prstGeom>
          <a:noFill/>
          <a:ln/>
        </p:spPr>
        <p:txBody>
          <a:bodyPr wrap="square" lIns="0" tIns="0" rIns="0" bIns="0" rtlCol="0" anchor="ctr">
            <a:normAutofit/>
          </a:bodyPr>
          <a:lstStyle/>
          <a:p>
            <a:pPr marL="0" indent="0">
              <a:buNone/>
            </a:pPr>
            <a:r>
              <a:rPr lang="en-US" sz="1650" dirty="0">
                <a:solidFill>
                  <a:srgbClr val="18212B"/>
                </a:solidFill>
              </a:rPr>
              <a:t>citation and claim errors</a:t>
            </a:r>
            <a:endParaRPr lang="en-US" sz="1650" dirty="0"/>
          </a:p>
        </p:txBody>
      </p:sp>
      <p:sp>
        <p:nvSpPr>
          <p:cNvPr id="21" name="Text 19"/>
          <p:cNvSpPr/>
          <p:nvPr/>
        </p:nvSpPr>
        <p:spPr>
          <a:xfrm>
            <a:off x="6492240" y="3611880"/>
            <a:ext cx="201168" cy="228600"/>
          </a:xfrm>
          <a:prstGeom prst="rect">
            <a:avLst/>
          </a:prstGeom>
          <a:noFill/>
          <a:ln/>
        </p:spPr>
        <p:txBody>
          <a:bodyPr wrap="square" lIns="0" tIns="0" rIns="0" bIns="0" rtlCol="0" anchor="ctr"/>
          <a:lstStyle/>
          <a:p>
            <a:pPr marL="0" indent="0">
              <a:buNone/>
            </a:pPr>
            <a:r>
              <a:rPr lang="en-US" sz="1650" b="1" dirty="0">
                <a:solidFill>
                  <a:srgbClr val="52796F"/>
                </a:solidFill>
              </a:rPr>
              <a:t>•</a:t>
            </a:r>
            <a:endParaRPr lang="en-US" sz="1650" dirty="0"/>
          </a:p>
        </p:txBody>
      </p:sp>
      <p:sp>
        <p:nvSpPr>
          <p:cNvPr id="22" name="Text 20"/>
          <p:cNvSpPr/>
          <p:nvPr/>
        </p:nvSpPr>
        <p:spPr>
          <a:xfrm>
            <a:off x="6766560" y="3602736"/>
            <a:ext cx="4663440" cy="320040"/>
          </a:xfrm>
          <a:prstGeom prst="rect">
            <a:avLst/>
          </a:prstGeom>
          <a:noFill/>
          <a:ln/>
        </p:spPr>
        <p:txBody>
          <a:bodyPr wrap="square" lIns="0" tIns="0" rIns="0" bIns="0" rtlCol="0" anchor="ctr">
            <a:normAutofit/>
          </a:bodyPr>
          <a:lstStyle/>
          <a:p>
            <a:pPr marL="0" indent="0">
              <a:buNone/>
            </a:pPr>
            <a:r>
              <a:rPr lang="en-US" sz="1650" dirty="0">
                <a:solidFill>
                  <a:srgbClr val="18212B"/>
                </a:solidFill>
              </a:rPr>
              <a:t>artifact-to-process alignment</a:t>
            </a:r>
            <a:endParaRPr lang="en-US" sz="1650" dirty="0"/>
          </a:p>
        </p:txBody>
      </p:sp>
      <p:sp>
        <p:nvSpPr>
          <p:cNvPr id="23" name="Text 21"/>
          <p:cNvSpPr/>
          <p:nvPr/>
        </p:nvSpPr>
        <p:spPr>
          <a:xfrm>
            <a:off x="6492240" y="4069080"/>
            <a:ext cx="201168" cy="228600"/>
          </a:xfrm>
          <a:prstGeom prst="rect">
            <a:avLst/>
          </a:prstGeom>
          <a:noFill/>
          <a:ln/>
        </p:spPr>
        <p:txBody>
          <a:bodyPr wrap="square" lIns="0" tIns="0" rIns="0" bIns="0" rtlCol="0" anchor="ctr"/>
          <a:lstStyle/>
          <a:p>
            <a:pPr marL="0" indent="0">
              <a:buNone/>
            </a:pPr>
            <a:r>
              <a:rPr lang="en-US" sz="1650" b="1" dirty="0">
                <a:solidFill>
                  <a:srgbClr val="52796F"/>
                </a:solidFill>
              </a:rPr>
              <a:t>•</a:t>
            </a:r>
            <a:endParaRPr lang="en-US" sz="1650" dirty="0"/>
          </a:p>
        </p:txBody>
      </p:sp>
      <p:sp>
        <p:nvSpPr>
          <p:cNvPr id="24" name="Text 22"/>
          <p:cNvSpPr/>
          <p:nvPr/>
        </p:nvSpPr>
        <p:spPr>
          <a:xfrm>
            <a:off x="6766560" y="4059936"/>
            <a:ext cx="4663440" cy="320040"/>
          </a:xfrm>
          <a:prstGeom prst="rect">
            <a:avLst/>
          </a:prstGeom>
          <a:noFill/>
          <a:ln/>
        </p:spPr>
        <p:txBody>
          <a:bodyPr wrap="square" lIns="0" tIns="0" rIns="0" bIns="0" rtlCol="0" anchor="ctr">
            <a:normAutofit/>
          </a:bodyPr>
          <a:lstStyle/>
          <a:p>
            <a:pPr marL="0" indent="0">
              <a:buNone/>
            </a:pPr>
            <a:r>
              <a:rPr lang="en-US" sz="1650" dirty="0">
                <a:solidFill>
                  <a:srgbClr val="18212B"/>
                </a:solidFill>
              </a:rPr>
              <a:t>ability to explain final work</a:t>
            </a:r>
            <a:endParaRPr lang="en-US" sz="1650" dirty="0"/>
          </a:p>
        </p:txBody>
      </p:sp>
      <p:sp>
        <p:nvSpPr>
          <p:cNvPr id="25" name="Text 23"/>
          <p:cNvSpPr/>
          <p:nvPr/>
        </p:nvSpPr>
        <p:spPr>
          <a:xfrm>
            <a:off x="1554480" y="5504688"/>
            <a:ext cx="9144000" cy="384048"/>
          </a:xfrm>
          <a:prstGeom prst="rect">
            <a:avLst/>
          </a:prstGeom>
          <a:noFill/>
          <a:ln/>
        </p:spPr>
        <p:txBody>
          <a:bodyPr wrap="square" lIns="0" tIns="0" rIns="0" bIns="0" rtlCol="0" anchor="ctr">
            <a:normAutofit/>
          </a:bodyPr>
          <a:lstStyle/>
          <a:p>
            <a:pPr marL="0" indent="0" algn="ctr">
              <a:buNone/>
            </a:pPr>
            <a:r>
              <a:rPr lang="en-US" sz="2400" b="1" dirty="0">
                <a:solidFill>
                  <a:srgbClr val="253858"/>
                </a:solidFill>
              </a:rPr>
              <a:t>We cannot tell you to trust the theory. We can test the strategy.</a:t>
            </a:r>
            <a:endParaRPr lang="en-US" sz="2400" dirty="0"/>
          </a:p>
        </p:txBody>
      </p:sp>
      <p:sp>
        <p:nvSpPr>
          <p:cNvPr id="26" name="Text 24"/>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12</a:t>
            </a:r>
            <a:endParaRPr lang="en-US" sz="750" dirty="0"/>
          </a:p>
        </p:txBody>
      </p:sp>
      <p:sp>
        <p:nvSpPr>
          <p:cNvPr id="27" name="Text 3">
            <a:extLst>
              <a:ext uri="{FF2B5EF4-FFF2-40B4-BE49-F238E27FC236}">
                <a16:creationId xmlns:a16="http://schemas.microsoft.com/office/drawing/2014/main" id="{4B1EE07E-8608-D4C1-A960-54CD8342EFD4}"/>
              </a:ext>
            </a:extLst>
          </p:cNvPr>
          <p:cNvSpPr/>
          <p:nvPr/>
        </p:nvSpPr>
        <p:spPr>
          <a:xfrm>
            <a:off x="7498080" y="6437378"/>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3EE"/>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WHY THIS MATTERS</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The faculty promise</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868680" y="1645920"/>
            <a:ext cx="7772400" cy="502920"/>
          </a:xfrm>
          <a:prstGeom prst="rect">
            <a:avLst/>
          </a:prstGeom>
          <a:noFill/>
          <a:ln/>
        </p:spPr>
        <p:txBody>
          <a:bodyPr wrap="square" lIns="0" tIns="0" rIns="0" bIns="0" rtlCol="0" anchor="ctr"/>
          <a:lstStyle/>
          <a:p>
            <a:pPr marL="0" indent="0">
              <a:buNone/>
            </a:pPr>
            <a:r>
              <a:rPr lang="en-US" sz="3100" b="1" dirty="0">
                <a:solidFill>
                  <a:srgbClr val="18212B"/>
                </a:solidFill>
              </a:rPr>
              <a:t>You do not have to like AI.</a:t>
            </a:r>
            <a:endParaRPr lang="en-US" sz="3100" dirty="0"/>
          </a:p>
        </p:txBody>
      </p:sp>
      <p:sp>
        <p:nvSpPr>
          <p:cNvPr id="6" name="Text 4"/>
          <p:cNvSpPr/>
          <p:nvPr/>
        </p:nvSpPr>
        <p:spPr>
          <a:xfrm>
            <a:off x="868680" y="2423160"/>
            <a:ext cx="8503920" cy="502920"/>
          </a:xfrm>
          <a:prstGeom prst="rect">
            <a:avLst/>
          </a:prstGeom>
          <a:noFill/>
          <a:ln/>
        </p:spPr>
        <p:txBody>
          <a:bodyPr wrap="square" lIns="0" tIns="0" rIns="0" bIns="0" rtlCol="0" anchor="ctr"/>
          <a:lstStyle/>
          <a:p>
            <a:pPr marL="0" indent="0">
              <a:buNone/>
            </a:pPr>
            <a:r>
              <a:rPr lang="en-US" sz="3100" b="1" dirty="0">
                <a:solidFill>
                  <a:srgbClr val="18212B"/>
                </a:solidFill>
              </a:rPr>
              <a:t>You do not have to become an AI detective.</a:t>
            </a:r>
            <a:endParaRPr lang="en-US" sz="3100" dirty="0"/>
          </a:p>
        </p:txBody>
      </p:sp>
      <p:sp>
        <p:nvSpPr>
          <p:cNvPr id="7" name="Text 5"/>
          <p:cNvSpPr/>
          <p:nvPr/>
        </p:nvSpPr>
        <p:spPr>
          <a:xfrm>
            <a:off x="868680" y="3200400"/>
            <a:ext cx="9875520" cy="502920"/>
          </a:xfrm>
          <a:prstGeom prst="rect">
            <a:avLst/>
          </a:prstGeom>
          <a:noFill/>
          <a:ln/>
        </p:spPr>
        <p:txBody>
          <a:bodyPr wrap="square" lIns="0" tIns="0" rIns="0" bIns="0" rtlCol="0" anchor="ctr">
            <a:normAutofit fontScale="85000" lnSpcReduction="10000"/>
          </a:bodyPr>
          <a:lstStyle/>
          <a:p>
            <a:pPr marL="0" indent="0">
              <a:buNone/>
            </a:pPr>
            <a:r>
              <a:rPr lang="en-US" sz="3100" b="1" dirty="0">
                <a:solidFill>
                  <a:srgbClr val="52796F"/>
                </a:solidFill>
              </a:rPr>
              <a:t>You do need a way to ask students to account for their work.</a:t>
            </a:r>
            <a:endParaRPr lang="en-US" sz="3100" dirty="0"/>
          </a:p>
        </p:txBody>
      </p:sp>
      <p:pic>
        <p:nvPicPr>
          <p:cNvPr id="8" name="Image 0" descr="/mnt/data/a_warm_tidy_study_workdesk_scene_photographed_ill_batch_2.png"/>
          <p:cNvPicPr>
            <a:picLocks noChangeAspect="1"/>
          </p:cNvPicPr>
          <p:nvPr/>
        </p:nvPicPr>
        <p:blipFill>
          <a:blip r:embed="rId3"/>
          <a:srcRect l="5000" t="46000" r="50590" b="26000"/>
          <a:stretch/>
        </p:blipFill>
        <p:spPr>
          <a:xfrm>
            <a:off x="6995160" y="4160520"/>
            <a:ext cx="4251960" cy="1508760"/>
          </a:xfrm>
          <a:prstGeom prst="rect">
            <a:avLst/>
          </a:prstGeom>
        </p:spPr>
      </p:pic>
      <p:sp>
        <p:nvSpPr>
          <p:cNvPr id="9" name="Text 6"/>
          <p:cNvSpPr/>
          <p:nvPr/>
        </p:nvSpPr>
        <p:spPr>
          <a:xfrm>
            <a:off x="868680" y="4983480"/>
            <a:ext cx="5486400" cy="384048"/>
          </a:xfrm>
          <a:prstGeom prst="rect">
            <a:avLst/>
          </a:prstGeom>
          <a:noFill/>
          <a:ln/>
        </p:spPr>
        <p:txBody>
          <a:bodyPr wrap="square" lIns="0" tIns="0" rIns="0" bIns="0" rtlCol="0" anchor="ctr"/>
          <a:lstStyle/>
          <a:p>
            <a:pPr marL="0" indent="0">
              <a:buNone/>
            </a:pPr>
            <a:r>
              <a:rPr lang="en-US" sz="2300" b="1" dirty="0">
                <a:solidFill>
                  <a:srgbClr val="253858"/>
                </a:solidFill>
              </a:rPr>
              <a:t>TRAIL makes responsible process the ordinary path.</a:t>
            </a:r>
            <a:endParaRPr lang="en-US" sz="2300" dirty="0"/>
          </a:p>
        </p:txBody>
      </p:sp>
      <p:sp>
        <p:nvSpPr>
          <p:cNvPr id="10" name="Text 7"/>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13</a:t>
            </a:r>
            <a:endParaRPr lang="en-US" sz="750" dirty="0"/>
          </a:p>
        </p:txBody>
      </p:sp>
      <p:sp>
        <p:nvSpPr>
          <p:cNvPr id="11" name="Text 3">
            <a:extLst>
              <a:ext uri="{FF2B5EF4-FFF2-40B4-BE49-F238E27FC236}">
                <a16:creationId xmlns:a16="http://schemas.microsoft.com/office/drawing/2014/main" id="{03671911-5E98-00CE-CDC5-DEBC9C671D88}"/>
              </a:ext>
            </a:extLst>
          </p:cNvPr>
          <p:cNvSpPr/>
          <p:nvPr/>
        </p:nvSpPr>
        <p:spPr>
          <a:xfrm>
            <a:off x="7498080" y="6437378"/>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DF8"/>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TAKEAWAY</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Bottom line</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777240" y="1417320"/>
            <a:ext cx="365760" cy="548640"/>
          </a:xfrm>
          <a:prstGeom prst="rect">
            <a:avLst/>
          </a:prstGeom>
          <a:noFill/>
          <a:ln/>
        </p:spPr>
        <p:txBody>
          <a:bodyPr wrap="square" lIns="0" tIns="0" rIns="0" bIns="0" rtlCol="0" anchor="ctr"/>
          <a:lstStyle/>
          <a:p>
            <a:pPr marL="0" indent="0">
              <a:buNone/>
            </a:pPr>
            <a:r>
              <a:rPr lang="en-US" sz="5000" dirty="0">
                <a:solidFill>
                  <a:srgbClr val="C8A14A"/>
                </a:solidFill>
              </a:rPr>
              <a:t>“</a:t>
            </a:r>
            <a:endParaRPr lang="en-US" sz="5000" dirty="0"/>
          </a:p>
        </p:txBody>
      </p:sp>
      <p:sp>
        <p:nvSpPr>
          <p:cNvPr id="6" name="Text 4"/>
          <p:cNvSpPr/>
          <p:nvPr/>
        </p:nvSpPr>
        <p:spPr>
          <a:xfrm>
            <a:off x="1188720" y="1508760"/>
            <a:ext cx="9464040" cy="960120"/>
          </a:xfrm>
          <a:prstGeom prst="rect">
            <a:avLst/>
          </a:prstGeom>
          <a:noFill/>
          <a:ln/>
        </p:spPr>
        <p:txBody>
          <a:bodyPr wrap="square" lIns="254" tIns="254" rIns="254" bIns="254" rtlCol="0" anchor="ctr">
            <a:normAutofit/>
          </a:bodyPr>
          <a:lstStyle/>
          <a:p>
            <a:pPr marL="0" indent="0">
              <a:buNone/>
            </a:pPr>
            <a:r>
              <a:rPr lang="en-US" sz="2400" b="1" i="1" dirty="0">
                <a:solidFill>
                  <a:srgbClr val="18212B"/>
                </a:solidFill>
              </a:rPr>
              <a:t>TRAIL may turn AI integrity from a hidden authorship problem into a reviewable workflow problem.</a:t>
            </a:r>
            <a:endParaRPr lang="en-US" sz="2400" dirty="0"/>
          </a:p>
        </p:txBody>
      </p:sp>
      <p:sp>
        <p:nvSpPr>
          <p:cNvPr id="7" name="Text 5"/>
          <p:cNvSpPr/>
          <p:nvPr/>
        </p:nvSpPr>
        <p:spPr>
          <a:xfrm>
            <a:off x="914400" y="2788920"/>
            <a:ext cx="201168" cy="228600"/>
          </a:xfrm>
          <a:prstGeom prst="rect">
            <a:avLst/>
          </a:prstGeom>
          <a:noFill/>
          <a:ln/>
        </p:spPr>
        <p:txBody>
          <a:bodyPr wrap="square" lIns="0" tIns="0" rIns="0" bIns="0" rtlCol="0" anchor="ctr"/>
          <a:lstStyle/>
          <a:p>
            <a:pPr marL="0" indent="0">
              <a:buNone/>
            </a:pPr>
            <a:r>
              <a:rPr lang="en-US" sz="1750" b="1" dirty="0">
                <a:solidFill>
                  <a:srgbClr val="52796F"/>
                </a:solidFill>
              </a:rPr>
              <a:t>•</a:t>
            </a:r>
            <a:endParaRPr lang="en-US" sz="1750" dirty="0"/>
          </a:p>
        </p:txBody>
      </p:sp>
      <p:sp>
        <p:nvSpPr>
          <p:cNvPr id="8" name="Text 6"/>
          <p:cNvSpPr/>
          <p:nvPr/>
        </p:nvSpPr>
        <p:spPr>
          <a:xfrm>
            <a:off x="1188720" y="2779776"/>
            <a:ext cx="9692640" cy="320040"/>
          </a:xfrm>
          <a:prstGeom prst="rect">
            <a:avLst/>
          </a:prstGeom>
          <a:noFill/>
          <a:ln/>
        </p:spPr>
        <p:txBody>
          <a:bodyPr wrap="square" lIns="0" tIns="0" rIns="0" bIns="0" rtlCol="0" anchor="ctr">
            <a:normAutofit/>
          </a:bodyPr>
          <a:lstStyle/>
          <a:p>
            <a:pPr marL="0" indent="0">
              <a:buNone/>
            </a:pPr>
            <a:r>
              <a:rPr lang="en-US" sz="1750" dirty="0">
                <a:solidFill>
                  <a:srgbClr val="18212B"/>
                </a:solidFill>
              </a:rPr>
              <a:t>It is credible enough to pilot.</a:t>
            </a:r>
            <a:endParaRPr lang="en-US" sz="1750" dirty="0"/>
          </a:p>
        </p:txBody>
      </p:sp>
      <p:sp>
        <p:nvSpPr>
          <p:cNvPr id="9" name="Text 7"/>
          <p:cNvSpPr/>
          <p:nvPr/>
        </p:nvSpPr>
        <p:spPr>
          <a:xfrm>
            <a:off x="914400" y="3236976"/>
            <a:ext cx="201168" cy="228600"/>
          </a:xfrm>
          <a:prstGeom prst="rect">
            <a:avLst/>
          </a:prstGeom>
          <a:noFill/>
          <a:ln/>
        </p:spPr>
        <p:txBody>
          <a:bodyPr wrap="square" lIns="0" tIns="0" rIns="0" bIns="0" rtlCol="0" anchor="ctr"/>
          <a:lstStyle/>
          <a:p>
            <a:pPr marL="0" indent="0">
              <a:buNone/>
            </a:pPr>
            <a:r>
              <a:rPr lang="en-US" sz="1750" b="1" dirty="0">
                <a:solidFill>
                  <a:srgbClr val="52796F"/>
                </a:solidFill>
              </a:rPr>
              <a:t>•</a:t>
            </a:r>
            <a:endParaRPr lang="en-US" sz="1750" dirty="0"/>
          </a:p>
        </p:txBody>
      </p:sp>
      <p:sp>
        <p:nvSpPr>
          <p:cNvPr id="10" name="Text 8"/>
          <p:cNvSpPr/>
          <p:nvPr/>
        </p:nvSpPr>
        <p:spPr>
          <a:xfrm>
            <a:off x="1188720" y="3227832"/>
            <a:ext cx="9692640" cy="320040"/>
          </a:xfrm>
          <a:prstGeom prst="rect">
            <a:avLst/>
          </a:prstGeom>
          <a:noFill/>
          <a:ln/>
        </p:spPr>
        <p:txBody>
          <a:bodyPr wrap="square" lIns="0" tIns="0" rIns="0" bIns="0" rtlCol="0" anchor="ctr">
            <a:normAutofit/>
          </a:bodyPr>
          <a:lstStyle/>
          <a:p>
            <a:pPr marL="0" indent="0">
              <a:buNone/>
            </a:pPr>
            <a:r>
              <a:rPr lang="en-US" sz="1750" dirty="0">
                <a:solidFill>
                  <a:srgbClr val="18212B"/>
                </a:solidFill>
              </a:rPr>
              <a:t>It is not a detector, ban, or magic fix.</a:t>
            </a:r>
            <a:endParaRPr lang="en-US" sz="1750" dirty="0"/>
          </a:p>
        </p:txBody>
      </p:sp>
      <p:sp>
        <p:nvSpPr>
          <p:cNvPr id="11" name="Text 9"/>
          <p:cNvSpPr/>
          <p:nvPr/>
        </p:nvSpPr>
        <p:spPr>
          <a:xfrm>
            <a:off x="914400" y="3685032"/>
            <a:ext cx="201168" cy="228600"/>
          </a:xfrm>
          <a:prstGeom prst="rect">
            <a:avLst/>
          </a:prstGeom>
          <a:noFill/>
          <a:ln/>
        </p:spPr>
        <p:txBody>
          <a:bodyPr wrap="square" lIns="0" tIns="0" rIns="0" bIns="0" rtlCol="0" anchor="ctr"/>
          <a:lstStyle/>
          <a:p>
            <a:pPr marL="0" indent="0">
              <a:buNone/>
            </a:pPr>
            <a:r>
              <a:rPr lang="en-US" sz="1750" b="1" dirty="0">
                <a:solidFill>
                  <a:srgbClr val="52796F"/>
                </a:solidFill>
              </a:rPr>
              <a:t>•</a:t>
            </a:r>
            <a:endParaRPr lang="en-US" sz="1750" dirty="0"/>
          </a:p>
        </p:txBody>
      </p:sp>
      <p:sp>
        <p:nvSpPr>
          <p:cNvPr id="12" name="Text 10"/>
          <p:cNvSpPr/>
          <p:nvPr/>
        </p:nvSpPr>
        <p:spPr>
          <a:xfrm>
            <a:off x="1188720" y="3675888"/>
            <a:ext cx="9692640" cy="320040"/>
          </a:xfrm>
          <a:prstGeom prst="rect">
            <a:avLst/>
          </a:prstGeom>
          <a:noFill/>
          <a:ln/>
        </p:spPr>
        <p:txBody>
          <a:bodyPr wrap="square" lIns="0" tIns="0" rIns="0" bIns="0" rtlCol="0" anchor="ctr">
            <a:normAutofit/>
          </a:bodyPr>
          <a:lstStyle/>
          <a:p>
            <a:pPr marL="0" indent="0">
              <a:buNone/>
            </a:pPr>
            <a:r>
              <a:rPr lang="en-US" sz="1750" dirty="0">
                <a:solidFill>
                  <a:srgbClr val="18212B"/>
                </a:solidFill>
              </a:rPr>
              <a:t>Its novelty is the practical synthesis: standard + Lab Notebook + alignment review.</a:t>
            </a:r>
            <a:endParaRPr lang="en-US" sz="1750" dirty="0"/>
          </a:p>
        </p:txBody>
      </p:sp>
      <p:sp>
        <p:nvSpPr>
          <p:cNvPr id="13" name="Text 11"/>
          <p:cNvSpPr/>
          <p:nvPr/>
        </p:nvSpPr>
        <p:spPr>
          <a:xfrm>
            <a:off x="914400" y="4133088"/>
            <a:ext cx="201168" cy="228600"/>
          </a:xfrm>
          <a:prstGeom prst="rect">
            <a:avLst/>
          </a:prstGeom>
          <a:noFill/>
          <a:ln/>
        </p:spPr>
        <p:txBody>
          <a:bodyPr wrap="square" lIns="0" tIns="0" rIns="0" bIns="0" rtlCol="0" anchor="ctr"/>
          <a:lstStyle/>
          <a:p>
            <a:pPr marL="0" indent="0">
              <a:buNone/>
            </a:pPr>
            <a:r>
              <a:rPr lang="en-US" sz="1750" b="1" dirty="0">
                <a:solidFill>
                  <a:srgbClr val="52796F"/>
                </a:solidFill>
              </a:rPr>
              <a:t>•</a:t>
            </a:r>
            <a:endParaRPr lang="en-US" sz="1750" dirty="0"/>
          </a:p>
        </p:txBody>
      </p:sp>
      <p:sp>
        <p:nvSpPr>
          <p:cNvPr id="14" name="Text 12"/>
          <p:cNvSpPr/>
          <p:nvPr/>
        </p:nvSpPr>
        <p:spPr>
          <a:xfrm>
            <a:off x="1188720" y="4123944"/>
            <a:ext cx="9692640" cy="320040"/>
          </a:xfrm>
          <a:prstGeom prst="rect">
            <a:avLst/>
          </a:prstGeom>
          <a:noFill/>
          <a:ln/>
        </p:spPr>
        <p:txBody>
          <a:bodyPr wrap="square" lIns="0" tIns="0" rIns="0" bIns="0" rtlCol="0" anchor="ctr">
            <a:normAutofit/>
          </a:bodyPr>
          <a:lstStyle/>
          <a:p>
            <a:pPr marL="0" indent="0">
              <a:buNone/>
            </a:pPr>
            <a:r>
              <a:rPr lang="en-US" sz="1750" dirty="0">
                <a:solidFill>
                  <a:srgbClr val="18212B"/>
                </a:solidFill>
              </a:rPr>
              <a:t>It should be paired with AI literacy and assessment redesign.</a:t>
            </a:r>
            <a:endParaRPr lang="en-US" sz="1750" dirty="0"/>
          </a:p>
        </p:txBody>
      </p:sp>
      <p:sp>
        <p:nvSpPr>
          <p:cNvPr id="16" name="Text 14"/>
          <p:cNvSpPr/>
          <p:nvPr/>
        </p:nvSpPr>
        <p:spPr>
          <a:xfrm>
            <a:off x="1188720" y="4572000"/>
            <a:ext cx="9692640" cy="320040"/>
          </a:xfrm>
          <a:prstGeom prst="rect">
            <a:avLst/>
          </a:prstGeom>
          <a:noFill/>
          <a:ln/>
        </p:spPr>
        <p:txBody>
          <a:bodyPr wrap="square" lIns="0" tIns="0" rIns="0" bIns="0" rtlCol="0" anchor="ctr">
            <a:normAutofit/>
          </a:bodyPr>
          <a:lstStyle/>
          <a:p>
            <a:pPr marL="0" indent="0">
              <a:buNone/>
            </a:pPr>
            <a:endParaRPr lang="en-US" sz="1750" dirty="0"/>
          </a:p>
        </p:txBody>
      </p:sp>
      <p:sp>
        <p:nvSpPr>
          <p:cNvPr id="18" name="Text 16"/>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14</a:t>
            </a:r>
            <a:endParaRPr lang="en-US" sz="750" dirty="0"/>
          </a:p>
        </p:txBody>
      </p:sp>
      <p:sp>
        <p:nvSpPr>
          <p:cNvPr id="20" name="Text 3">
            <a:extLst>
              <a:ext uri="{FF2B5EF4-FFF2-40B4-BE49-F238E27FC236}">
                <a16:creationId xmlns:a16="http://schemas.microsoft.com/office/drawing/2014/main" id="{A28312AA-B70F-0713-1705-857479D1988A}"/>
              </a:ext>
            </a:extLst>
          </p:cNvPr>
          <p:cNvSpPr/>
          <p:nvPr/>
        </p:nvSpPr>
        <p:spPr>
          <a:xfrm>
            <a:off x="7498080" y="6437378"/>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DF8"/>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START WITH TRUST</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Why faculty are right to be frustrated</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640080" y="1512556"/>
            <a:ext cx="5486400" cy="457200"/>
          </a:xfrm>
          <a:prstGeom prst="rect">
            <a:avLst/>
          </a:prstGeom>
          <a:noFill/>
          <a:ln/>
        </p:spPr>
        <p:txBody>
          <a:bodyPr wrap="square" lIns="0" tIns="0" rIns="0" bIns="0" rtlCol="0" anchor="ctr"/>
          <a:lstStyle/>
          <a:p>
            <a:pPr marL="0" indent="0">
              <a:buNone/>
            </a:pPr>
            <a:r>
              <a:rPr lang="en-US" sz="2400" b="1" dirty="0">
                <a:solidFill>
                  <a:srgbClr val="18212B"/>
                </a:solidFill>
              </a:rPr>
              <a:t>AI has made ordinary assignments feel unstable.</a:t>
            </a:r>
            <a:endParaRPr lang="en-US" sz="2400" dirty="0"/>
          </a:p>
        </p:txBody>
      </p:sp>
      <p:sp>
        <p:nvSpPr>
          <p:cNvPr id="6" name="Text 4"/>
          <p:cNvSpPr/>
          <p:nvPr/>
        </p:nvSpPr>
        <p:spPr>
          <a:xfrm>
            <a:off x="731520" y="2331720"/>
            <a:ext cx="201168" cy="228600"/>
          </a:xfrm>
          <a:prstGeom prst="rect">
            <a:avLst/>
          </a:prstGeom>
          <a:noFill/>
          <a:ln/>
        </p:spPr>
        <p:txBody>
          <a:bodyPr wrap="square" lIns="0" tIns="0" rIns="0" bIns="0" rtlCol="0" anchor="ctr"/>
          <a:lstStyle/>
          <a:p>
            <a:pPr marL="0" indent="0">
              <a:buNone/>
            </a:pPr>
            <a:r>
              <a:rPr lang="en-US" sz="1800" b="1" dirty="0">
                <a:solidFill>
                  <a:srgbClr val="52796F"/>
                </a:solidFill>
              </a:rPr>
              <a:t>•</a:t>
            </a:r>
            <a:endParaRPr lang="en-US" sz="1800" dirty="0"/>
          </a:p>
        </p:txBody>
      </p:sp>
      <p:sp>
        <p:nvSpPr>
          <p:cNvPr id="7" name="Text 5"/>
          <p:cNvSpPr/>
          <p:nvPr/>
        </p:nvSpPr>
        <p:spPr>
          <a:xfrm>
            <a:off x="1005840" y="2322576"/>
            <a:ext cx="4937760" cy="320040"/>
          </a:xfrm>
          <a:prstGeom prst="rect">
            <a:avLst/>
          </a:prstGeom>
          <a:noFill/>
          <a:ln/>
        </p:spPr>
        <p:txBody>
          <a:bodyPr wrap="square" lIns="0" tIns="0" rIns="0" bIns="0" rtlCol="0" anchor="ctr">
            <a:normAutofit fontScale="92500"/>
          </a:bodyPr>
          <a:lstStyle/>
          <a:p>
            <a:pPr marL="0" indent="0">
              <a:buNone/>
            </a:pPr>
            <a:r>
              <a:rPr lang="en-US" sz="1800" dirty="0">
                <a:solidFill>
                  <a:srgbClr val="18212B"/>
                </a:solidFill>
              </a:rPr>
              <a:t>Bans are hard to enforce outside controlled settings.</a:t>
            </a:r>
            <a:endParaRPr lang="en-US" sz="1800" dirty="0"/>
          </a:p>
        </p:txBody>
      </p:sp>
      <p:sp>
        <p:nvSpPr>
          <p:cNvPr id="8" name="Text 6"/>
          <p:cNvSpPr/>
          <p:nvPr/>
        </p:nvSpPr>
        <p:spPr>
          <a:xfrm>
            <a:off x="731520" y="2907792"/>
            <a:ext cx="201168" cy="228600"/>
          </a:xfrm>
          <a:prstGeom prst="rect">
            <a:avLst/>
          </a:prstGeom>
          <a:noFill/>
          <a:ln/>
        </p:spPr>
        <p:txBody>
          <a:bodyPr wrap="square" lIns="0" tIns="0" rIns="0" bIns="0" rtlCol="0" anchor="ctr"/>
          <a:lstStyle/>
          <a:p>
            <a:pPr marL="0" indent="0">
              <a:buNone/>
            </a:pPr>
            <a:r>
              <a:rPr lang="en-US" sz="1800" b="1" dirty="0">
                <a:solidFill>
                  <a:srgbClr val="52796F"/>
                </a:solidFill>
              </a:rPr>
              <a:t>•</a:t>
            </a:r>
            <a:endParaRPr lang="en-US" sz="1800" dirty="0"/>
          </a:p>
        </p:txBody>
      </p:sp>
      <p:sp>
        <p:nvSpPr>
          <p:cNvPr id="9" name="Text 7"/>
          <p:cNvSpPr/>
          <p:nvPr/>
        </p:nvSpPr>
        <p:spPr>
          <a:xfrm>
            <a:off x="1005840" y="2898648"/>
            <a:ext cx="4937760" cy="320040"/>
          </a:xfrm>
          <a:prstGeom prst="rect">
            <a:avLst/>
          </a:prstGeom>
          <a:noFill/>
          <a:ln/>
        </p:spPr>
        <p:txBody>
          <a:bodyPr wrap="square" lIns="0" tIns="0" rIns="0" bIns="0" rtlCol="0" anchor="ctr">
            <a:normAutofit/>
          </a:bodyPr>
          <a:lstStyle/>
          <a:p>
            <a:pPr marL="0" indent="0">
              <a:buNone/>
            </a:pPr>
            <a:r>
              <a:rPr lang="en-US" sz="1800" dirty="0">
                <a:solidFill>
                  <a:srgbClr val="18212B"/>
                </a:solidFill>
              </a:rPr>
              <a:t>AI detectors are unreliable and procedurally risky.</a:t>
            </a:r>
            <a:endParaRPr lang="en-US" sz="1800" dirty="0"/>
          </a:p>
        </p:txBody>
      </p:sp>
      <p:sp>
        <p:nvSpPr>
          <p:cNvPr id="10" name="Text 8"/>
          <p:cNvSpPr/>
          <p:nvPr/>
        </p:nvSpPr>
        <p:spPr>
          <a:xfrm>
            <a:off x="731520" y="3483864"/>
            <a:ext cx="201168" cy="228600"/>
          </a:xfrm>
          <a:prstGeom prst="rect">
            <a:avLst/>
          </a:prstGeom>
          <a:noFill/>
          <a:ln/>
        </p:spPr>
        <p:txBody>
          <a:bodyPr wrap="square" lIns="0" tIns="0" rIns="0" bIns="0" rtlCol="0" anchor="ctr"/>
          <a:lstStyle/>
          <a:p>
            <a:pPr marL="0" indent="0">
              <a:buNone/>
            </a:pPr>
            <a:r>
              <a:rPr lang="en-US" sz="1800" b="1" dirty="0">
                <a:solidFill>
                  <a:srgbClr val="52796F"/>
                </a:solidFill>
              </a:rPr>
              <a:t>•</a:t>
            </a:r>
            <a:endParaRPr lang="en-US" sz="1800" dirty="0"/>
          </a:p>
        </p:txBody>
      </p:sp>
      <p:sp>
        <p:nvSpPr>
          <p:cNvPr id="11" name="Text 9"/>
          <p:cNvSpPr/>
          <p:nvPr/>
        </p:nvSpPr>
        <p:spPr>
          <a:xfrm>
            <a:off x="1005840" y="3474720"/>
            <a:ext cx="4937760" cy="320040"/>
          </a:xfrm>
          <a:prstGeom prst="rect">
            <a:avLst/>
          </a:prstGeom>
          <a:noFill/>
          <a:ln/>
        </p:spPr>
        <p:txBody>
          <a:bodyPr wrap="square" lIns="0" tIns="0" rIns="0" bIns="0" rtlCol="0" anchor="ctr">
            <a:normAutofit/>
          </a:bodyPr>
          <a:lstStyle/>
          <a:p>
            <a:pPr marL="0" indent="0">
              <a:buNone/>
            </a:pPr>
            <a:r>
              <a:rPr lang="en-US" sz="1800" dirty="0">
                <a:solidFill>
                  <a:srgbClr val="18212B"/>
                </a:solidFill>
              </a:rPr>
              <a:t>“Just disclose it” often tells us too little.</a:t>
            </a:r>
            <a:endParaRPr lang="en-US" sz="1800" dirty="0"/>
          </a:p>
        </p:txBody>
      </p:sp>
      <p:sp>
        <p:nvSpPr>
          <p:cNvPr id="12" name="Text 10"/>
          <p:cNvSpPr/>
          <p:nvPr/>
        </p:nvSpPr>
        <p:spPr>
          <a:xfrm>
            <a:off x="731520" y="4059936"/>
            <a:ext cx="201168" cy="228600"/>
          </a:xfrm>
          <a:prstGeom prst="rect">
            <a:avLst/>
          </a:prstGeom>
          <a:noFill/>
          <a:ln/>
        </p:spPr>
        <p:txBody>
          <a:bodyPr wrap="square" lIns="0" tIns="0" rIns="0" bIns="0" rtlCol="0" anchor="ctr"/>
          <a:lstStyle/>
          <a:p>
            <a:pPr marL="0" indent="0">
              <a:buNone/>
            </a:pPr>
            <a:r>
              <a:rPr lang="en-US" sz="1800" b="1" dirty="0">
                <a:solidFill>
                  <a:srgbClr val="52796F"/>
                </a:solidFill>
              </a:rPr>
              <a:t>•</a:t>
            </a:r>
            <a:endParaRPr lang="en-US" sz="1800" dirty="0"/>
          </a:p>
        </p:txBody>
      </p:sp>
      <p:sp>
        <p:nvSpPr>
          <p:cNvPr id="13" name="Text 11"/>
          <p:cNvSpPr/>
          <p:nvPr/>
        </p:nvSpPr>
        <p:spPr>
          <a:xfrm>
            <a:off x="1005840" y="4050792"/>
            <a:ext cx="4937760" cy="320040"/>
          </a:xfrm>
          <a:prstGeom prst="rect">
            <a:avLst/>
          </a:prstGeom>
          <a:noFill/>
          <a:ln/>
        </p:spPr>
        <p:txBody>
          <a:bodyPr wrap="square" lIns="0" tIns="0" rIns="0" bIns="0" rtlCol="0" anchor="ctr">
            <a:normAutofit/>
          </a:bodyPr>
          <a:lstStyle/>
          <a:p>
            <a:pPr marL="0" indent="0">
              <a:buNone/>
            </a:pPr>
            <a:r>
              <a:rPr lang="en-US" sz="1800" dirty="0">
                <a:solidFill>
                  <a:srgbClr val="18212B"/>
                </a:solidFill>
              </a:rPr>
              <a:t>Faculty do not have time to investigate every case.</a:t>
            </a:r>
            <a:endParaRPr lang="en-US" sz="1800" dirty="0"/>
          </a:p>
        </p:txBody>
      </p:sp>
      <p:pic>
        <p:nvPicPr>
          <p:cNvPr id="14" name="Image 0" descr="/mnt/data/a_realistic_cinematic_indoor_scene_in_a_school_or_batch_3.png"/>
          <p:cNvPicPr>
            <a:picLocks noChangeAspect="1"/>
          </p:cNvPicPr>
          <p:nvPr/>
        </p:nvPicPr>
        <p:blipFill>
          <a:blip r:embed="rId3"/>
          <a:srcRect l="8000" t="5000" r="34944" b="11000"/>
          <a:stretch/>
        </p:blipFill>
        <p:spPr>
          <a:xfrm>
            <a:off x="6537960" y="1508760"/>
            <a:ext cx="4800600" cy="3977640"/>
          </a:xfrm>
          <a:prstGeom prst="rect">
            <a:avLst/>
          </a:prstGeom>
        </p:spPr>
      </p:pic>
      <p:sp>
        <p:nvSpPr>
          <p:cNvPr id="15" name="Text 12"/>
          <p:cNvSpPr/>
          <p:nvPr/>
        </p:nvSpPr>
        <p:spPr>
          <a:xfrm>
            <a:off x="6583680" y="5669280"/>
            <a:ext cx="4572000" cy="502920"/>
          </a:xfrm>
          <a:prstGeom prst="rect">
            <a:avLst/>
          </a:prstGeom>
          <a:noFill/>
          <a:ln/>
        </p:spPr>
        <p:txBody>
          <a:bodyPr wrap="square" lIns="254" tIns="254" rIns="254" bIns="254" rtlCol="0" anchor="ctr">
            <a:normAutofit/>
          </a:bodyPr>
          <a:lstStyle/>
          <a:p>
            <a:pPr marL="0" indent="0" algn="ctr">
              <a:buNone/>
            </a:pPr>
            <a:r>
              <a:rPr lang="en-US" sz="1700" b="1" dirty="0">
                <a:solidFill>
                  <a:srgbClr val="253858"/>
                </a:solidFill>
              </a:rPr>
              <a:t>The goal is to make student work accountable.</a:t>
            </a:r>
            <a:endParaRPr lang="en-US" sz="1700" dirty="0"/>
          </a:p>
        </p:txBody>
      </p:sp>
      <p:sp>
        <p:nvSpPr>
          <p:cNvPr id="16" name="Text 13"/>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2</a:t>
            </a:r>
            <a:endParaRPr lang="en-US" sz="750" dirty="0"/>
          </a:p>
        </p:txBody>
      </p:sp>
      <p:sp>
        <p:nvSpPr>
          <p:cNvPr id="17" name="Text 3">
            <a:extLst>
              <a:ext uri="{FF2B5EF4-FFF2-40B4-BE49-F238E27FC236}">
                <a16:creationId xmlns:a16="http://schemas.microsoft.com/office/drawing/2014/main" id="{C91078B5-8BCF-A212-9C39-84AB425B03A7}"/>
              </a:ext>
            </a:extLst>
          </p:cNvPr>
          <p:cNvSpPr/>
          <p:nvPr/>
        </p:nvSpPr>
        <p:spPr>
          <a:xfrm>
            <a:off x="7437120" y="6436858"/>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3EE"/>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DO NOT OVERSELL IT</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What the critical review concluded</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731520" y="1417320"/>
            <a:ext cx="365760" cy="548640"/>
          </a:xfrm>
          <a:prstGeom prst="rect">
            <a:avLst/>
          </a:prstGeom>
          <a:noFill/>
          <a:ln/>
        </p:spPr>
        <p:txBody>
          <a:bodyPr wrap="square" lIns="0" tIns="0" rIns="0" bIns="0" rtlCol="0" anchor="ctr"/>
          <a:lstStyle/>
          <a:p>
            <a:pPr marL="0" indent="0">
              <a:buNone/>
            </a:pPr>
            <a:r>
              <a:rPr lang="en-US" sz="5000" dirty="0">
                <a:solidFill>
                  <a:srgbClr val="C8A14A"/>
                </a:solidFill>
              </a:rPr>
              <a:t>“</a:t>
            </a:r>
            <a:endParaRPr lang="en-US" sz="5000" dirty="0"/>
          </a:p>
        </p:txBody>
      </p:sp>
      <p:sp>
        <p:nvSpPr>
          <p:cNvPr id="6" name="Text 4"/>
          <p:cNvSpPr/>
          <p:nvPr/>
        </p:nvSpPr>
        <p:spPr>
          <a:xfrm>
            <a:off x="1143000" y="1508760"/>
            <a:ext cx="5257800" cy="1188720"/>
          </a:xfrm>
          <a:prstGeom prst="rect">
            <a:avLst/>
          </a:prstGeom>
          <a:noFill/>
          <a:ln/>
        </p:spPr>
        <p:txBody>
          <a:bodyPr wrap="square" lIns="254" tIns="254" rIns="254" bIns="254" rtlCol="0" anchor="ctr">
            <a:normAutofit/>
          </a:bodyPr>
          <a:lstStyle/>
          <a:p>
            <a:pPr marL="0" indent="0">
              <a:buNone/>
            </a:pPr>
            <a:r>
              <a:rPr lang="en-US" sz="2400" b="1" i="1" dirty="0">
                <a:solidFill>
                  <a:srgbClr val="18212B"/>
                </a:solidFill>
              </a:rPr>
              <a:t>Promising, partly novel, practical — but not a magic fix.</a:t>
            </a:r>
            <a:endParaRPr lang="en-US" sz="2400" dirty="0"/>
          </a:p>
        </p:txBody>
      </p:sp>
      <p:sp>
        <p:nvSpPr>
          <p:cNvPr id="7" name="Text 5"/>
          <p:cNvSpPr/>
          <p:nvPr/>
        </p:nvSpPr>
        <p:spPr>
          <a:xfrm>
            <a:off x="868680" y="3063240"/>
            <a:ext cx="201168" cy="228600"/>
          </a:xfrm>
          <a:prstGeom prst="rect">
            <a:avLst/>
          </a:prstGeom>
          <a:noFill/>
          <a:ln/>
        </p:spPr>
        <p:txBody>
          <a:bodyPr wrap="square" lIns="0" tIns="0" rIns="0" bIns="0" rtlCol="0" anchor="ctr"/>
          <a:lstStyle/>
          <a:p>
            <a:pPr marL="0" indent="0">
              <a:buNone/>
            </a:pPr>
            <a:r>
              <a:rPr lang="en-US" sz="1620" b="1" dirty="0">
                <a:solidFill>
                  <a:srgbClr val="52796F"/>
                </a:solidFill>
              </a:rPr>
              <a:t>•</a:t>
            </a:r>
            <a:endParaRPr lang="en-US" sz="1620" dirty="0"/>
          </a:p>
        </p:txBody>
      </p:sp>
      <p:sp>
        <p:nvSpPr>
          <p:cNvPr id="8" name="Text 6"/>
          <p:cNvSpPr/>
          <p:nvPr/>
        </p:nvSpPr>
        <p:spPr>
          <a:xfrm>
            <a:off x="1143000" y="3054096"/>
            <a:ext cx="5120640" cy="320040"/>
          </a:xfrm>
          <a:prstGeom prst="rect">
            <a:avLst/>
          </a:prstGeom>
          <a:noFill/>
          <a:ln/>
        </p:spPr>
        <p:txBody>
          <a:bodyPr wrap="square" lIns="0" tIns="0" rIns="0" bIns="0" rtlCol="0" anchor="ctr">
            <a:normAutofit fontScale="70000" lnSpcReduction="20000"/>
          </a:bodyPr>
          <a:lstStyle/>
          <a:p>
            <a:pPr marL="0" indent="0">
              <a:buNone/>
            </a:pPr>
            <a:r>
              <a:rPr lang="en-US" sz="1620" dirty="0">
                <a:solidFill>
                  <a:srgbClr val="18212B"/>
                </a:solidFill>
              </a:rPr>
              <a:t>TRAIL aligns with the field’s move away from blanket bans and detectors.</a:t>
            </a:r>
            <a:endParaRPr lang="en-US" sz="1620" dirty="0"/>
          </a:p>
        </p:txBody>
      </p:sp>
      <p:sp>
        <p:nvSpPr>
          <p:cNvPr id="9" name="Text 7"/>
          <p:cNvSpPr/>
          <p:nvPr/>
        </p:nvSpPr>
        <p:spPr>
          <a:xfrm>
            <a:off x="868680" y="3566160"/>
            <a:ext cx="201168" cy="228600"/>
          </a:xfrm>
          <a:prstGeom prst="rect">
            <a:avLst/>
          </a:prstGeom>
          <a:noFill/>
          <a:ln/>
        </p:spPr>
        <p:txBody>
          <a:bodyPr wrap="square" lIns="0" tIns="0" rIns="0" bIns="0" rtlCol="0" anchor="ctr"/>
          <a:lstStyle/>
          <a:p>
            <a:pPr marL="0" indent="0">
              <a:buNone/>
            </a:pPr>
            <a:r>
              <a:rPr lang="en-US" sz="1620" b="1" dirty="0">
                <a:solidFill>
                  <a:srgbClr val="52796F"/>
                </a:solidFill>
              </a:rPr>
              <a:t>•</a:t>
            </a:r>
            <a:endParaRPr lang="en-US" sz="1620" dirty="0"/>
          </a:p>
        </p:txBody>
      </p:sp>
      <p:sp>
        <p:nvSpPr>
          <p:cNvPr id="10" name="Text 8"/>
          <p:cNvSpPr/>
          <p:nvPr/>
        </p:nvSpPr>
        <p:spPr>
          <a:xfrm>
            <a:off x="1143000" y="3557016"/>
            <a:ext cx="5120640" cy="320040"/>
          </a:xfrm>
          <a:prstGeom prst="rect">
            <a:avLst/>
          </a:prstGeom>
          <a:noFill/>
          <a:ln/>
        </p:spPr>
        <p:txBody>
          <a:bodyPr wrap="square" lIns="0" tIns="0" rIns="0" bIns="0" rtlCol="0" anchor="ctr">
            <a:normAutofit fontScale="70000" lnSpcReduction="20000"/>
          </a:bodyPr>
          <a:lstStyle/>
          <a:p>
            <a:pPr marL="0" indent="0">
              <a:buNone/>
            </a:pPr>
            <a:r>
              <a:rPr lang="en-US" sz="1620" dirty="0">
                <a:solidFill>
                  <a:srgbClr val="18212B"/>
                </a:solidFill>
              </a:rPr>
              <a:t>It is best described as a distinctive synthesis, not a wholly unprecedented invention.</a:t>
            </a:r>
            <a:endParaRPr lang="en-US" sz="1620" dirty="0"/>
          </a:p>
        </p:txBody>
      </p:sp>
      <p:sp>
        <p:nvSpPr>
          <p:cNvPr id="11" name="Text 9"/>
          <p:cNvSpPr/>
          <p:nvPr/>
        </p:nvSpPr>
        <p:spPr>
          <a:xfrm>
            <a:off x="868680" y="4069080"/>
            <a:ext cx="201168" cy="228600"/>
          </a:xfrm>
          <a:prstGeom prst="rect">
            <a:avLst/>
          </a:prstGeom>
          <a:noFill/>
          <a:ln/>
        </p:spPr>
        <p:txBody>
          <a:bodyPr wrap="square" lIns="0" tIns="0" rIns="0" bIns="0" rtlCol="0" anchor="ctr"/>
          <a:lstStyle/>
          <a:p>
            <a:pPr marL="0" indent="0">
              <a:buNone/>
            </a:pPr>
            <a:r>
              <a:rPr lang="en-US" sz="1620" b="1" dirty="0">
                <a:solidFill>
                  <a:srgbClr val="52796F"/>
                </a:solidFill>
              </a:rPr>
              <a:t>•</a:t>
            </a:r>
            <a:endParaRPr lang="en-US" sz="1620" dirty="0"/>
          </a:p>
        </p:txBody>
      </p:sp>
      <p:sp>
        <p:nvSpPr>
          <p:cNvPr id="12" name="Text 10"/>
          <p:cNvSpPr/>
          <p:nvPr/>
        </p:nvSpPr>
        <p:spPr>
          <a:xfrm>
            <a:off x="1143000" y="4059936"/>
            <a:ext cx="5120640" cy="320040"/>
          </a:xfrm>
          <a:prstGeom prst="rect">
            <a:avLst/>
          </a:prstGeom>
          <a:noFill/>
          <a:ln/>
        </p:spPr>
        <p:txBody>
          <a:bodyPr wrap="square" lIns="0" tIns="0" rIns="0" bIns="0" rtlCol="0" anchor="ctr">
            <a:normAutofit fontScale="70000" lnSpcReduction="20000"/>
          </a:bodyPr>
          <a:lstStyle/>
          <a:p>
            <a:pPr marL="0" indent="0">
              <a:buNone/>
            </a:pPr>
            <a:r>
              <a:rPr lang="en-US" sz="1620" dirty="0">
                <a:solidFill>
                  <a:srgbClr val="18212B"/>
                </a:solidFill>
              </a:rPr>
              <a:t>Its strongest contribution is workflow: a standard + a Lab Notebook + alignment review.</a:t>
            </a:r>
            <a:endParaRPr lang="en-US" sz="1620" dirty="0"/>
          </a:p>
        </p:txBody>
      </p:sp>
      <p:sp>
        <p:nvSpPr>
          <p:cNvPr id="13" name="Text 11"/>
          <p:cNvSpPr/>
          <p:nvPr/>
        </p:nvSpPr>
        <p:spPr>
          <a:xfrm>
            <a:off x="868680" y="4572000"/>
            <a:ext cx="201168" cy="228600"/>
          </a:xfrm>
          <a:prstGeom prst="rect">
            <a:avLst/>
          </a:prstGeom>
          <a:noFill/>
          <a:ln/>
        </p:spPr>
        <p:txBody>
          <a:bodyPr wrap="square" lIns="0" tIns="0" rIns="0" bIns="0" rtlCol="0" anchor="ctr"/>
          <a:lstStyle/>
          <a:p>
            <a:pPr marL="0" indent="0">
              <a:buNone/>
            </a:pPr>
            <a:r>
              <a:rPr lang="en-US" sz="1620" b="1" dirty="0">
                <a:solidFill>
                  <a:srgbClr val="52796F"/>
                </a:solidFill>
              </a:rPr>
              <a:t>•</a:t>
            </a:r>
            <a:endParaRPr lang="en-US" sz="1620" dirty="0"/>
          </a:p>
        </p:txBody>
      </p:sp>
      <p:sp>
        <p:nvSpPr>
          <p:cNvPr id="14" name="Text 12"/>
          <p:cNvSpPr/>
          <p:nvPr/>
        </p:nvSpPr>
        <p:spPr>
          <a:xfrm>
            <a:off x="1143000" y="4562856"/>
            <a:ext cx="5120640" cy="320040"/>
          </a:xfrm>
          <a:prstGeom prst="rect">
            <a:avLst/>
          </a:prstGeom>
          <a:noFill/>
          <a:ln/>
        </p:spPr>
        <p:txBody>
          <a:bodyPr wrap="square" lIns="0" tIns="0" rIns="0" bIns="0" rtlCol="0" anchor="ctr">
            <a:normAutofit fontScale="92500"/>
          </a:bodyPr>
          <a:lstStyle/>
          <a:p>
            <a:pPr marL="0" indent="0">
              <a:buNone/>
            </a:pPr>
            <a:r>
              <a:rPr lang="en-US" sz="1620" dirty="0">
                <a:solidFill>
                  <a:srgbClr val="18212B"/>
                </a:solidFill>
              </a:rPr>
              <a:t>It still needs pilot testing before institutional claims are made.</a:t>
            </a:r>
            <a:endParaRPr lang="en-US" sz="1620" dirty="0"/>
          </a:p>
        </p:txBody>
      </p:sp>
      <p:sp>
        <p:nvSpPr>
          <p:cNvPr id="15" name="Shape 13"/>
          <p:cNvSpPr/>
          <p:nvPr/>
        </p:nvSpPr>
        <p:spPr>
          <a:xfrm>
            <a:off x="7452360" y="1554480"/>
            <a:ext cx="2743200" cy="2743200"/>
          </a:xfrm>
          <a:prstGeom prst="arc">
            <a:avLst/>
          </a:prstGeom>
          <a:noFill/>
          <a:ln w="50800">
            <a:solidFill>
              <a:srgbClr val="52796F"/>
            </a:solidFill>
            <a:prstDash val="solid"/>
          </a:ln>
        </p:spPr>
        <p:txBody>
          <a:bodyPr/>
          <a:lstStyle/>
          <a:p>
            <a:endParaRPr lang="en-US"/>
          </a:p>
        </p:txBody>
      </p:sp>
      <p:sp>
        <p:nvSpPr>
          <p:cNvPr id="16" name="Text 14"/>
          <p:cNvSpPr/>
          <p:nvPr/>
        </p:nvSpPr>
        <p:spPr>
          <a:xfrm>
            <a:off x="7543800" y="2240280"/>
            <a:ext cx="2560320" cy="685800"/>
          </a:xfrm>
          <a:prstGeom prst="rect">
            <a:avLst/>
          </a:prstGeom>
          <a:noFill/>
          <a:ln/>
        </p:spPr>
        <p:txBody>
          <a:bodyPr wrap="square" lIns="0" tIns="0" rIns="0" bIns="0" rtlCol="0" anchor="ctr">
            <a:normAutofit fontScale="92500" lnSpcReduction="20000"/>
          </a:bodyPr>
          <a:lstStyle/>
          <a:p>
            <a:pPr marL="0" indent="0" algn="ctr">
              <a:buNone/>
            </a:pPr>
            <a:r>
              <a:rPr lang="en-US" sz="2700" b="1" dirty="0">
                <a:solidFill>
                  <a:srgbClr val="18212B"/>
                </a:solidFill>
              </a:rPr>
              <a:t>Credible</a:t>
            </a:r>
            <a:endParaRPr lang="en-US" sz="2700" dirty="0"/>
          </a:p>
          <a:p>
            <a:pPr marL="0" indent="0" algn="ctr">
              <a:buNone/>
            </a:pPr>
            <a:r>
              <a:rPr lang="en-US" sz="2700" b="1" dirty="0">
                <a:solidFill>
                  <a:srgbClr val="18212B"/>
                </a:solidFill>
              </a:rPr>
              <a:t>not proven</a:t>
            </a:r>
            <a:endParaRPr lang="en-US" sz="2700" dirty="0"/>
          </a:p>
        </p:txBody>
      </p:sp>
      <p:sp>
        <p:nvSpPr>
          <p:cNvPr id="17" name="Text 15"/>
          <p:cNvSpPr/>
          <p:nvPr/>
        </p:nvSpPr>
        <p:spPr>
          <a:xfrm>
            <a:off x="7085401" y="4379976"/>
            <a:ext cx="4114800" cy="658368"/>
          </a:xfrm>
          <a:prstGeom prst="rect">
            <a:avLst/>
          </a:prstGeom>
          <a:noFill/>
          <a:ln/>
        </p:spPr>
        <p:txBody>
          <a:bodyPr wrap="square" lIns="254" tIns="254" rIns="254" bIns="254" rtlCol="0" anchor="ctr">
            <a:normAutofit fontScale="92500"/>
          </a:bodyPr>
          <a:lstStyle/>
          <a:p>
            <a:pPr marL="0" indent="0" algn="ctr">
              <a:buNone/>
            </a:pPr>
            <a:r>
              <a:rPr lang="en-US" sz="1600" dirty="0">
                <a:solidFill>
                  <a:srgbClr val="5D6673"/>
                </a:solidFill>
              </a:rPr>
              <a:t>The report sharpens the claim:</a:t>
            </a:r>
            <a:endParaRPr lang="en-US" sz="1600" dirty="0"/>
          </a:p>
          <a:p>
            <a:pPr marL="0" indent="0" algn="ctr">
              <a:buNone/>
            </a:pPr>
            <a:r>
              <a:rPr lang="en-US" sz="1600" dirty="0">
                <a:solidFill>
                  <a:srgbClr val="5D6673"/>
                </a:solidFill>
              </a:rPr>
              <a:t>TRAIL is a process standard, not a miracle cure.</a:t>
            </a:r>
            <a:endParaRPr lang="en-US" sz="1600" dirty="0"/>
          </a:p>
        </p:txBody>
      </p:sp>
      <p:sp>
        <p:nvSpPr>
          <p:cNvPr id="18" name="Text 16"/>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3</a:t>
            </a:r>
            <a:endParaRPr lang="en-US" sz="750" dirty="0"/>
          </a:p>
        </p:txBody>
      </p:sp>
      <p:sp>
        <p:nvSpPr>
          <p:cNvPr id="19" name="Text 3">
            <a:extLst>
              <a:ext uri="{FF2B5EF4-FFF2-40B4-BE49-F238E27FC236}">
                <a16:creationId xmlns:a16="http://schemas.microsoft.com/office/drawing/2014/main" id="{66D6EB7B-7B07-0FE5-F86D-042113D76673}"/>
              </a:ext>
            </a:extLst>
          </p:cNvPr>
          <p:cNvSpPr/>
          <p:nvPr/>
        </p:nvSpPr>
        <p:spPr>
          <a:xfrm>
            <a:off x="7437120" y="6437376"/>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pic>
        <p:nvPicPr>
          <p:cNvPr id="21" name="Picture 20">
            <a:extLst>
              <a:ext uri="{FF2B5EF4-FFF2-40B4-BE49-F238E27FC236}">
                <a16:creationId xmlns:a16="http://schemas.microsoft.com/office/drawing/2014/main" id="{ACF7085E-D28A-2042-E016-7018635B3087}"/>
              </a:ext>
            </a:extLst>
          </p:cNvPr>
          <p:cNvPicPr>
            <a:picLocks noChangeAspect="1"/>
          </p:cNvPicPr>
          <p:nvPr/>
        </p:nvPicPr>
        <p:blipFill>
          <a:blip r:embed="rId3"/>
          <a:stretch>
            <a:fillRect/>
          </a:stretch>
        </p:blipFill>
        <p:spPr>
          <a:xfrm>
            <a:off x="6707546" y="1356820"/>
            <a:ext cx="4870511" cy="291906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DF8"/>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THE CORE IDEA</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TRAIL in one sentence</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777240" y="1600200"/>
            <a:ext cx="365760" cy="548640"/>
          </a:xfrm>
          <a:prstGeom prst="rect">
            <a:avLst/>
          </a:prstGeom>
          <a:noFill/>
          <a:ln/>
        </p:spPr>
        <p:txBody>
          <a:bodyPr wrap="square" lIns="0" tIns="0" rIns="0" bIns="0" rtlCol="0" anchor="ctr"/>
          <a:lstStyle/>
          <a:p>
            <a:pPr marL="0" indent="0">
              <a:buNone/>
            </a:pPr>
            <a:r>
              <a:rPr lang="en-US" sz="5000" dirty="0">
                <a:solidFill>
                  <a:srgbClr val="C8A14A"/>
                </a:solidFill>
              </a:rPr>
              <a:t>“</a:t>
            </a:r>
            <a:endParaRPr lang="en-US" sz="5000" dirty="0"/>
          </a:p>
        </p:txBody>
      </p:sp>
      <p:sp>
        <p:nvSpPr>
          <p:cNvPr id="6" name="Text 4"/>
          <p:cNvSpPr/>
          <p:nvPr/>
        </p:nvSpPr>
        <p:spPr>
          <a:xfrm>
            <a:off x="1188720" y="1691640"/>
            <a:ext cx="9464040" cy="1051560"/>
          </a:xfrm>
          <a:prstGeom prst="rect">
            <a:avLst/>
          </a:prstGeom>
          <a:noFill/>
          <a:ln/>
        </p:spPr>
        <p:txBody>
          <a:bodyPr wrap="square" lIns="254" tIns="254" rIns="254" bIns="254" rtlCol="0" anchor="ctr">
            <a:normAutofit/>
          </a:bodyPr>
          <a:lstStyle/>
          <a:p>
            <a:pPr marL="0" indent="0">
              <a:buNone/>
            </a:pPr>
            <a:r>
              <a:rPr lang="en-US" sz="2400" b="1" i="1" dirty="0">
                <a:solidFill>
                  <a:srgbClr val="18212B"/>
                </a:solidFill>
              </a:rPr>
              <a:t>If AI contributes materially to student work, the student must be able to explain how the work came into being.</a:t>
            </a:r>
            <a:endParaRPr lang="en-US" sz="2400" dirty="0"/>
          </a:p>
        </p:txBody>
      </p:sp>
      <p:sp>
        <p:nvSpPr>
          <p:cNvPr id="7" name="Text 5"/>
          <p:cNvSpPr/>
          <p:nvPr/>
        </p:nvSpPr>
        <p:spPr>
          <a:xfrm>
            <a:off x="868680" y="3246120"/>
            <a:ext cx="4114800" cy="347472"/>
          </a:xfrm>
          <a:prstGeom prst="rect">
            <a:avLst/>
          </a:prstGeom>
          <a:noFill/>
          <a:ln/>
        </p:spPr>
        <p:txBody>
          <a:bodyPr wrap="square" lIns="0" tIns="0" rIns="0" bIns="0" rtlCol="0" anchor="ctr"/>
          <a:lstStyle/>
          <a:p>
            <a:pPr marL="0" indent="0">
              <a:buNone/>
            </a:pPr>
            <a:r>
              <a:rPr lang="en-US" sz="2200" b="1" dirty="0">
                <a:solidFill>
                  <a:srgbClr val="18212B"/>
                </a:solidFill>
              </a:rPr>
              <a:t>TRAIL changes the question:</a:t>
            </a:r>
            <a:endParaRPr lang="en-US" sz="2200" dirty="0"/>
          </a:p>
        </p:txBody>
      </p:sp>
      <p:sp>
        <p:nvSpPr>
          <p:cNvPr id="8" name="Text 6"/>
          <p:cNvSpPr/>
          <p:nvPr/>
        </p:nvSpPr>
        <p:spPr>
          <a:xfrm>
            <a:off x="1051560" y="3977640"/>
            <a:ext cx="4572000" cy="411480"/>
          </a:xfrm>
          <a:prstGeom prst="rect">
            <a:avLst/>
          </a:prstGeom>
          <a:noFill/>
          <a:ln/>
        </p:spPr>
        <p:txBody>
          <a:bodyPr wrap="square" lIns="0" tIns="0" rIns="0" bIns="0" rtlCol="0" anchor="ctr"/>
          <a:lstStyle/>
          <a:p>
            <a:pPr marL="0" indent="0">
              <a:buNone/>
            </a:pPr>
            <a:r>
              <a:rPr lang="en-US" sz="2000" b="1" dirty="0">
                <a:solidFill>
                  <a:srgbClr val="8B3A3A"/>
                </a:solidFill>
              </a:rPr>
              <a:t>From “Can we prove AI wrote this?”</a:t>
            </a:r>
            <a:endParaRPr lang="en-US" sz="2000" dirty="0"/>
          </a:p>
        </p:txBody>
      </p:sp>
      <p:sp>
        <p:nvSpPr>
          <p:cNvPr id="9" name="Text 7"/>
          <p:cNvSpPr/>
          <p:nvPr/>
        </p:nvSpPr>
        <p:spPr>
          <a:xfrm>
            <a:off x="1051560" y="4663440"/>
            <a:ext cx="5486400" cy="411480"/>
          </a:xfrm>
          <a:prstGeom prst="rect">
            <a:avLst/>
          </a:prstGeom>
          <a:noFill/>
          <a:ln/>
        </p:spPr>
        <p:txBody>
          <a:bodyPr wrap="square" lIns="0" tIns="0" rIns="0" bIns="0" rtlCol="0" anchor="ctr"/>
          <a:lstStyle/>
          <a:p>
            <a:pPr marL="0" indent="0">
              <a:buNone/>
            </a:pPr>
            <a:r>
              <a:rPr lang="en-US" sz="2000" b="1" dirty="0">
                <a:solidFill>
                  <a:srgbClr val="52796F"/>
                </a:solidFill>
              </a:rPr>
              <a:t>to “Can the student account for the work?”</a:t>
            </a:r>
            <a:endParaRPr lang="en-US" sz="2000" dirty="0"/>
          </a:p>
        </p:txBody>
      </p:sp>
      <p:pic>
        <p:nvPicPr>
          <p:cNvPr id="10" name="Image 0" descr="/mnt/data/a_warm_tidy_study_workdesk_scene_photographed_ill_batch_2.png"/>
          <p:cNvPicPr>
            <a:picLocks noChangeAspect="1"/>
          </p:cNvPicPr>
          <p:nvPr/>
        </p:nvPicPr>
        <p:blipFill>
          <a:blip r:embed="rId3"/>
          <a:srcRect l="8000" t="24000" r="41147" b="21000"/>
          <a:stretch/>
        </p:blipFill>
        <p:spPr>
          <a:xfrm>
            <a:off x="6903720" y="2880360"/>
            <a:ext cx="4206240" cy="2560320"/>
          </a:xfrm>
          <a:prstGeom prst="rect">
            <a:avLst/>
          </a:prstGeom>
        </p:spPr>
      </p:pic>
      <p:sp>
        <p:nvSpPr>
          <p:cNvPr id="11" name="Text 8"/>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4</a:t>
            </a:r>
            <a:endParaRPr lang="en-US" sz="750" dirty="0"/>
          </a:p>
        </p:txBody>
      </p:sp>
      <p:sp>
        <p:nvSpPr>
          <p:cNvPr id="12" name="Text 3">
            <a:extLst>
              <a:ext uri="{FF2B5EF4-FFF2-40B4-BE49-F238E27FC236}">
                <a16:creationId xmlns:a16="http://schemas.microsoft.com/office/drawing/2014/main" id="{40DCA9A8-92C2-F4B3-580C-A1C7D284519E}"/>
              </a:ext>
            </a:extLst>
          </p:cNvPr>
          <p:cNvSpPr/>
          <p:nvPr/>
        </p:nvSpPr>
        <p:spPr>
          <a:xfrm>
            <a:off x="7437120" y="6427713"/>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3EE"/>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MINIMAL BURDEN</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Two documents. That is the whole system.</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1005840" y="1920240"/>
            <a:ext cx="457200" cy="457200"/>
          </a:xfrm>
          <a:prstGeom prst="rect">
            <a:avLst/>
          </a:prstGeom>
          <a:noFill/>
          <a:ln/>
        </p:spPr>
        <p:txBody>
          <a:bodyPr wrap="square" lIns="0" tIns="0" rIns="0" bIns="0" rtlCol="0" anchor="ctr"/>
          <a:lstStyle/>
          <a:p>
            <a:pPr marL="0" indent="0">
              <a:buNone/>
            </a:pPr>
            <a:r>
              <a:rPr lang="en-US" sz="2800" b="1" dirty="0">
                <a:solidFill>
                  <a:srgbClr val="C8A14A"/>
                </a:solidFill>
              </a:rPr>
              <a:t>1</a:t>
            </a:r>
            <a:endParaRPr lang="en-US" sz="2800" dirty="0"/>
          </a:p>
        </p:txBody>
      </p:sp>
      <p:sp>
        <p:nvSpPr>
          <p:cNvPr id="6" name="Text 4"/>
          <p:cNvSpPr/>
          <p:nvPr/>
        </p:nvSpPr>
        <p:spPr>
          <a:xfrm>
            <a:off x="1600200" y="1828800"/>
            <a:ext cx="4023360" cy="411480"/>
          </a:xfrm>
          <a:prstGeom prst="rect">
            <a:avLst/>
          </a:prstGeom>
          <a:noFill/>
          <a:ln/>
        </p:spPr>
        <p:txBody>
          <a:bodyPr wrap="square" lIns="0" tIns="0" rIns="0" bIns="0" rtlCol="0" anchor="ctr"/>
          <a:lstStyle/>
          <a:p>
            <a:pPr marL="0" indent="0">
              <a:buNone/>
            </a:pPr>
            <a:r>
              <a:rPr lang="en-US" sz="2700" b="1" dirty="0">
                <a:solidFill>
                  <a:srgbClr val="18212B"/>
                </a:solidFill>
              </a:rPr>
              <a:t>Minimum Standard</a:t>
            </a:r>
            <a:endParaRPr lang="en-US" sz="2700" dirty="0"/>
          </a:p>
        </p:txBody>
      </p:sp>
      <p:sp>
        <p:nvSpPr>
          <p:cNvPr id="7" name="Text 5"/>
          <p:cNvSpPr/>
          <p:nvPr/>
        </p:nvSpPr>
        <p:spPr>
          <a:xfrm>
            <a:off x="1600200" y="2395728"/>
            <a:ext cx="4297680" cy="914400"/>
          </a:xfrm>
          <a:prstGeom prst="rect">
            <a:avLst/>
          </a:prstGeom>
          <a:noFill/>
          <a:ln/>
        </p:spPr>
        <p:txBody>
          <a:bodyPr wrap="square" lIns="254" tIns="254" rIns="254" bIns="254" rtlCol="0" anchor="ctr">
            <a:normAutofit lnSpcReduction="10000"/>
          </a:bodyPr>
          <a:lstStyle/>
          <a:p>
            <a:pPr marL="0" indent="0">
              <a:buNone/>
            </a:pPr>
            <a:r>
              <a:rPr lang="en-US" sz="1600" dirty="0">
                <a:solidFill>
                  <a:srgbClr val="5D6673"/>
                </a:solidFill>
              </a:rPr>
              <a:t>The code of ethics: what is allowed, what is prohibited, what must be verified, and what consequences follow from false process records.</a:t>
            </a:r>
            <a:endParaRPr lang="en-US" sz="1600" dirty="0"/>
          </a:p>
        </p:txBody>
      </p:sp>
      <p:sp>
        <p:nvSpPr>
          <p:cNvPr id="8" name="Text 6"/>
          <p:cNvSpPr/>
          <p:nvPr/>
        </p:nvSpPr>
        <p:spPr>
          <a:xfrm>
            <a:off x="6583680" y="1920240"/>
            <a:ext cx="457200" cy="457200"/>
          </a:xfrm>
          <a:prstGeom prst="rect">
            <a:avLst/>
          </a:prstGeom>
          <a:noFill/>
          <a:ln/>
        </p:spPr>
        <p:txBody>
          <a:bodyPr wrap="square" lIns="0" tIns="0" rIns="0" bIns="0" rtlCol="0" anchor="ctr"/>
          <a:lstStyle/>
          <a:p>
            <a:pPr marL="0" indent="0">
              <a:buNone/>
            </a:pPr>
            <a:r>
              <a:rPr lang="en-US" sz="2800" b="1" dirty="0">
                <a:solidFill>
                  <a:srgbClr val="C8A14A"/>
                </a:solidFill>
              </a:rPr>
              <a:t>2</a:t>
            </a:r>
            <a:endParaRPr lang="en-US" sz="2800" dirty="0"/>
          </a:p>
        </p:txBody>
      </p:sp>
      <p:sp>
        <p:nvSpPr>
          <p:cNvPr id="9" name="Text 7"/>
          <p:cNvSpPr/>
          <p:nvPr/>
        </p:nvSpPr>
        <p:spPr>
          <a:xfrm>
            <a:off x="7178040" y="1828800"/>
            <a:ext cx="3749040" cy="411480"/>
          </a:xfrm>
          <a:prstGeom prst="rect">
            <a:avLst/>
          </a:prstGeom>
          <a:noFill/>
          <a:ln/>
        </p:spPr>
        <p:txBody>
          <a:bodyPr wrap="square" lIns="0" tIns="0" rIns="0" bIns="0" rtlCol="0" anchor="ctr"/>
          <a:lstStyle/>
          <a:p>
            <a:pPr marL="0" indent="0">
              <a:buNone/>
            </a:pPr>
            <a:r>
              <a:rPr lang="en-US" sz="2700" b="1" dirty="0">
                <a:solidFill>
                  <a:srgbClr val="18212B"/>
                </a:solidFill>
              </a:rPr>
              <a:t>Lab Notebook</a:t>
            </a:r>
            <a:endParaRPr lang="en-US" sz="2700" dirty="0"/>
          </a:p>
        </p:txBody>
      </p:sp>
      <p:sp>
        <p:nvSpPr>
          <p:cNvPr id="10" name="Text 8"/>
          <p:cNvSpPr/>
          <p:nvPr/>
        </p:nvSpPr>
        <p:spPr>
          <a:xfrm>
            <a:off x="7178040" y="2395728"/>
            <a:ext cx="4023360" cy="914400"/>
          </a:xfrm>
          <a:prstGeom prst="rect">
            <a:avLst/>
          </a:prstGeom>
          <a:noFill/>
          <a:ln/>
        </p:spPr>
        <p:txBody>
          <a:bodyPr wrap="square" lIns="254" tIns="254" rIns="254" bIns="254" rtlCol="0" anchor="ctr">
            <a:normAutofit/>
          </a:bodyPr>
          <a:lstStyle/>
          <a:p>
            <a:pPr marL="0" indent="0">
              <a:buNone/>
            </a:pPr>
            <a:r>
              <a:rPr lang="en-US" sz="1600" dirty="0">
                <a:solidFill>
                  <a:srgbClr val="5D6673"/>
                </a:solidFill>
              </a:rPr>
              <a:t>The working record: short dated entries showing AI contribution, student decisions, verification status, and next steps.</a:t>
            </a:r>
            <a:endParaRPr lang="en-US" sz="1600" dirty="0"/>
          </a:p>
        </p:txBody>
      </p:sp>
      <p:sp>
        <p:nvSpPr>
          <p:cNvPr id="11" name="Shape 9"/>
          <p:cNvSpPr/>
          <p:nvPr/>
        </p:nvSpPr>
        <p:spPr>
          <a:xfrm>
            <a:off x="6089904" y="1691640"/>
            <a:ext cx="0" cy="3383280"/>
          </a:xfrm>
          <a:prstGeom prst="line">
            <a:avLst/>
          </a:prstGeom>
          <a:noFill/>
          <a:ln w="25400">
            <a:solidFill>
              <a:srgbClr val="D7D0C2"/>
            </a:solidFill>
            <a:prstDash val="solid"/>
          </a:ln>
        </p:spPr>
        <p:txBody>
          <a:bodyPr/>
          <a:lstStyle/>
          <a:p>
            <a:endParaRPr lang="en-US"/>
          </a:p>
        </p:txBody>
      </p:sp>
      <p:sp>
        <p:nvSpPr>
          <p:cNvPr id="12" name="Text 10"/>
          <p:cNvSpPr/>
          <p:nvPr/>
        </p:nvSpPr>
        <p:spPr>
          <a:xfrm>
            <a:off x="1600200" y="4251960"/>
            <a:ext cx="3657600" cy="256032"/>
          </a:xfrm>
          <a:prstGeom prst="rect">
            <a:avLst/>
          </a:prstGeom>
          <a:noFill/>
          <a:ln/>
        </p:spPr>
        <p:txBody>
          <a:bodyPr wrap="square" lIns="0" tIns="0" rIns="0" bIns="0" rtlCol="0" anchor="ctr"/>
          <a:lstStyle/>
          <a:p>
            <a:pPr marL="0" indent="0">
              <a:buNone/>
            </a:pPr>
            <a:r>
              <a:rPr lang="en-US" sz="1500" b="1" dirty="0">
                <a:solidFill>
                  <a:srgbClr val="52796F"/>
                </a:solidFill>
              </a:rPr>
              <a:t>Governance standard</a:t>
            </a:r>
            <a:endParaRPr lang="en-US" sz="1500" dirty="0"/>
          </a:p>
        </p:txBody>
      </p:sp>
      <p:sp>
        <p:nvSpPr>
          <p:cNvPr id="13" name="Text 11"/>
          <p:cNvSpPr/>
          <p:nvPr/>
        </p:nvSpPr>
        <p:spPr>
          <a:xfrm>
            <a:off x="7178040" y="4251960"/>
            <a:ext cx="3657600" cy="256032"/>
          </a:xfrm>
          <a:prstGeom prst="rect">
            <a:avLst/>
          </a:prstGeom>
          <a:noFill/>
          <a:ln/>
        </p:spPr>
        <p:txBody>
          <a:bodyPr wrap="square" lIns="0" tIns="0" rIns="0" bIns="0" rtlCol="0" anchor="ctr"/>
          <a:lstStyle/>
          <a:p>
            <a:pPr marL="0" indent="0">
              <a:buNone/>
            </a:pPr>
            <a:r>
              <a:rPr lang="en-US" sz="1500" b="1" dirty="0">
                <a:solidFill>
                  <a:srgbClr val="52796F"/>
                </a:solidFill>
              </a:rPr>
              <a:t>Process evidence</a:t>
            </a:r>
            <a:endParaRPr lang="en-US" sz="1500" dirty="0"/>
          </a:p>
        </p:txBody>
      </p:sp>
      <p:sp>
        <p:nvSpPr>
          <p:cNvPr id="14" name="Text 12"/>
          <p:cNvSpPr/>
          <p:nvPr/>
        </p:nvSpPr>
        <p:spPr>
          <a:xfrm>
            <a:off x="1097280" y="5486400"/>
            <a:ext cx="9692640" cy="365760"/>
          </a:xfrm>
          <a:prstGeom prst="rect">
            <a:avLst/>
          </a:prstGeom>
          <a:noFill/>
          <a:ln/>
        </p:spPr>
        <p:txBody>
          <a:bodyPr wrap="square" lIns="0" tIns="0" rIns="0" bIns="0" rtlCol="0" anchor="ctr">
            <a:normAutofit fontScale="70000" lnSpcReduction="20000"/>
          </a:bodyPr>
          <a:lstStyle/>
          <a:p>
            <a:pPr marL="0" indent="0" algn="ctr">
              <a:buNone/>
            </a:pPr>
            <a:r>
              <a:rPr lang="en-US" sz="2100" b="1" dirty="0">
                <a:solidFill>
                  <a:srgbClr val="253858"/>
                </a:solidFill>
              </a:rPr>
              <a:t>No third platform wrapper that costs $$$. No massive prompt archive. No faculty dystopia surveillance console.</a:t>
            </a:r>
            <a:endParaRPr lang="en-US" sz="2100" dirty="0"/>
          </a:p>
        </p:txBody>
      </p:sp>
      <p:sp>
        <p:nvSpPr>
          <p:cNvPr id="15" name="Text 13"/>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5</a:t>
            </a:r>
            <a:endParaRPr lang="en-US" sz="750" dirty="0"/>
          </a:p>
        </p:txBody>
      </p:sp>
      <p:sp>
        <p:nvSpPr>
          <p:cNvPr id="16" name="Text 3">
            <a:extLst>
              <a:ext uri="{FF2B5EF4-FFF2-40B4-BE49-F238E27FC236}">
                <a16:creationId xmlns:a16="http://schemas.microsoft.com/office/drawing/2014/main" id="{ED56ED79-0821-1C8D-87CC-52EBF6E4E830}"/>
              </a:ext>
            </a:extLst>
          </p:cNvPr>
          <p:cNvSpPr/>
          <p:nvPr/>
        </p:nvSpPr>
        <p:spPr>
          <a:xfrm>
            <a:off x="7437120" y="6443969"/>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DF8"/>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ROUTINE WORKFLOW</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What students actually do</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713232" y="2011680"/>
            <a:ext cx="457200" cy="457200"/>
          </a:xfrm>
          <a:prstGeom prst="rect">
            <a:avLst/>
          </a:prstGeom>
          <a:noFill/>
          <a:ln/>
        </p:spPr>
        <p:txBody>
          <a:bodyPr wrap="square" lIns="0" tIns="0" rIns="0" bIns="0" rtlCol="0" anchor="ctr"/>
          <a:lstStyle/>
          <a:p>
            <a:pPr marL="0" indent="0" algn="ctr">
              <a:buNone/>
            </a:pPr>
            <a:r>
              <a:rPr lang="en-US" sz="2400" b="1" dirty="0">
                <a:solidFill>
                  <a:srgbClr val="C8A14A"/>
                </a:solidFill>
              </a:rPr>
              <a:t>1</a:t>
            </a:r>
            <a:endParaRPr lang="en-US" sz="2400" dirty="0"/>
          </a:p>
        </p:txBody>
      </p:sp>
      <p:sp>
        <p:nvSpPr>
          <p:cNvPr id="6" name="Shape 4"/>
          <p:cNvSpPr/>
          <p:nvPr/>
        </p:nvSpPr>
        <p:spPr>
          <a:xfrm>
            <a:off x="1444752" y="2258568"/>
            <a:ext cx="1143000" cy="0"/>
          </a:xfrm>
          <a:prstGeom prst="line">
            <a:avLst/>
          </a:prstGeom>
          <a:noFill/>
          <a:ln w="25400">
            <a:solidFill>
              <a:srgbClr val="D7D0C2"/>
            </a:solidFill>
            <a:prstDash val="solid"/>
            <a:headEnd type="none"/>
            <a:tailEnd type="triangle"/>
          </a:ln>
        </p:spPr>
        <p:txBody>
          <a:bodyPr/>
          <a:lstStyle/>
          <a:p>
            <a:endParaRPr lang="en-US"/>
          </a:p>
        </p:txBody>
      </p:sp>
      <p:sp>
        <p:nvSpPr>
          <p:cNvPr id="7" name="Text 5"/>
          <p:cNvSpPr/>
          <p:nvPr/>
        </p:nvSpPr>
        <p:spPr>
          <a:xfrm>
            <a:off x="530352" y="2743200"/>
            <a:ext cx="1783080" cy="685800"/>
          </a:xfrm>
          <a:prstGeom prst="rect">
            <a:avLst/>
          </a:prstGeom>
          <a:noFill/>
          <a:ln/>
        </p:spPr>
        <p:txBody>
          <a:bodyPr wrap="square" lIns="254" tIns="254" rIns="254" bIns="254" rtlCol="0" anchor="ctr">
            <a:normAutofit/>
          </a:bodyPr>
          <a:lstStyle/>
          <a:p>
            <a:pPr marL="0" indent="0" algn="ctr">
              <a:buNone/>
            </a:pPr>
            <a:r>
              <a:rPr lang="en-US" sz="1700" b="1" dirty="0">
                <a:solidFill>
                  <a:srgbClr val="18212B"/>
                </a:solidFill>
              </a:rPr>
              <a:t>Load the</a:t>
            </a:r>
            <a:endParaRPr lang="en-US" sz="1700" dirty="0"/>
          </a:p>
          <a:p>
            <a:pPr marL="0" indent="0" algn="ctr">
              <a:buNone/>
            </a:pPr>
            <a:r>
              <a:rPr lang="en-US" sz="1700" b="1" dirty="0">
                <a:solidFill>
                  <a:srgbClr val="18212B"/>
                </a:solidFill>
              </a:rPr>
              <a:t>standard</a:t>
            </a:r>
            <a:endParaRPr lang="en-US" sz="1700" dirty="0"/>
          </a:p>
        </p:txBody>
      </p:sp>
      <p:sp>
        <p:nvSpPr>
          <p:cNvPr id="8" name="Text 6"/>
          <p:cNvSpPr/>
          <p:nvPr/>
        </p:nvSpPr>
        <p:spPr>
          <a:xfrm>
            <a:off x="2971800" y="2011680"/>
            <a:ext cx="457200" cy="457200"/>
          </a:xfrm>
          <a:prstGeom prst="rect">
            <a:avLst/>
          </a:prstGeom>
          <a:noFill/>
          <a:ln/>
        </p:spPr>
        <p:txBody>
          <a:bodyPr wrap="square" lIns="0" tIns="0" rIns="0" bIns="0" rtlCol="0" anchor="ctr"/>
          <a:lstStyle/>
          <a:p>
            <a:pPr marL="0" indent="0" algn="ctr">
              <a:buNone/>
            </a:pPr>
            <a:r>
              <a:rPr lang="en-US" sz="2400" b="1" dirty="0">
                <a:solidFill>
                  <a:srgbClr val="C8A14A"/>
                </a:solidFill>
              </a:rPr>
              <a:t>2</a:t>
            </a:r>
            <a:endParaRPr lang="en-US" sz="2400" dirty="0"/>
          </a:p>
        </p:txBody>
      </p:sp>
      <p:sp>
        <p:nvSpPr>
          <p:cNvPr id="9" name="Shape 7"/>
          <p:cNvSpPr/>
          <p:nvPr/>
        </p:nvSpPr>
        <p:spPr>
          <a:xfrm>
            <a:off x="3703320" y="2258568"/>
            <a:ext cx="1143000" cy="0"/>
          </a:xfrm>
          <a:prstGeom prst="line">
            <a:avLst/>
          </a:prstGeom>
          <a:noFill/>
          <a:ln w="25400">
            <a:solidFill>
              <a:srgbClr val="D7D0C2"/>
            </a:solidFill>
            <a:prstDash val="solid"/>
            <a:headEnd type="none"/>
            <a:tailEnd type="triangle"/>
          </a:ln>
        </p:spPr>
        <p:txBody>
          <a:bodyPr/>
          <a:lstStyle/>
          <a:p>
            <a:endParaRPr lang="en-US"/>
          </a:p>
        </p:txBody>
      </p:sp>
      <p:sp>
        <p:nvSpPr>
          <p:cNvPr id="10" name="Text 8"/>
          <p:cNvSpPr/>
          <p:nvPr/>
        </p:nvSpPr>
        <p:spPr>
          <a:xfrm>
            <a:off x="2788920" y="2743200"/>
            <a:ext cx="1783080" cy="685800"/>
          </a:xfrm>
          <a:prstGeom prst="rect">
            <a:avLst/>
          </a:prstGeom>
          <a:noFill/>
          <a:ln/>
        </p:spPr>
        <p:txBody>
          <a:bodyPr wrap="square" lIns="254" tIns="254" rIns="254" bIns="254" rtlCol="0" anchor="ctr">
            <a:normAutofit/>
          </a:bodyPr>
          <a:lstStyle/>
          <a:p>
            <a:pPr marL="0" indent="0" algn="ctr">
              <a:buNone/>
            </a:pPr>
            <a:r>
              <a:rPr lang="en-US" sz="1700" b="1" dirty="0">
                <a:solidFill>
                  <a:srgbClr val="18212B"/>
                </a:solidFill>
              </a:rPr>
              <a:t>Work within</a:t>
            </a:r>
            <a:endParaRPr lang="en-US" sz="1700" dirty="0"/>
          </a:p>
          <a:p>
            <a:pPr marL="0" indent="0" algn="ctr">
              <a:buNone/>
            </a:pPr>
            <a:r>
              <a:rPr lang="en-US" sz="1700" b="1" dirty="0">
                <a:solidFill>
                  <a:srgbClr val="18212B"/>
                </a:solidFill>
              </a:rPr>
              <a:t>course rules</a:t>
            </a:r>
            <a:endParaRPr lang="en-US" sz="1700" dirty="0"/>
          </a:p>
        </p:txBody>
      </p:sp>
      <p:sp>
        <p:nvSpPr>
          <p:cNvPr id="11" name="Text 9"/>
          <p:cNvSpPr/>
          <p:nvPr/>
        </p:nvSpPr>
        <p:spPr>
          <a:xfrm>
            <a:off x="5230368" y="2011680"/>
            <a:ext cx="457200" cy="457200"/>
          </a:xfrm>
          <a:prstGeom prst="rect">
            <a:avLst/>
          </a:prstGeom>
          <a:noFill/>
          <a:ln/>
        </p:spPr>
        <p:txBody>
          <a:bodyPr wrap="square" lIns="0" tIns="0" rIns="0" bIns="0" rtlCol="0" anchor="ctr"/>
          <a:lstStyle/>
          <a:p>
            <a:pPr marL="0" indent="0" algn="ctr">
              <a:buNone/>
            </a:pPr>
            <a:r>
              <a:rPr lang="en-US" sz="2400" b="1" dirty="0">
                <a:solidFill>
                  <a:srgbClr val="C8A14A"/>
                </a:solidFill>
              </a:rPr>
              <a:t>3</a:t>
            </a:r>
            <a:endParaRPr lang="en-US" sz="2400" dirty="0"/>
          </a:p>
        </p:txBody>
      </p:sp>
      <p:sp>
        <p:nvSpPr>
          <p:cNvPr id="12" name="Shape 10"/>
          <p:cNvSpPr/>
          <p:nvPr/>
        </p:nvSpPr>
        <p:spPr>
          <a:xfrm>
            <a:off x="5961888" y="2258568"/>
            <a:ext cx="1143000" cy="0"/>
          </a:xfrm>
          <a:prstGeom prst="line">
            <a:avLst/>
          </a:prstGeom>
          <a:noFill/>
          <a:ln w="25400">
            <a:solidFill>
              <a:srgbClr val="D7D0C2"/>
            </a:solidFill>
            <a:prstDash val="solid"/>
            <a:headEnd type="none"/>
            <a:tailEnd type="triangle"/>
          </a:ln>
        </p:spPr>
        <p:txBody>
          <a:bodyPr/>
          <a:lstStyle/>
          <a:p>
            <a:endParaRPr lang="en-US"/>
          </a:p>
        </p:txBody>
      </p:sp>
      <p:sp>
        <p:nvSpPr>
          <p:cNvPr id="13" name="Text 11"/>
          <p:cNvSpPr/>
          <p:nvPr/>
        </p:nvSpPr>
        <p:spPr>
          <a:xfrm>
            <a:off x="5047488" y="2743200"/>
            <a:ext cx="1783080" cy="685800"/>
          </a:xfrm>
          <a:prstGeom prst="rect">
            <a:avLst/>
          </a:prstGeom>
          <a:noFill/>
          <a:ln/>
        </p:spPr>
        <p:txBody>
          <a:bodyPr wrap="square" lIns="254" tIns="254" rIns="254" bIns="254" rtlCol="0" anchor="ctr">
            <a:normAutofit/>
          </a:bodyPr>
          <a:lstStyle/>
          <a:p>
            <a:pPr marL="0" indent="0" algn="ctr">
              <a:buNone/>
            </a:pPr>
            <a:r>
              <a:rPr lang="en-US" sz="1700" b="1" dirty="0">
                <a:solidFill>
                  <a:srgbClr val="18212B"/>
                </a:solidFill>
              </a:rPr>
              <a:t>Paste a short</a:t>
            </a:r>
            <a:endParaRPr lang="en-US" sz="1700" dirty="0"/>
          </a:p>
          <a:p>
            <a:pPr marL="0" indent="0" algn="ctr">
              <a:buNone/>
            </a:pPr>
            <a:r>
              <a:rPr lang="en-US" sz="1700" b="1" dirty="0">
                <a:solidFill>
                  <a:srgbClr val="18212B"/>
                </a:solidFill>
              </a:rPr>
              <a:t>Lab Book entry</a:t>
            </a:r>
            <a:endParaRPr lang="en-US" sz="1700" dirty="0"/>
          </a:p>
        </p:txBody>
      </p:sp>
      <p:sp>
        <p:nvSpPr>
          <p:cNvPr id="14" name="Text 12"/>
          <p:cNvSpPr/>
          <p:nvPr/>
        </p:nvSpPr>
        <p:spPr>
          <a:xfrm>
            <a:off x="7488936" y="2011680"/>
            <a:ext cx="457200" cy="457200"/>
          </a:xfrm>
          <a:prstGeom prst="rect">
            <a:avLst/>
          </a:prstGeom>
          <a:noFill/>
          <a:ln/>
        </p:spPr>
        <p:txBody>
          <a:bodyPr wrap="square" lIns="0" tIns="0" rIns="0" bIns="0" rtlCol="0" anchor="ctr"/>
          <a:lstStyle/>
          <a:p>
            <a:pPr marL="0" indent="0" algn="ctr">
              <a:buNone/>
            </a:pPr>
            <a:r>
              <a:rPr lang="en-US" sz="2400" b="1" dirty="0">
                <a:solidFill>
                  <a:srgbClr val="C8A14A"/>
                </a:solidFill>
              </a:rPr>
              <a:t>4</a:t>
            </a:r>
            <a:endParaRPr lang="en-US" sz="2400" dirty="0"/>
          </a:p>
        </p:txBody>
      </p:sp>
      <p:sp>
        <p:nvSpPr>
          <p:cNvPr id="15" name="Shape 13"/>
          <p:cNvSpPr/>
          <p:nvPr/>
        </p:nvSpPr>
        <p:spPr>
          <a:xfrm>
            <a:off x="8220456" y="2258568"/>
            <a:ext cx="1143000" cy="0"/>
          </a:xfrm>
          <a:prstGeom prst="line">
            <a:avLst/>
          </a:prstGeom>
          <a:noFill/>
          <a:ln w="25400">
            <a:solidFill>
              <a:srgbClr val="D7D0C2"/>
            </a:solidFill>
            <a:prstDash val="solid"/>
            <a:headEnd type="none"/>
            <a:tailEnd type="triangle"/>
          </a:ln>
        </p:spPr>
        <p:txBody>
          <a:bodyPr/>
          <a:lstStyle/>
          <a:p>
            <a:endParaRPr lang="en-US"/>
          </a:p>
        </p:txBody>
      </p:sp>
      <p:sp>
        <p:nvSpPr>
          <p:cNvPr id="16" name="Text 14"/>
          <p:cNvSpPr/>
          <p:nvPr/>
        </p:nvSpPr>
        <p:spPr>
          <a:xfrm>
            <a:off x="7306056" y="2743200"/>
            <a:ext cx="1783080" cy="685800"/>
          </a:xfrm>
          <a:prstGeom prst="rect">
            <a:avLst/>
          </a:prstGeom>
          <a:noFill/>
          <a:ln/>
        </p:spPr>
        <p:txBody>
          <a:bodyPr wrap="square" lIns="254" tIns="254" rIns="254" bIns="254" rtlCol="0" anchor="ctr">
            <a:normAutofit/>
          </a:bodyPr>
          <a:lstStyle/>
          <a:p>
            <a:pPr marL="0" indent="0" algn="ctr">
              <a:buNone/>
            </a:pPr>
            <a:r>
              <a:rPr lang="en-US" sz="1700" b="1" dirty="0">
                <a:solidFill>
                  <a:srgbClr val="18212B"/>
                </a:solidFill>
              </a:rPr>
              <a:t>Verify what</a:t>
            </a:r>
            <a:endParaRPr lang="en-US" sz="1700" dirty="0"/>
          </a:p>
          <a:p>
            <a:pPr marL="0" indent="0" algn="ctr">
              <a:buNone/>
            </a:pPr>
            <a:r>
              <a:rPr lang="en-US" sz="1700" b="1" dirty="0">
                <a:solidFill>
                  <a:srgbClr val="18212B"/>
                </a:solidFill>
              </a:rPr>
              <a:t>matters</a:t>
            </a:r>
            <a:endParaRPr lang="en-US" sz="1700" dirty="0"/>
          </a:p>
        </p:txBody>
      </p:sp>
      <p:sp>
        <p:nvSpPr>
          <p:cNvPr id="17" name="Text 15"/>
          <p:cNvSpPr/>
          <p:nvPr/>
        </p:nvSpPr>
        <p:spPr>
          <a:xfrm>
            <a:off x="9747504" y="2011680"/>
            <a:ext cx="457200" cy="457200"/>
          </a:xfrm>
          <a:prstGeom prst="rect">
            <a:avLst/>
          </a:prstGeom>
          <a:noFill/>
          <a:ln/>
        </p:spPr>
        <p:txBody>
          <a:bodyPr wrap="square" lIns="0" tIns="0" rIns="0" bIns="0" rtlCol="0" anchor="ctr"/>
          <a:lstStyle/>
          <a:p>
            <a:pPr marL="0" indent="0" algn="ctr">
              <a:buNone/>
            </a:pPr>
            <a:r>
              <a:rPr lang="en-US" sz="2400" b="1" dirty="0">
                <a:solidFill>
                  <a:srgbClr val="C8A14A"/>
                </a:solidFill>
              </a:rPr>
              <a:t>5</a:t>
            </a:r>
            <a:endParaRPr lang="en-US" sz="2400" dirty="0"/>
          </a:p>
        </p:txBody>
      </p:sp>
      <p:sp>
        <p:nvSpPr>
          <p:cNvPr id="18" name="Shape 16"/>
          <p:cNvSpPr/>
          <p:nvPr/>
        </p:nvSpPr>
        <p:spPr>
          <a:xfrm>
            <a:off x="10479024" y="2258568"/>
            <a:ext cx="1143000" cy="0"/>
          </a:xfrm>
          <a:prstGeom prst="line">
            <a:avLst/>
          </a:prstGeom>
          <a:noFill/>
          <a:ln w="25400">
            <a:solidFill>
              <a:srgbClr val="D7D0C2"/>
            </a:solidFill>
            <a:prstDash val="solid"/>
            <a:headEnd type="none"/>
            <a:tailEnd type="triangle"/>
          </a:ln>
        </p:spPr>
        <p:txBody>
          <a:bodyPr/>
          <a:lstStyle/>
          <a:p>
            <a:endParaRPr lang="en-US"/>
          </a:p>
        </p:txBody>
      </p:sp>
      <p:sp>
        <p:nvSpPr>
          <p:cNvPr id="19" name="Text 17"/>
          <p:cNvSpPr/>
          <p:nvPr/>
        </p:nvSpPr>
        <p:spPr>
          <a:xfrm>
            <a:off x="9564624" y="2743200"/>
            <a:ext cx="1783080" cy="685800"/>
          </a:xfrm>
          <a:prstGeom prst="rect">
            <a:avLst/>
          </a:prstGeom>
          <a:noFill/>
          <a:ln/>
        </p:spPr>
        <p:txBody>
          <a:bodyPr wrap="square" lIns="254" tIns="254" rIns="254" bIns="254" rtlCol="0" anchor="ctr">
            <a:normAutofit/>
          </a:bodyPr>
          <a:lstStyle/>
          <a:p>
            <a:pPr marL="0" indent="0" algn="ctr">
              <a:buNone/>
            </a:pPr>
            <a:r>
              <a:rPr lang="en-US" sz="1700" b="1" dirty="0">
                <a:solidFill>
                  <a:srgbClr val="18212B"/>
                </a:solidFill>
              </a:rPr>
              <a:t>Audit only</a:t>
            </a:r>
            <a:endParaRPr lang="en-US" sz="1700" dirty="0"/>
          </a:p>
          <a:p>
            <a:pPr marL="0" indent="0" algn="ctr">
              <a:buNone/>
            </a:pPr>
            <a:r>
              <a:rPr lang="en-US" sz="1700" b="1" dirty="0">
                <a:solidFill>
                  <a:srgbClr val="18212B"/>
                </a:solidFill>
              </a:rPr>
              <a:t>when needed</a:t>
            </a:r>
            <a:endParaRPr lang="en-US" sz="1700" dirty="0"/>
          </a:p>
        </p:txBody>
      </p:sp>
      <p:sp>
        <p:nvSpPr>
          <p:cNvPr id="20" name="Text 18"/>
          <p:cNvSpPr/>
          <p:nvPr/>
        </p:nvSpPr>
        <p:spPr>
          <a:xfrm>
            <a:off x="914400" y="3792862"/>
            <a:ext cx="5822830" cy="320040"/>
          </a:xfrm>
          <a:prstGeom prst="rect">
            <a:avLst/>
          </a:prstGeom>
          <a:noFill/>
          <a:ln/>
        </p:spPr>
        <p:txBody>
          <a:bodyPr wrap="square" lIns="0" tIns="0" rIns="0" bIns="0" rtlCol="0" anchor="ctr"/>
          <a:lstStyle/>
          <a:p>
            <a:pPr marL="0" indent="0">
              <a:buNone/>
            </a:pPr>
            <a:r>
              <a:rPr lang="en-US" sz="2000" b="1" dirty="0">
                <a:solidFill>
                  <a:srgbClr val="18212B"/>
                </a:solidFill>
              </a:rPr>
              <a:t>At the end of a meaningful AI-assisted session:</a:t>
            </a:r>
            <a:endParaRPr lang="en-US" sz="2000" dirty="0"/>
          </a:p>
        </p:txBody>
      </p:sp>
      <p:sp>
        <p:nvSpPr>
          <p:cNvPr id="21" name="Text 19"/>
          <p:cNvSpPr/>
          <p:nvPr/>
        </p:nvSpPr>
        <p:spPr>
          <a:xfrm>
            <a:off x="872302" y="4425696"/>
            <a:ext cx="8692321" cy="411480"/>
          </a:xfrm>
          <a:prstGeom prst="rect">
            <a:avLst/>
          </a:prstGeom>
          <a:noFill/>
          <a:ln/>
        </p:spPr>
        <p:txBody>
          <a:bodyPr wrap="square" lIns="0" tIns="0" rIns="0" bIns="0" rtlCol="0" anchor="ctr"/>
          <a:lstStyle/>
          <a:p>
            <a:pPr marL="0" indent="0">
              <a:buNone/>
            </a:pPr>
            <a:r>
              <a:rPr lang="en-US" sz="2100" b="1" i="1" dirty="0">
                <a:solidFill>
                  <a:srgbClr val="52796F"/>
                </a:solidFill>
              </a:rPr>
              <a:t>“Would you like a short TRAIL Lab Book update for this session?”</a:t>
            </a:r>
            <a:endParaRPr lang="en-US" sz="2100" dirty="0"/>
          </a:p>
        </p:txBody>
      </p:sp>
      <p:sp>
        <p:nvSpPr>
          <p:cNvPr id="22" name="Text 20"/>
          <p:cNvSpPr/>
          <p:nvPr/>
        </p:nvSpPr>
        <p:spPr>
          <a:xfrm>
            <a:off x="872302" y="5157906"/>
            <a:ext cx="10749721" cy="292608"/>
          </a:xfrm>
          <a:prstGeom prst="rect">
            <a:avLst/>
          </a:prstGeom>
          <a:noFill/>
          <a:ln/>
        </p:spPr>
        <p:txBody>
          <a:bodyPr wrap="square" lIns="0" tIns="0" rIns="0" bIns="0" rtlCol="0" anchor="ctr"/>
          <a:lstStyle/>
          <a:p>
            <a:pPr marL="0" indent="0">
              <a:buNone/>
            </a:pPr>
            <a:r>
              <a:rPr lang="en-US" sz="1700" dirty="0">
                <a:solidFill>
                  <a:srgbClr val="5D6673"/>
                </a:solidFill>
              </a:rPr>
              <a:t>The student checks accuracy, perhaps answers some questions, then copies and pastes into the lab book.</a:t>
            </a:r>
          </a:p>
          <a:p>
            <a:pPr marL="0" indent="0">
              <a:buNone/>
            </a:pPr>
            <a:r>
              <a:rPr lang="en-US" sz="1700" dirty="0">
                <a:solidFill>
                  <a:srgbClr val="5D6673"/>
                </a:solidFill>
              </a:rPr>
              <a:t>.txt or .md</a:t>
            </a:r>
            <a:endParaRPr lang="en-US" sz="1700" dirty="0"/>
          </a:p>
        </p:txBody>
      </p:sp>
      <p:sp>
        <p:nvSpPr>
          <p:cNvPr id="23" name="Text 21"/>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6</a:t>
            </a:r>
            <a:endParaRPr lang="en-US" sz="750" dirty="0"/>
          </a:p>
        </p:txBody>
      </p:sp>
      <p:sp>
        <p:nvSpPr>
          <p:cNvPr id="24" name="Text 3">
            <a:extLst>
              <a:ext uri="{FF2B5EF4-FFF2-40B4-BE49-F238E27FC236}">
                <a16:creationId xmlns:a16="http://schemas.microsoft.com/office/drawing/2014/main" id="{385783BD-C8A3-1270-FB1E-CDADAD7D774E}"/>
              </a:ext>
            </a:extLst>
          </p:cNvPr>
          <p:cNvSpPr/>
          <p:nvPr/>
        </p:nvSpPr>
        <p:spPr>
          <a:xfrm>
            <a:off x="7488936" y="6437376"/>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3EE"/>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THE ANTI-CHEATING LOGIC</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Why this changes incentives</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914400" y="1783080"/>
            <a:ext cx="4206240" cy="365760"/>
          </a:xfrm>
          <a:prstGeom prst="rect">
            <a:avLst/>
          </a:prstGeom>
          <a:noFill/>
          <a:ln/>
        </p:spPr>
        <p:txBody>
          <a:bodyPr wrap="square" lIns="0" tIns="0" rIns="0" bIns="0" rtlCol="0" anchor="ctr"/>
          <a:lstStyle/>
          <a:p>
            <a:pPr marL="0" indent="0" algn="ctr">
              <a:buNone/>
            </a:pPr>
            <a:r>
              <a:rPr lang="en-US" sz="2500" b="1" dirty="0">
                <a:solidFill>
                  <a:srgbClr val="52796F"/>
                </a:solidFill>
              </a:rPr>
              <a:t>Honest work</a:t>
            </a:r>
            <a:endParaRPr lang="en-US" sz="2500" dirty="0"/>
          </a:p>
        </p:txBody>
      </p:sp>
      <p:sp>
        <p:nvSpPr>
          <p:cNvPr id="6" name="Text 4"/>
          <p:cNvSpPr/>
          <p:nvPr/>
        </p:nvSpPr>
        <p:spPr>
          <a:xfrm>
            <a:off x="1051560" y="2450592"/>
            <a:ext cx="3931920" cy="320040"/>
          </a:xfrm>
          <a:prstGeom prst="rect">
            <a:avLst/>
          </a:prstGeom>
          <a:noFill/>
          <a:ln/>
        </p:spPr>
        <p:txBody>
          <a:bodyPr wrap="square" lIns="0" tIns="0" rIns="0" bIns="0" rtlCol="0" anchor="ctr"/>
          <a:lstStyle/>
          <a:p>
            <a:pPr marL="0" indent="0" algn="ctr">
              <a:buNone/>
            </a:pPr>
            <a:r>
              <a:rPr lang="en-US" sz="1900" b="1" dirty="0">
                <a:solidFill>
                  <a:srgbClr val="18212B"/>
                </a:solidFill>
              </a:rPr>
              <a:t>Lightly document real process</a:t>
            </a:r>
            <a:endParaRPr lang="en-US" sz="1900" dirty="0"/>
          </a:p>
        </p:txBody>
      </p:sp>
      <p:sp>
        <p:nvSpPr>
          <p:cNvPr id="7" name="Text 5"/>
          <p:cNvSpPr/>
          <p:nvPr/>
        </p:nvSpPr>
        <p:spPr>
          <a:xfrm>
            <a:off x="1371600" y="3063240"/>
            <a:ext cx="201168" cy="228600"/>
          </a:xfrm>
          <a:prstGeom prst="rect">
            <a:avLst/>
          </a:prstGeom>
          <a:noFill/>
          <a:ln/>
        </p:spPr>
        <p:txBody>
          <a:bodyPr wrap="square" lIns="0" tIns="0" rIns="0" bIns="0" rtlCol="0" anchor="ctr"/>
          <a:lstStyle/>
          <a:p>
            <a:pPr marL="0" indent="0">
              <a:buNone/>
            </a:pPr>
            <a:r>
              <a:rPr lang="en-US" sz="1700" b="1" dirty="0">
                <a:solidFill>
                  <a:srgbClr val="52796F"/>
                </a:solidFill>
              </a:rPr>
              <a:t>•</a:t>
            </a:r>
            <a:endParaRPr lang="en-US" sz="1700" dirty="0"/>
          </a:p>
        </p:txBody>
      </p:sp>
      <p:sp>
        <p:nvSpPr>
          <p:cNvPr id="8" name="Text 6"/>
          <p:cNvSpPr/>
          <p:nvPr/>
        </p:nvSpPr>
        <p:spPr>
          <a:xfrm>
            <a:off x="1645920" y="3054096"/>
            <a:ext cx="31089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real decisions</a:t>
            </a:r>
            <a:endParaRPr lang="en-US" sz="1700" dirty="0"/>
          </a:p>
        </p:txBody>
      </p:sp>
      <p:sp>
        <p:nvSpPr>
          <p:cNvPr id="9" name="Text 7"/>
          <p:cNvSpPr/>
          <p:nvPr/>
        </p:nvSpPr>
        <p:spPr>
          <a:xfrm>
            <a:off x="1371600" y="3483864"/>
            <a:ext cx="201168" cy="228600"/>
          </a:xfrm>
          <a:prstGeom prst="rect">
            <a:avLst/>
          </a:prstGeom>
          <a:noFill/>
          <a:ln/>
        </p:spPr>
        <p:txBody>
          <a:bodyPr wrap="square" lIns="0" tIns="0" rIns="0" bIns="0" rtlCol="0" anchor="ctr"/>
          <a:lstStyle/>
          <a:p>
            <a:pPr marL="0" indent="0">
              <a:buNone/>
            </a:pPr>
            <a:r>
              <a:rPr lang="en-US" sz="1700" b="1" dirty="0">
                <a:solidFill>
                  <a:srgbClr val="52796F"/>
                </a:solidFill>
              </a:rPr>
              <a:t>•</a:t>
            </a:r>
            <a:endParaRPr lang="en-US" sz="1700" dirty="0"/>
          </a:p>
        </p:txBody>
      </p:sp>
      <p:sp>
        <p:nvSpPr>
          <p:cNvPr id="10" name="Text 8"/>
          <p:cNvSpPr/>
          <p:nvPr/>
        </p:nvSpPr>
        <p:spPr>
          <a:xfrm>
            <a:off x="1645920" y="3474720"/>
            <a:ext cx="31089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real verification</a:t>
            </a:r>
            <a:endParaRPr lang="en-US" sz="1700" dirty="0"/>
          </a:p>
        </p:txBody>
      </p:sp>
      <p:sp>
        <p:nvSpPr>
          <p:cNvPr id="11" name="Text 9"/>
          <p:cNvSpPr/>
          <p:nvPr/>
        </p:nvSpPr>
        <p:spPr>
          <a:xfrm>
            <a:off x="1371600" y="3904488"/>
            <a:ext cx="201168" cy="228600"/>
          </a:xfrm>
          <a:prstGeom prst="rect">
            <a:avLst/>
          </a:prstGeom>
          <a:noFill/>
          <a:ln/>
        </p:spPr>
        <p:txBody>
          <a:bodyPr wrap="square" lIns="0" tIns="0" rIns="0" bIns="0" rtlCol="0" anchor="ctr"/>
          <a:lstStyle/>
          <a:p>
            <a:pPr marL="0" indent="0">
              <a:buNone/>
            </a:pPr>
            <a:r>
              <a:rPr lang="en-US" sz="1700" b="1" dirty="0">
                <a:solidFill>
                  <a:srgbClr val="52796F"/>
                </a:solidFill>
              </a:rPr>
              <a:t>•</a:t>
            </a:r>
            <a:endParaRPr lang="en-US" sz="1700" dirty="0"/>
          </a:p>
        </p:txBody>
      </p:sp>
      <p:sp>
        <p:nvSpPr>
          <p:cNvPr id="12" name="Text 10"/>
          <p:cNvSpPr/>
          <p:nvPr/>
        </p:nvSpPr>
        <p:spPr>
          <a:xfrm>
            <a:off x="1645920" y="3895344"/>
            <a:ext cx="31089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real uncertainty</a:t>
            </a:r>
            <a:endParaRPr lang="en-US" sz="1700" dirty="0"/>
          </a:p>
        </p:txBody>
      </p:sp>
      <p:sp>
        <p:nvSpPr>
          <p:cNvPr id="13" name="Text 11"/>
          <p:cNvSpPr/>
          <p:nvPr/>
        </p:nvSpPr>
        <p:spPr>
          <a:xfrm>
            <a:off x="1371600" y="4325112"/>
            <a:ext cx="201168" cy="228600"/>
          </a:xfrm>
          <a:prstGeom prst="rect">
            <a:avLst/>
          </a:prstGeom>
          <a:noFill/>
          <a:ln/>
        </p:spPr>
        <p:txBody>
          <a:bodyPr wrap="square" lIns="0" tIns="0" rIns="0" bIns="0" rtlCol="0" anchor="ctr"/>
          <a:lstStyle/>
          <a:p>
            <a:pPr marL="0" indent="0">
              <a:buNone/>
            </a:pPr>
            <a:r>
              <a:rPr lang="en-US" sz="1700" b="1" dirty="0">
                <a:solidFill>
                  <a:srgbClr val="52796F"/>
                </a:solidFill>
              </a:rPr>
              <a:t>•</a:t>
            </a:r>
            <a:endParaRPr lang="en-US" sz="1700" dirty="0"/>
          </a:p>
        </p:txBody>
      </p:sp>
      <p:sp>
        <p:nvSpPr>
          <p:cNvPr id="14" name="Text 12"/>
          <p:cNvSpPr/>
          <p:nvPr/>
        </p:nvSpPr>
        <p:spPr>
          <a:xfrm>
            <a:off x="1645920" y="4315968"/>
            <a:ext cx="31089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real next steps</a:t>
            </a:r>
            <a:endParaRPr lang="en-US" sz="1700" dirty="0"/>
          </a:p>
        </p:txBody>
      </p:sp>
      <p:sp>
        <p:nvSpPr>
          <p:cNvPr id="15" name="Text 13"/>
          <p:cNvSpPr/>
          <p:nvPr/>
        </p:nvSpPr>
        <p:spPr>
          <a:xfrm>
            <a:off x="6949440" y="1783080"/>
            <a:ext cx="4206240" cy="365760"/>
          </a:xfrm>
          <a:prstGeom prst="rect">
            <a:avLst/>
          </a:prstGeom>
          <a:noFill/>
          <a:ln/>
        </p:spPr>
        <p:txBody>
          <a:bodyPr wrap="square" lIns="0" tIns="0" rIns="0" bIns="0" rtlCol="0" anchor="ctr"/>
          <a:lstStyle/>
          <a:p>
            <a:pPr marL="0" indent="0" algn="ctr">
              <a:buNone/>
            </a:pPr>
            <a:r>
              <a:rPr lang="en-US" sz="2500" b="1" dirty="0">
                <a:solidFill>
                  <a:srgbClr val="8B3A3A"/>
                </a:solidFill>
              </a:rPr>
              <a:t>Dishonest work</a:t>
            </a:r>
            <a:endParaRPr lang="en-US" sz="2500" dirty="0"/>
          </a:p>
        </p:txBody>
      </p:sp>
      <p:sp>
        <p:nvSpPr>
          <p:cNvPr id="16" name="Text 14"/>
          <p:cNvSpPr/>
          <p:nvPr/>
        </p:nvSpPr>
        <p:spPr>
          <a:xfrm>
            <a:off x="7086600" y="2450592"/>
            <a:ext cx="3931920" cy="320040"/>
          </a:xfrm>
          <a:prstGeom prst="rect">
            <a:avLst/>
          </a:prstGeom>
          <a:noFill/>
          <a:ln/>
        </p:spPr>
        <p:txBody>
          <a:bodyPr wrap="square" lIns="0" tIns="0" rIns="0" bIns="0" rtlCol="0" anchor="ctr"/>
          <a:lstStyle/>
          <a:p>
            <a:pPr marL="0" indent="0" algn="ctr">
              <a:buNone/>
            </a:pPr>
            <a:r>
              <a:rPr lang="en-US" sz="1900" b="1" dirty="0">
                <a:solidFill>
                  <a:srgbClr val="18212B"/>
                </a:solidFill>
              </a:rPr>
              <a:t>Must fake a coherent history</a:t>
            </a:r>
            <a:endParaRPr lang="en-US" sz="1900" dirty="0"/>
          </a:p>
        </p:txBody>
      </p:sp>
      <p:sp>
        <p:nvSpPr>
          <p:cNvPr id="17" name="Text 15"/>
          <p:cNvSpPr/>
          <p:nvPr/>
        </p:nvSpPr>
        <p:spPr>
          <a:xfrm>
            <a:off x="7406640" y="3063240"/>
            <a:ext cx="201168" cy="228600"/>
          </a:xfrm>
          <a:prstGeom prst="rect">
            <a:avLst/>
          </a:prstGeom>
          <a:noFill/>
          <a:ln/>
        </p:spPr>
        <p:txBody>
          <a:bodyPr wrap="square" lIns="0" tIns="0" rIns="0" bIns="0" rtlCol="0" anchor="ctr"/>
          <a:lstStyle/>
          <a:p>
            <a:pPr marL="0" indent="0">
              <a:buNone/>
            </a:pPr>
            <a:r>
              <a:rPr lang="en-US" sz="1700" b="1" dirty="0">
                <a:solidFill>
                  <a:srgbClr val="8B3A3A"/>
                </a:solidFill>
              </a:rPr>
              <a:t>•</a:t>
            </a:r>
            <a:endParaRPr lang="en-US" sz="1700" dirty="0"/>
          </a:p>
        </p:txBody>
      </p:sp>
      <p:sp>
        <p:nvSpPr>
          <p:cNvPr id="18" name="Text 16"/>
          <p:cNvSpPr/>
          <p:nvPr/>
        </p:nvSpPr>
        <p:spPr>
          <a:xfrm>
            <a:off x="7680960" y="3054096"/>
            <a:ext cx="31089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dates and sessions</a:t>
            </a:r>
            <a:endParaRPr lang="en-US" sz="1700" dirty="0"/>
          </a:p>
        </p:txBody>
      </p:sp>
      <p:sp>
        <p:nvSpPr>
          <p:cNvPr id="19" name="Text 17"/>
          <p:cNvSpPr/>
          <p:nvPr/>
        </p:nvSpPr>
        <p:spPr>
          <a:xfrm>
            <a:off x="7406640" y="3483864"/>
            <a:ext cx="201168" cy="228600"/>
          </a:xfrm>
          <a:prstGeom prst="rect">
            <a:avLst/>
          </a:prstGeom>
          <a:noFill/>
          <a:ln/>
        </p:spPr>
        <p:txBody>
          <a:bodyPr wrap="square" lIns="0" tIns="0" rIns="0" bIns="0" rtlCol="0" anchor="ctr"/>
          <a:lstStyle/>
          <a:p>
            <a:pPr marL="0" indent="0">
              <a:buNone/>
            </a:pPr>
            <a:r>
              <a:rPr lang="en-US" sz="1700" b="1" dirty="0">
                <a:solidFill>
                  <a:srgbClr val="8B3A3A"/>
                </a:solidFill>
              </a:rPr>
              <a:t>•</a:t>
            </a:r>
            <a:endParaRPr lang="en-US" sz="1700" dirty="0"/>
          </a:p>
        </p:txBody>
      </p:sp>
      <p:sp>
        <p:nvSpPr>
          <p:cNvPr id="20" name="Text 18"/>
          <p:cNvSpPr/>
          <p:nvPr/>
        </p:nvSpPr>
        <p:spPr>
          <a:xfrm>
            <a:off x="7680960" y="3474720"/>
            <a:ext cx="31089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student revisions</a:t>
            </a:r>
            <a:endParaRPr lang="en-US" sz="1700" dirty="0"/>
          </a:p>
        </p:txBody>
      </p:sp>
      <p:sp>
        <p:nvSpPr>
          <p:cNvPr id="21" name="Text 19"/>
          <p:cNvSpPr/>
          <p:nvPr/>
        </p:nvSpPr>
        <p:spPr>
          <a:xfrm>
            <a:off x="7406640" y="3904488"/>
            <a:ext cx="201168" cy="228600"/>
          </a:xfrm>
          <a:prstGeom prst="rect">
            <a:avLst/>
          </a:prstGeom>
          <a:noFill/>
          <a:ln/>
        </p:spPr>
        <p:txBody>
          <a:bodyPr wrap="square" lIns="0" tIns="0" rIns="0" bIns="0" rtlCol="0" anchor="ctr"/>
          <a:lstStyle/>
          <a:p>
            <a:pPr marL="0" indent="0">
              <a:buNone/>
            </a:pPr>
            <a:r>
              <a:rPr lang="en-US" sz="1700" b="1" dirty="0">
                <a:solidFill>
                  <a:srgbClr val="8B3A3A"/>
                </a:solidFill>
              </a:rPr>
              <a:t>•</a:t>
            </a:r>
            <a:endParaRPr lang="en-US" sz="1700" dirty="0"/>
          </a:p>
        </p:txBody>
      </p:sp>
      <p:sp>
        <p:nvSpPr>
          <p:cNvPr id="22" name="Text 20"/>
          <p:cNvSpPr/>
          <p:nvPr/>
        </p:nvSpPr>
        <p:spPr>
          <a:xfrm>
            <a:off x="7680960" y="3895344"/>
            <a:ext cx="31089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source checks</a:t>
            </a:r>
            <a:endParaRPr lang="en-US" sz="1700" dirty="0"/>
          </a:p>
        </p:txBody>
      </p:sp>
      <p:sp>
        <p:nvSpPr>
          <p:cNvPr id="23" name="Text 21"/>
          <p:cNvSpPr/>
          <p:nvPr/>
        </p:nvSpPr>
        <p:spPr>
          <a:xfrm>
            <a:off x="7406640" y="4325112"/>
            <a:ext cx="201168" cy="228600"/>
          </a:xfrm>
          <a:prstGeom prst="rect">
            <a:avLst/>
          </a:prstGeom>
          <a:noFill/>
          <a:ln/>
        </p:spPr>
        <p:txBody>
          <a:bodyPr wrap="square" lIns="0" tIns="0" rIns="0" bIns="0" rtlCol="0" anchor="ctr"/>
          <a:lstStyle/>
          <a:p>
            <a:pPr marL="0" indent="0">
              <a:buNone/>
            </a:pPr>
            <a:r>
              <a:rPr lang="en-US" sz="1700" b="1" dirty="0">
                <a:solidFill>
                  <a:srgbClr val="8B3A3A"/>
                </a:solidFill>
              </a:rPr>
              <a:t>•</a:t>
            </a:r>
            <a:endParaRPr lang="en-US" sz="1700" dirty="0"/>
          </a:p>
        </p:txBody>
      </p:sp>
      <p:sp>
        <p:nvSpPr>
          <p:cNvPr id="24" name="Text 22"/>
          <p:cNvSpPr/>
          <p:nvPr/>
        </p:nvSpPr>
        <p:spPr>
          <a:xfrm>
            <a:off x="7680960" y="4315968"/>
            <a:ext cx="31089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artifact alignment</a:t>
            </a:r>
            <a:endParaRPr lang="en-US" sz="1700" dirty="0"/>
          </a:p>
        </p:txBody>
      </p:sp>
      <p:sp>
        <p:nvSpPr>
          <p:cNvPr id="25" name="Shape 23"/>
          <p:cNvSpPr/>
          <p:nvPr/>
        </p:nvSpPr>
        <p:spPr>
          <a:xfrm>
            <a:off x="6035040" y="1691640"/>
            <a:ext cx="0" cy="3474720"/>
          </a:xfrm>
          <a:prstGeom prst="line">
            <a:avLst/>
          </a:prstGeom>
          <a:noFill/>
          <a:ln w="25400">
            <a:solidFill>
              <a:srgbClr val="D7D0C2"/>
            </a:solidFill>
            <a:prstDash val="solid"/>
          </a:ln>
        </p:spPr>
        <p:txBody>
          <a:bodyPr/>
          <a:lstStyle/>
          <a:p>
            <a:endParaRPr lang="en-US"/>
          </a:p>
        </p:txBody>
      </p:sp>
      <p:sp>
        <p:nvSpPr>
          <p:cNvPr id="26" name="Text 24"/>
          <p:cNvSpPr/>
          <p:nvPr/>
        </p:nvSpPr>
        <p:spPr>
          <a:xfrm>
            <a:off x="2011680" y="5532120"/>
            <a:ext cx="8138160" cy="502920"/>
          </a:xfrm>
          <a:prstGeom prst="rect">
            <a:avLst/>
          </a:prstGeom>
          <a:noFill/>
          <a:ln/>
        </p:spPr>
        <p:txBody>
          <a:bodyPr wrap="square" lIns="254" tIns="254" rIns="254" bIns="254" rtlCol="0" anchor="ctr">
            <a:normAutofit fontScale="92500" lnSpcReduction="20000"/>
          </a:bodyPr>
          <a:lstStyle/>
          <a:p>
            <a:pPr marL="0" indent="0" algn="ctr">
              <a:buNone/>
            </a:pPr>
            <a:r>
              <a:rPr lang="en-US" sz="2100" b="1" dirty="0">
                <a:solidFill>
                  <a:srgbClr val="253858"/>
                </a:solidFill>
              </a:rPr>
              <a:t>TRAIL does not make cheating impossible.</a:t>
            </a:r>
            <a:endParaRPr lang="en-US" sz="2100" dirty="0"/>
          </a:p>
          <a:p>
            <a:pPr marL="0" indent="0" algn="ctr">
              <a:buNone/>
            </a:pPr>
            <a:r>
              <a:rPr lang="en-US" sz="2100" b="1" dirty="0">
                <a:solidFill>
                  <a:srgbClr val="253858"/>
                </a:solidFill>
              </a:rPr>
              <a:t>It makes false process harder to sustain.</a:t>
            </a:r>
            <a:endParaRPr lang="en-US" sz="2100" dirty="0"/>
          </a:p>
        </p:txBody>
      </p:sp>
      <p:sp>
        <p:nvSpPr>
          <p:cNvPr id="27" name="Text 25"/>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7</a:t>
            </a:r>
            <a:endParaRPr lang="en-US" sz="750" dirty="0"/>
          </a:p>
        </p:txBody>
      </p:sp>
      <p:sp>
        <p:nvSpPr>
          <p:cNvPr id="28" name="Text 3">
            <a:extLst>
              <a:ext uri="{FF2B5EF4-FFF2-40B4-BE49-F238E27FC236}">
                <a16:creationId xmlns:a16="http://schemas.microsoft.com/office/drawing/2014/main" id="{4D833CBF-AAAB-CF97-CBF5-B6C8596BE2D8}"/>
              </a:ext>
            </a:extLst>
          </p:cNvPr>
          <p:cNvSpPr/>
          <p:nvPr/>
        </p:nvSpPr>
        <p:spPr>
          <a:xfrm>
            <a:off x="7607808" y="6437376"/>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DF8"/>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TRUST THROUGH LIMITS</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What TRAIL is not</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Text 3"/>
          <p:cNvSpPr/>
          <p:nvPr/>
        </p:nvSpPr>
        <p:spPr>
          <a:xfrm>
            <a:off x="868680" y="1737360"/>
            <a:ext cx="4023360" cy="411480"/>
          </a:xfrm>
          <a:prstGeom prst="rect">
            <a:avLst/>
          </a:prstGeom>
          <a:noFill/>
          <a:ln/>
        </p:spPr>
        <p:txBody>
          <a:bodyPr wrap="square" lIns="0" tIns="0" rIns="0" bIns="0" rtlCol="0" anchor="ctr"/>
          <a:lstStyle/>
          <a:p>
            <a:pPr marL="0" indent="0">
              <a:buNone/>
            </a:pPr>
            <a:r>
              <a:rPr lang="en-US" sz="2500" b="1" dirty="0">
                <a:solidFill>
                  <a:srgbClr val="8B3A3A"/>
                </a:solidFill>
              </a:rPr>
              <a:t>Not an AI detector</a:t>
            </a:r>
            <a:endParaRPr lang="en-US" sz="2500" dirty="0"/>
          </a:p>
        </p:txBody>
      </p:sp>
      <p:sp>
        <p:nvSpPr>
          <p:cNvPr id="6" name="Text 4"/>
          <p:cNvSpPr/>
          <p:nvPr/>
        </p:nvSpPr>
        <p:spPr>
          <a:xfrm>
            <a:off x="868680" y="2514600"/>
            <a:ext cx="4389120" cy="411480"/>
          </a:xfrm>
          <a:prstGeom prst="rect">
            <a:avLst/>
          </a:prstGeom>
          <a:noFill/>
          <a:ln/>
        </p:spPr>
        <p:txBody>
          <a:bodyPr wrap="square" lIns="0" tIns="0" rIns="0" bIns="0" rtlCol="0" anchor="ctr"/>
          <a:lstStyle/>
          <a:p>
            <a:pPr marL="0" indent="0">
              <a:buNone/>
            </a:pPr>
            <a:r>
              <a:rPr lang="en-US" sz="2500" b="1" dirty="0">
                <a:solidFill>
                  <a:srgbClr val="8B3A3A"/>
                </a:solidFill>
              </a:rPr>
              <a:t>Not a surveillance system</a:t>
            </a:r>
            <a:endParaRPr lang="en-US" sz="2500" dirty="0"/>
          </a:p>
        </p:txBody>
      </p:sp>
      <p:sp>
        <p:nvSpPr>
          <p:cNvPr id="7" name="Text 5"/>
          <p:cNvSpPr/>
          <p:nvPr/>
        </p:nvSpPr>
        <p:spPr>
          <a:xfrm>
            <a:off x="868680" y="3291840"/>
            <a:ext cx="5212080" cy="411480"/>
          </a:xfrm>
          <a:prstGeom prst="rect">
            <a:avLst/>
          </a:prstGeom>
          <a:noFill/>
          <a:ln/>
        </p:spPr>
        <p:txBody>
          <a:bodyPr wrap="square" lIns="0" tIns="0" rIns="0" bIns="0" rtlCol="0" anchor="ctr"/>
          <a:lstStyle/>
          <a:p>
            <a:pPr marL="0" indent="0">
              <a:buNone/>
            </a:pPr>
            <a:r>
              <a:rPr lang="en-US" sz="2500" b="1" dirty="0">
                <a:solidFill>
                  <a:srgbClr val="8B3A3A"/>
                </a:solidFill>
              </a:rPr>
              <a:t>Not proof that cheating cannot happen</a:t>
            </a:r>
            <a:endParaRPr lang="en-US" sz="2500" dirty="0"/>
          </a:p>
        </p:txBody>
      </p:sp>
      <p:sp>
        <p:nvSpPr>
          <p:cNvPr id="8" name="Text 6"/>
          <p:cNvSpPr/>
          <p:nvPr/>
        </p:nvSpPr>
        <p:spPr>
          <a:xfrm>
            <a:off x="6446520" y="1737360"/>
            <a:ext cx="4389120" cy="347472"/>
          </a:xfrm>
          <a:prstGeom prst="rect">
            <a:avLst/>
          </a:prstGeom>
          <a:noFill/>
          <a:ln/>
        </p:spPr>
        <p:txBody>
          <a:bodyPr wrap="square" lIns="0" tIns="0" rIns="0" bIns="0" rtlCol="0" anchor="ctr"/>
          <a:lstStyle/>
          <a:p>
            <a:pPr marL="0" indent="0">
              <a:buNone/>
            </a:pPr>
            <a:r>
              <a:rPr lang="en-US" sz="2200" b="1" dirty="0">
                <a:solidFill>
                  <a:srgbClr val="18212B"/>
                </a:solidFill>
              </a:rPr>
              <a:t>Instead, it is a process standard:</a:t>
            </a:r>
            <a:endParaRPr lang="en-US" sz="2200" dirty="0"/>
          </a:p>
        </p:txBody>
      </p:sp>
      <p:sp>
        <p:nvSpPr>
          <p:cNvPr id="9" name="Text 7"/>
          <p:cNvSpPr/>
          <p:nvPr/>
        </p:nvSpPr>
        <p:spPr>
          <a:xfrm>
            <a:off x="6537960" y="2423160"/>
            <a:ext cx="201168" cy="228600"/>
          </a:xfrm>
          <a:prstGeom prst="rect">
            <a:avLst/>
          </a:prstGeom>
          <a:noFill/>
          <a:ln/>
        </p:spPr>
        <p:txBody>
          <a:bodyPr wrap="square" lIns="0" tIns="0" rIns="0" bIns="0" rtlCol="0" anchor="ctr"/>
          <a:lstStyle/>
          <a:p>
            <a:pPr marL="0" indent="0">
              <a:buNone/>
            </a:pPr>
            <a:r>
              <a:rPr lang="en-US" sz="1800" b="1" dirty="0">
                <a:solidFill>
                  <a:srgbClr val="52796F"/>
                </a:solidFill>
              </a:rPr>
              <a:t>•</a:t>
            </a:r>
            <a:endParaRPr lang="en-US" sz="1800" dirty="0"/>
          </a:p>
        </p:txBody>
      </p:sp>
      <p:sp>
        <p:nvSpPr>
          <p:cNvPr id="10" name="Text 8"/>
          <p:cNvSpPr/>
          <p:nvPr/>
        </p:nvSpPr>
        <p:spPr>
          <a:xfrm>
            <a:off x="6812280" y="2414016"/>
            <a:ext cx="4114800" cy="320040"/>
          </a:xfrm>
          <a:prstGeom prst="rect">
            <a:avLst/>
          </a:prstGeom>
          <a:noFill/>
          <a:ln/>
        </p:spPr>
        <p:txBody>
          <a:bodyPr wrap="square" lIns="0" tIns="0" rIns="0" bIns="0" rtlCol="0" anchor="ctr">
            <a:normAutofit/>
          </a:bodyPr>
          <a:lstStyle/>
          <a:p>
            <a:pPr marL="0" indent="0">
              <a:buNone/>
            </a:pPr>
            <a:r>
              <a:rPr lang="en-US" sz="1800" dirty="0">
                <a:solidFill>
                  <a:srgbClr val="18212B"/>
                </a:solidFill>
              </a:rPr>
              <a:t>disclose material AI use</a:t>
            </a:r>
            <a:endParaRPr lang="en-US" sz="1800" dirty="0"/>
          </a:p>
        </p:txBody>
      </p:sp>
      <p:sp>
        <p:nvSpPr>
          <p:cNvPr id="11" name="Text 9"/>
          <p:cNvSpPr/>
          <p:nvPr/>
        </p:nvSpPr>
        <p:spPr>
          <a:xfrm>
            <a:off x="6537960" y="2953512"/>
            <a:ext cx="201168" cy="228600"/>
          </a:xfrm>
          <a:prstGeom prst="rect">
            <a:avLst/>
          </a:prstGeom>
          <a:noFill/>
          <a:ln/>
        </p:spPr>
        <p:txBody>
          <a:bodyPr wrap="square" lIns="0" tIns="0" rIns="0" bIns="0" rtlCol="0" anchor="ctr"/>
          <a:lstStyle/>
          <a:p>
            <a:pPr marL="0" indent="0">
              <a:buNone/>
            </a:pPr>
            <a:r>
              <a:rPr lang="en-US" sz="1800" b="1" dirty="0">
                <a:solidFill>
                  <a:srgbClr val="52796F"/>
                </a:solidFill>
              </a:rPr>
              <a:t>•</a:t>
            </a:r>
            <a:endParaRPr lang="en-US" sz="1800" dirty="0"/>
          </a:p>
        </p:txBody>
      </p:sp>
      <p:sp>
        <p:nvSpPr>
          <p:cNvPr id="12" name="Text 10"/>
          <p:cNvSpPr/>
          <p:nvPr/>
        </p:nvSpPr>
        <p:spPr>
          <a:xfrm>
            <a:off x="6812280" y="2944368"/>
            <a:ext cx="4114800" cy="320040"/>
          </a:xfrm>
          <a:prstGeom prst="rect">
            <a:avLst/>
          </a:prstGeom>
          <a:noFill/>
          <a:ln/>
        </p:spPr>
        <p:txBody>
          <a:bodyPr wrap="square" lIns="0" tIns="0" rIns="0" bIns="0" rtlCol="0" anchor="ctr">
            <a:normAutofit/>
          </a:bodyPr>
          <a:lstStyle/>
          <a:p>
            <a:pPr marL="0" indent="0">
              <a:buNone/>
            </a:pPr>
            <a:r>
              <a:rPr lang="en-US" sz="1800" dirty="0">
                <a:solidFill>
                  <a:srgbClr val="18212B"/>
                </a:solidFill>
              </a:rPr>
              <a:t>document meaningful work sessions</a:t>
            </a:r>
            <a:endParaRPr lang="en-US" sz="1800" dirty="0"/>
          </a:p>
        </p:txBody>
      </p:sp>
      <p:sp>
        <p:nvSpPr>
          <p:cNvPr id="13" name="Text 11"/>
          <p:cNvSpPr/>
          <p:nvPr/>
        </p:nvSpPr>
        <p:spPr>
          <a:xfrm>
            <a:off x="6537960" y="3483864"/>
            <a:ext cx="201168" cy="228600"/>
          </a:xfrm>
          <a:prstGeom prst="rect">
            <a:avLst/>
          </a:prstGeom>
          <a:noFill/>
          <a:ln/>
        </p:spPr>
        <p:txBody>
          <a:bodyPr wrap="square" lIns="0" tIns="0" rIns="0" bIns="0" rtlCol="0" anchor="ctr"/>
          <a:lstStyle/>
          <a:p>
            <a:pPr marL="0" indent="0">
              <a:buNone/>
            </a:pPr>
            <a:r>
              <a:rPr lang="en-US" sz="1800" b="1" dirty="0">
                <a:solidFill>
                  <a:srgbClr val="52796F"/>
                </a:solidFill>
              </a:rPr>
              <a:t>•</a:t>
            </a:r>
            <a:endParaRPr lang="en-US" sz="1800" dirty="0"/>
          </a:p>
        </p:txBody>
      </p:sp>
      <p:sp>
        <p:nvSpPr>
          <p:cNvPr id="14" name="Text 12"/>
          <p:cNvSpPr/>
          <p:nvPr/>
        </p:nvSpPr>
        <p:spPr>
          <a:xfrm>
            <a:off x="6812280" y="3474720"/>
            <a:ext cx="4114800" cy="320040"/>
          </a:xfrm>
          <a:prstGeom prst="rect">
            <a:avLst/>
          </a:prstGeom>
          <a:noFill/>
          <a:ln/>
        </p:spPr>
        <p:txBody>
          <a:bodyPr wrap="square" lIns="0" tIns="0" rIns="0" bIns="0" rtlCol="0" anchor="ctr">
            <a:normAutofit/>
          </a:bodyPr>
          <a:lstStyle/>
          <a:p>
            <a:pPr marL="0" indent="0">
              <a:buNone/>
            </a:pPr>
            <a:r>
              <a:rPr lang="en-US" sz="1800" dirty="0">
                <a:solidFill>
                  <a:srgbClr val="18212B"/>
                </a:solidFill>
              </a:rPr>
              <a:t>verify claims that matter</a:t>
            </a:r>
            <a:endParaRPr lang="en-US" sz="1800" dirty="0"/>
          </a:p>
        </p:txBody>
      </p:sp>
      <p:sp>
        <p:nvSpPr>
          <p:cNvPr id="15" name="Text 13"/>
          <p:cNvSpPr/>
          <p:nvPr/>
        </p:nvSpPr>
        <p:spPr>
          <a:xfrm>
            <a:off x="6537960" y="4014216"/>
            <a:ext cx="201168" cy="228600"/>
          </a:xfrm>
          <a:prstGeom prst="rect">
            <a:avLst/>
          </a:prstGeom>
          <a:noFill/>
          <a:ln/>
        </p:spPr>
        <p:txBody>
          <a:bodyPr wrap="square" lIns="0" tIns="0" rIns="0" bIns="0" rtlCol="0" anchor="ctr"/>
          <a:lstStyle/>
          <a:p>
            <a:pPr marL="0" indent="0">
              <a:buNone/>
            </a:pPr>
            <a:r>
              <a:rPr lang="en-US" sz="1800" b="1" dirty="0">
                <a:solidFill>
                  <a:srgbClr val="52796F"/>
                </a:solidFill>
              </a:rPr>
              <a:t>•</a:t>
            </a:r>
            <a:endParaRPr lang="en-US" sz="1800" dirty="0"/>
          </a:p>
        </p:txBody>
      </p:sp>
      <p:sp>
        <p:nvSpPr>
          <p:cNvPr id="16" name="Text 14"/>
          <p:cNvSpPr/>
          <p:nvPr/>
        </p:nvSpPr>
        <p:spPr>
          <a:xfrm>
            <a:off x="6812280" y="4005072"/>
            <a:ext cx="4114800" cy="320040"/>
          </a:xfrm>
          <a:prstGeom prst="rect">
            <a:avLst/>
          </a:prstGeom>
          <a:noFill/>
          <a:ln/>
        </p:spPr>
        <p:txBody>
          <a:bodyPr wrap="square" lIns="0" tIns="0" rIns="0" bIns="0" rtlCol="0" anchor="ctr">
            <a:normAutofit/>
          </a:bodyPr>
          <a:lstStyle/>
          <a:p>
            <a:pPr marL="0" indent="0">
              <a:buNone/>
            </a:pPr>
            <a:r>
              <a:rPr lang="en-US" sz="1800" dirty="0">
                <a:solidFill>
                  <a:srgbClr val="18212B"/>
                </a:solidFill>
              </a:rPr>
              <a:t>explain and defend final work</a:t>
            </a:r>
            <a:endParaRPr lang="en-US" sz="1800" dirty="0"/>
          </a:p>
        </p:txBody>
      </p:sp>
      <p:sp>
        <p:nvSpPr>
          <p:cNvPr id="17" name="Text 15"/>
          <p:cNvSpPr/>
          <p:nvPr/>
        </p:nvSpPr>
        <p:spPr>
          <a:xfrm>
            <a:off x="1478280" y="4873752"/>
            <a:ext cx="9235440" cy="640080"/>
          </a:xfrm>
          <a:prstGeom prst="rect">
            <a:avLst/>
          </a:prstGeom>
          <a:noFill/>
          <a:ln/>
        </p:spPr>
        <p:txBody>
          <a:bodyPr wrap="square" lIns="254" tIns="254" rIns="254" bIns="254" rtlCol="0" anchor="ctr">
            <a:normAutofit lnSpcReduction="10000"/>
          </a:bodyPr>
          <a:lstStyle/>
          <a:p>
            <a:pPr marL="0" indent="0" algn="ctr">
              <a:buNone/>
            </a:pPr>
            <a:r>
              <a:rPr lang="en-US" sz="2300" b="1" dirty="0">
                <a:solidFill>
                  <a:srgbClr val="253858"/>
                </a:solidFill>
              </a:rPr>
              <a:t>Faculty stop asking: “Can I catch this?”</a:t>
            </a:r>
            <a:endParaRPr lang="en-US" sz="2300" dirty="0"/>
          </a:p>
          <a:p>
            <a:pPr marL="0" indent="0" algn="ctr">
              <a:buNone/>
            </a:pPr>
            <a:r>
              <a:rPr lang="en-US" sz="2300" b="1" dirty="0">
                <a:solidFill>
                  <a:srgbClr val="253858"/>
                </a:solidFill>
              </a:rPr>
              <a:t>They start asking: “Can the student account for this?”</a:t>
            </a:r>
            <a:endParaRPr lang="en-US" sz="2300" dirty="0"/>
          </a:p>
        </p:txBody>
      </p:sp>
      <p:sp>
        <p:nvSpPr>
          <p:cNvPr id="18" name="Text 16"/>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8</a:t>
            </a:r>
            <a:endParaRPr lang="en-US" sz="750" dirty="0"/>
          </a:p>
        </p:txBody>
      </p:sp>
      <p:sp>
        <p:nvSpPr>
          <p:cNvPr id="19" name="Text 3">
            <a:extLst>
              <a:ext uri="{FF2B5EF4-FFF2-40B4-BE49-F238E27FC236}">
                <a16:creationId xmlns:a16="http://schemas.microsoft.com/office/drawing/2014/main" id="{5D1FC838-CBFB-6149-8E28-B8099B0C45D2}"/>
              </a:ext>
            </a:extLst>
          </p:cNvPr>
          <p:cNvSpPr/>
          <p:nvPr/>
        </p:nvSpPr>
        <p:spPr>
          <a:xfrm>
            <a:off x="7536180" y="6446001"/>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3EE"/>
        </a:solidFill>
        <a:effectLst/>
      </p:bgPr>
    </p:bg>
    <p:spTree>
      <p:nvGrpSpPr>
        <p:cNvPr id="1" name=""/>
        <p:cNvGrpSpPr/>
        <p:nvPr/>
      </p:nvGrpSpPr>
      <p:grpSpPr>
        <a:xfrm>
          <a:off x="0" y="0"/>
          <a:ext cx="0" cy="0"/>
          <a:chOff x="0" y="0"/>
          <a:chExt cx="0" cy="0"/>
        </a:xfrm>
      </p:grpSpPr>
      <p:sp>
        <p:nvSpPr>
          <p:cNvPr id="2" name="Text 0"/>
          <p:cNvSpPr/>
          <p:nvPr/>
        </p:nvSpPr>
        <p:spPr>
          <a:xfrm>
            <a:off x="502920" y="320040"/>
            <a:ext cx="4937760" cy="256032"/>
          </a:xfrm>
          <a:prstGeom prst="rect">
            <a:avLst/>
          </a:prstGeom>
          <a:noFill/>
          <a:ln/>
        </p:spPr>
        <p:txBody>
          <a:bodyPr wrap="square" lIns="0" tIns="0" rIns="0" bIns="0" rtlCol="0" anchor="ctr"/>
          <a:lstStyle/>
          <a:p>
            <a:pPr marL="0" indent="0">
              <a:buNone/>
            </a:pPr>
            <a:r>
              <a:rPr lang="en-US" sz="1000" b="1" dirty="0">
                <a:solidFill>
                  <a:srgbClr val="52796F"/>
                </a:solidFill>
              </a:rPr>
              <a:t>ONE BASELINE, LOCAL RULES</a:t>
            </a:r>
            <a:endParaRPr lang="en-US" sz="1000" dirty="0"/>
          </a:p>
        </p:txBody>
      </p:sp>
      <p:sp>
        <p:nvSpPr>
          <p:cNvPr id="3" name="Text 1"/>
          <p:cNvSpPr/>
          <p:nvPr/>
        </p:nvSpPr>
        <p:spPr>
          <a:xfrm>
            <a:off x="502920" y="621792"/>
            <a:ext cx="10789920" cy="530352"/>
          </a:xfrm>
          <a:prstGeom prst="rect">
            <a:avLst/>
          </a:prstGeom>
          <a:noFill/>
          <a:ln/>
        </p:spPr>
        <p:txBody>
          <a:bodyPr wrap="square" lIns="0" tIns="0" rIns="0" bIns="0" rtlCol="0" anchor="ctr">
            <a:normAutofit/>
          </a:bodyPr>
          <a:lstStyle/>
          <a:p>
            <a:pPr marL="0" indent="0">
              <a:buNone/>
            </a:pPr>
            <a:r>
              <a:rPr lang="en-US" sz="2900" b="1" dirty="0">
                <a:solidFill>
                  <a:srgbClr val="18212B"/>
                </a:solidFill>
              </a:rPr>
              <a:t>Faculty keep disciplinary control</a:t>
            </a:r>
            <a:endParaRPr lang="en-US" sz="2900" dirty="0"/>
          </a:p>
        </p:txBody>
      </p:sp>
      <p:sp>
        <p:nvSpPr>
          <p:cNvPr id="4" name="Shape 2"/>
          <p:cNvSpPr/>
          <p:nvPr/>
        </p:nvSpPr>
        <p:spPr>
          <a:xfrm>
            <a:off x="502920" y="1234440"/>
            <a:ext cx="11155680" cy="0"/>
          </a:xfrm>
          <a:prstGeom prst="line">
            <a:avLst/>
          </a:prstGeom>
          <a:noFill/>
          <a:ln w="12700">
            <a:solidFill>
              <a:srgbClr val="D7D0C2"/>
            </a:solidFill>
            <a:prstDash val="solid"/>
          </a:ln>
        </p:spPr>
        <p:txBody>
          <a:bodyPr/>
          <a:lstStyle/>
          <a:p>
            <a:endParaRPr lang="en-US"/>
          </a:p>
        </p:txBody>
      </p:sp>
      <p:sp>
        <p:nvSpPr>
          <p:cNvPr id="5" name="Shape 3"/>
          <p:cNvSpPr/>
          <p:nvPr/>
        </p:nvSpPr>
        <p:spPr>
          <a:xfrm>
            <a:off x="777240" y="1691640"/>
            <a:ext cx="2194560" cy="457200"/>
          </a:xfrm>
          <a:prstGeom prst="roundRect">
            <a:avLst>
              <a:gd name="adj" fmla="val 16000"/>
            </a:avLst>
          </a:prstGeom>
          <a:solidFill>
            <a:srgbClr val="8B3A3A"/>
          </a:solidFill>
          <a:ln w="12700">
            <a:solidFill>
              <a:srgbClr val="8B3A3A"/>
            </a:solidFill>
            <a:prstDash val="solid"/>
          </a:ln>
        </p:spPr>
        <p:txBody>
          <a:bodyPr/>
          <a:lstStyle/>
          <a:p>
            <a:endParaRPr lang="en-US"/>
          </a:p>
        </p:txBody>
      </p:sp>
      <p:sp>
        <p:nvSpPr>
          <p:cNvPr id="6" name="Text 4"/>
          <p:cNvSpPr/>
          <p:nvPr/>
        </p:nvSpPr>
        <p:spPr>
          <a:xfrm>
            <a:off x="850392" y="1810512"/>
            <a:ext cx="2048256" cy="164592"/>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AI prohibited</a:t>
            </a:r>
            <a:endParaRPr lang="en-US" sz="1050" dirty="0"/>
          </a:p>
        </p:txBody>
      </p:sp>
      <p:sp>
        <p:nvSpPr>
          <p:cNvPr id="7" name="Shape 5"/>
          <p:cNvSpPr/>
          <p:nvPr/>
        </p:nvSpPr>
        <p:spPr>
          <a:xfrm>
            <a:off x="3246120" y="1691640"/>
            <a:ext cx="2194560" cy="457200"/>
          </a:xfrm>
          <a:prstGeom prst="roundRect">
            <a:avLst>
              <a:gd name="adj" fmla="val 16000"/>
            </a:avLst>
          </a:prstGeom>
          <a:solidFill>
            <a:srgbClr val="C8A14A"/>
          </a:solidFill>
          <a:ln w="12700">
            <a:solidFill>
              <a:srgbClr val="C8A14A"/>
            </a:solidFill>
            <a:prstDash val="solid"/>
          </a:ln>
        </p:spPr>
        <p:txBody>
          <a:bodyPr/>
          <a:lstStyle/>
          <a:p>
            <a:endParaRPr lang="en-US"/>
          </a:p>
        </p:txBody>
      </p:sp>
      <p:sp>
        <p:nvSpPr>
          <p:cNvPr id="8" name="Text 6"/>
          <p:cNvSpPr/>
          <p:nvPr/>
        </p:nvSpPr>
        <p:spPr>
          <a:xfrm>
            <a:off x="3319272" y="1810512"/>
            <a:ext cx="2048256" cy="164592"/>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AI limited</a:t>
            </a:r>
            <a:endParaRPr lang="en-US" sz="1050" dirty="0"/>
          </a:p>
        </p:txBody>
      </p:sp>
      <p:sp>
        <p:nvSpPr>
          <p:cNvPr id="9" name="Shape 7"/>
          <p:cNvSpPr/>
          <p:nvPr/>
        </p:nvSpPr>
        <p:spPr>
          <a:xfrm>
            <a:off x="5715000" y="1691640"/>
            <a:ext cx="2194560" cy="457200"/>
          </a:xfrm>
          <a:prstGeom prst="roundRect">
            <a:avLst>
              <a:gd name="adj" fmla="val 16000"/>
            </a:avLst>
          </a:prstGeom>
          <a:solidFill>
            <a:srgbClr val="52796F"/>
          </a:solidFill>
          <a:ln w="12700">
            <a:solidFill>
              <a:srgbClr val="52796F"/>
            </a:solidFill>
            <a:prstDash val="solid"/>
          </a:ln>
        </p:spPr>
        <p:txBody>
          <a:bodyPr/>
          <a:lstStyle/>
          <a:p>
            <a:endParaRPr lang="en-US"/>
          </a:p>
        </p:txBody>
      </p:sp>
      <p:sp>
        <p:nvSpPr>
          <p:cNvPr id="10" name="Text 8"/>
          <p:cNvSpPr/>
          <p:nvPr/>
        </p:nvSpPr>
        <p:spPr>
          <a:xfrm>
            <a:off x="5788152" y="1810512"/>
            <a:ext cx="2048256" cy="164592"/>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AI permitted</a:t>
            </a:r>
            <a:endParaRPr lang="en-US" sz="1050" dirty="0"/>
          </a:p>
        </p:txBody>
      </p:sp>
      <p:sp>
        <p:nvSpPr>
          <p:cNvPr id="11" name="Shape 9"/>
          <p:cNvSpPr/>
          <p:nvPr/>
        </p:nvSpPr>
        <p:spPr>
          <a:xfrm>
            <a:off x="8183880" y="1691640"/>
            <a:ext cx="2194560" cy="457200"/>
          </a:xfrm>
          <a:prstGeom prst="roundRect">
            <a:avLst>
              <a:gd name="adj" fmla="val 16000"/>
            </a:avLst>
          </a:prstGeom>
          <a:solidFill>
            <a:srgbClr val="253858"/>
          </a:solidFill>
          <a:ln w="12700">
            <a:solidFill>
              <a:srgbClr val="253858"/>
            </a:solidFill>
            <a:prstDash val="solid"/>
          </a:ln>
        </p:spPr>
        <p:txBody>
          <a:bodyPr/>
          <a:lstStyle/>
          <a:p>
            <a:endParaRPr lang="en-US"/>
          </a:p>
        </p:txBody>
      </p:sp>
      <p:sp>
        <p:nvSpPr>
          <p:cNvPr id="12" name="Text 10"/>
          <p:cNvSpPr/>
          <p:nvPr/>
        </p:nvSpPr>
        <p:spPr>
          <a:xfrm>
            <a:off x="8257032" y="1810512"/>
            <a:ext cx="2048256" cy="164592"/>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AI required</a:t>
            </a:r>
            <a:endParaRPr lang="en-US" sz="1050" dirty="0"/>
          </a:p>
        </p:txBody>
      </p:sp>
      <p:sp>
        <p:nvSpPr>
          <p:cNvPr id="13" name="Text 11"/>
          <p:cNvSpPr/>
          <p:nvPr/>
        </p:nvSpPr>
        <p:spPr>
          <a:xfrm>
            <a:off x="1097280" y="2788920"/>
            <a:ext cx="9692640" cy="548640"/>
          </a:xfrm>
          <a:prstGeom prst="rect">
            <a:avLst/>
          </a:prstGeom>
          <a:noFill/>
          <a:ln/>
        </p:spPr>
        <p:txBody>
          <a:bodyPr wrap="square" lIns="254" tIns="254" rIns="254" bIns="254" rtlCol="0" anchor="ctr">
            <a:normAutofit fontScale="77500" lnSpcReduction="20000"/>
          </a:bodyPr>
          <a:lstStyle/>
          <a:p>
            <a:pPr marL="0" indent="0" algn="ctr">
              <a:buNone/>
            </a:pPr>
            <a:r>
              <a:rPr lang="en-US" sz="2700" b="1" dirty="0">
                <a:solidFill>
                  <a:srgbClr val="18212B"/>
                </a:solidFill>
              </a:rPr>
              <a:t>The institutional standard sets the floor.</a:t>
            </a:r>
            <a:endParaRPr lang="en-US" sz="2700" dirty="0"/>
          </a:p>
          <a:p>
            <a:pPr marL="0" indent="0" algn="ctr">
              <a:buNone/>
            </a:pPr>
            <a:r>
              <a:rPr lang="en-US" sz="2700" b="1" dirty="0">
                <a:solidFill>
                  <a:srgbClr val="18212B"/>
                </a:solidFill>
              </a:rPr>
              <a:t>The instructor sets the assignment rules.</a:t>
            </a:r>
            <a:endParaRPr lang="en-US" sz="2700" dirty="0"/>
          </a:p>
        </p:txBody>
      </p:sp>
      <p:sp>
        <p:nvSpPr>
          <p:cNvPr id="14" name="Text 12"/>
          <p:cNvSpPr/>
          <p:nvPr/>
        </p:nvSpPr>
        <p:spPr>
          <a:xfrm>
            <a:off x="1280160" y="3977640"/>
            <a:ext cx="201168" cy="228600"/>
          </a:xfrm>
          <a:prstGeom prst="rect">
            <a:avLst/>
          </a:prstGeom>
          <a:noFill/>
          <a:ln/>
        </p:spPr>
        <p:txBody>
          <a:bodyPr wrap="square" lIns="0" tIns="0" rIns="0" bIns="0" rtlCol="0" anchor="ctr"/>
          <a:lstStyle/>
          <a:p>
            <a:pPr marL="0" indent="0">
              <a:buNone/>
            </a:pPr>
            <a:r>
              <a:rPr lang="en-US" sz="1700" b="1" dirty="0">
                <a:solidFill>
                  <a:srgbClr val="52796F"/>
                </a:solidFill>
              </a:rPr>
              <a:t>•</a:t>
            </a:r>
            <a:endParaRPr lang="en-US" sz="1700" dirty="0"/>
          </a:p>
        </p:txBody>
      </p:sp>
      <p:sp>
        <p:nvSpPr>
          <p:cNvPr id="15" name="Text 13"/>
          <p:cNvSpPr/>
          <p:nvPr/>
        </p:nvSpPr>
        <p:spPr>
          <a:xfrm>
            <a:off x="1554480" y="3968496"/>
            <a:ext cx="95097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A close-reading exam may prohibit AI.</a:t>
            </a:r>
            <a:endParaRPr lang="en-US" sz="1700" dirty="0"/>
          </a:p>
        </p:txBody>
      </p:sp>
      <p:sp>
        <p:nvSpPr>
          <p:cNvPr id="16" name="Text 14"/>
          <p:cNvSpPr/>
          <p:nvPr/>
        </p:nvSpPr>
        <p:spPr>
          <a:xfrm>
            <a:off x="1280160" y="4434840"/>
            <a:ext cx="201168" cy="228600"/>
          </a:xfrm>
          <a:prstGeom prst="rect">
            <a:avLst/>
          </a:prstGeom>
          <a:noFill/>
          <a:ln/>
        </p:spPr>
        <p:txBody>
          <a:bodyPr wrap="square" lIns="0" tIns="0" rIns="0" bIns="0" rtlCol="0" anchor="ctr"/>
          <a:lstStyle/>
          <a:p>
            <a:pPr marL="0" indent="0">
              <a:buNone/>
            </a:pPr>
            <a:r>
              <a:rPr lang="en-US" sz="1700" b="1" dirty="0">
                <a:solidFill>
                  <a:srgbClr val="52796F"/>
                </a:solidFill>
              </a:rPr>
              <a:t>•</a:t>
            </a:r>
            <a:endParaRPr lang="en-US" sz="1700" dirty="0"/>
          </a:p>
        </p:txBody>
      </p:sp>
      <p:sp>
        <p:nvSpPr>
          <p:cNvPr id="17" name="Text 15"/>
          <p:cNvSpPr/>
          <p:nvPr/>
        </p:nvSpPr>
        <p:spPr>
          <a:xfrm>
            <a:off x="1554480" y="4425696"/>
            <a:ext cx="95097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A literature review may permit brainstorming but require source verification.</a:t>
            </a:r>
            <a:endParaRPr lang="en-US" sz="1700" dirty="0"/>
          </a:p>
        </p:txBody>
      </p:sp>
      <p:sp>
        <p:nvSpPr>
          <p:cNvPr id="18" name="Text 16"/>
          <p:cNvSpPr/>
          <p:nvPr/>
        </p:nvSpPr>
        <p:spPr>
          <a:xfrm>
            <a:off x="1280160" y="4892040"/>
            <a:ext cx="201168" cy="228600"/>
          </a:xfrm>
          <a:prstGeom prst="rect">
            <a:avLst/>
          </a:prstGeom>
          <a:noFill/>
          <a:ln/>
        </p:spPr>
        <p:txBody>
          <a:bodyPr wrap="square" lIns="0" tIns="0" rIns="0" bIns="0" rtlCol="0" anchor="ctr"/>
          <a:lstStyle/>
          <a:p>
            <a:pPr marL="0" indent="0">
              <a:buNone/>
            </a:pPr>
            <a:r>
              <a:rPr lang="en-US" sz="1700" b="1" dirty="0">
                <a:solidFill>
                  <a:srgbClr val="52796F"/>
                </a:solidFill>
              </a:rPr>
              <a:t>•</a:t>
            </a:r>
            <a:endParaRPr lang="en-US" sz="1700" dirty="0"/>
          </a:p>
        </p:txBody>
      </p:sp>
      <p:sp>
        <p:nvSpPr>
          <p:cNvPr id="19" name="Text 17"/>
          <p:cNvSpPr/>
          <p:nvPr/>
        </p:nvSpPr>
        <p:spPr>
          <a:xfrm>
            <a:off x="1554480" y="4882896"/>
            <a:ext cx="95097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A coding project may permit AI but require tests, explanations, and version history.</a:t>
            </a:r>
            <a:endParaRPr lang="en-US" sz="1700" dirty="0"/>
          </a:p>
        </p:txBody>
      </p:sp>
      <p:sp>
        <p:nvSpPr>
          <p:cNvPr id="20" name="Text 18"/>
          <p:cNvSpPr/>
          <p:nvPr/>
        </p:nvSpPr>
        <p:spPr>
          <a:xfrm>
            <a:off x="1280160" y="5349240"/>
            <a:ext cx="201168" cy="228600"/>
          </a:xfrm>
          <a:prstGeom prst="rect">
            <a:avLst/>
          </a:prstGeom>
          <a:noFill/>
          <a:ln/>
        </p:spPr>
        <p:txBody>
          <a:bodyPr wrap="square" lIns="0" tIns="0" rIns="0" bIns="0" rtlCol="0" anchor="ctr"/>
          <a:lstStyle/>
          <a:p>
            <a:pPr marL="0" indent="0">
              <a:buNone/>
            </a:pPr>
            <a:r>
              <a:rPr lang="en-US" sz="1700" b="1" dirty="0">
                <a:solidFill>
                  <a:srgbClr val="52796F"/>
                </a:solidFill>
              </a:rPr>
              <a:t>•</a:t>
            </a:r>
            <a:endParaRPr lang="en-US" sz="1700" dirty="0"/>
          </a:p>
        </p:txBody>
      </p:sp>
      <p:sp>
        <p:nvSpPr>
          <p:cNvPr id="21" name="Text 19"/>
          <p:cNvSpPr/>
          <p:nvPr/>
        </p:nvSpPr>
        <p:spPr>
          <a:xfrm>
            <a:off x="1554480" y="5340096"/>
            <a:ext cx="9509760" cy="320040"/>
          </a:xfrm>
          <a:prstGeom prst="rect">
            <a:avLst/>
          </a:prstGeom>
          <a:noFill/>
          <a:ln/>
        </p:spPr>
        <p:txBody>
          <a:bodyPr wrap="square" lIns="0" tIns="0" rIns="0" bIns="0" rtlCol="0" anchor="ctr">
            <a:normAutofit/>
          </a:bodyPr>
          <a:lstStyle/>
          <a:p>
            <a:pPr marL="0" indent="0">
              <a:buNone/>
            </a:pPr>
            <a:r>
              <a:rPr lang="en-US" sz="1700" dirty="0">
                <a:solidFill>
                  <a:srgbClr val="18212B"/>
                </a:solidFill>
              </a:rPr>
              <a:t>A capstone may require a full TRAIL audit.</a:t>
            </a:r>
            <a:endParaRPr lang="en-US" sz="1700" dirty="0"/>
          </a:p>
        </p:txBody>
      </p:sp>
      <p:sp>
        <p:nvSpPr>
          <p:cNvPr id="22" name="Text 20"/>
          <p:cNvSpPr/>
          <p:nvPr/>
        </p:nvSpPr>
        <p:spPr>
          <a:xfrm>
            <a:off x="411480" y="6510528"/>
            <a:ext cx="6400800" cy="201168"/>
          </a:xfrm>
          <a:prstGeom prst="rect">
            <a:avLst/>
          </a:prstGeom>
          <a:noFill/>
          <a:ln/>
        </p:spPr>
        <p:txBody>
          <a:bodyPr wrap="square" lIns="0" tIns="0" rIns="0" bIns="0" rtlCol="0" anchor="ctr"/>
          <a:lstStyle/>
          <a:p>
            <a:pPr marL="0" indent="0">
              <a:buNone/>
            </a:pPr>
            <a:r>
              <a:rPr lang="en-US" sz="750" dirty="0">
                <a:solidFill>
                  <a:srgbClr val="5D6673"/>
                </a:solidFill>
              </a:rPr>
              <a:t>TRAIL faculty introduction  |  Stephen T. Casper  |  9</a:t>
            </a:r>
            <a:endParaRPr lang="en-US" sz="750" dirty="0"/>
          </a:p>
        </p:txBody>
      </p:sp>
      <p:sp>
        <p:nvSpPr>
          <p:cNvPr id="23" name="Text 3">
            <a:extLst>
              <a:ext uri="{FF2B5EF4-FFF2-40B4-BE49-F238E27FC236}">
                <a16:creationId xmlns:a16="http://schemas.microsoft.com/office/drawing/2014/main" id="{04CF4A75-4880-6C3D-00B7-A406B7DEF1CF}"/>
              </a:ext>
            </a:extLst>
          </p:cNvPr>
          <p:cNvSpPr/>
          <p:nvPr/>
        </p:nvSpPr>
        <p:spPr>
          <a:xfrm>
            <a:off x="7437120" y="6437376"/>
            <a:ext cx="4754880" cy="274320"/>
          </a:xfrm>
          <a:prstGeom prst="rect">
            <a:avLst/>
          </a:prstGeom>
          <a:noFill/>
          <a:ln/>
        </p:spPr>
        <p:txBody>
          <a:bodyPr wrap="square" lIns="0" tIns="0" rIns="0" bIns="0" rtlCol="0" anchor="ctr"/>
          <a:lstStyle/>
          <a:p>
            <a:r>
              <a:rPr lang="en-US" sz="1000" dirty="0"/>
              <a:t>Cite: Casper, S. T. (2026). </a:t>
            </a:r>
            <a:r>
              <a:rPr lang="en-US" sz="1000" i="1" dirty="0"/>
              <a:t>TRAIL: Transparent, Responsible, Auditable, Integrative Learning</a:t>
            </a:r>
            <a:r>
              <a:rPr lang="en-US" sz="1000" dirty="0"/>
              <a:t> [PowerPoint presentations]. Clarkson University.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TotalTime>
  <Words>2135</Words>
  <Application>Microsoft Office PowerPoint</Application>
  <PresentationFormat>Widescreen</PresentationFormat>
  <Paragraphs>262</Paragraphs>
  <Slides>14</Slides>
  <Notes>14</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14</vt:i4>
      </vt:variant>
    </vt:vector>
  </HeadingPairs>
  <TitlesOfParts>
    <vt:vector size="16"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Clarkson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TRAIL: Responsible AI Without Becoming AI Police</dc:title>
  <dc:subject>TRAIL faculty introduction</dc:subject>
  <dc:creator>Stephen T. Casper</dc:creator>
  <cp:lastModifiedBy>Anonymous</cp:lastModifiedBy>
  <cp:revision>2</cp:revision>
  <dcterms:created xsi:type="dcterms:W3CDTF">2026-05-20T12:51:38Z</dcterms:created>
  <dcterms:modified xsi:type="dcterms:W3CDTF">2026-05-20T20:42:57Z</dcterms:modified>
</cp:coreProperties>
</file>